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3" r:id="rId8"/>
    <p:sldId id="264" r:id="rId9"/>
    <p:sldId id="265" r:id="rId10"/>
    <p:sldId id="267" r:id="rId11"/>
    <p:sldId id="268" r:id="rId12"/>
    <p:sldId id="271" r:id="rId13"/>
    <p:sldId id="262" r:id="rId14"/>
    <p:sldId id="266" r:id="rId15"/>
    <p:sldId id="269" r:id="rId16"/>
    <p:sldId id="270" r:id="rId17"/>
    <p:sldId id="273" r:id="rId18"/>
    <p:sldId id="277" r:id="rId19"/>
    <p:sldId id="276" r:id="rId20"/>
    <p:sldId id="281" r:id="rId21"/>
    <p:sldId id="280" r:id="rId22"/>
    <p:sldId id="279" r:id="rId23"/>
    <p:sldId id="278" r:id="rId24"/>
    <p:sldId id="275" r:id="rId25"/>
    <p:sldId id="284" r:id="rId26"/>
    <p:sldId id="274" r:id="rId27"/>
    <p:sldId id="283"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1AEF3-0390-4A1D-867A-6A4D713DF032}" type="datetimeFigureOut">
              <a:rPr lang="en-US" smtClean="0"/>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53DDC-13E0-4D06-823B-2FB7B8410EA5}" type="slidenum">
              <a:rPr lang="en-US" smtClean="0"/>
              <a:t>‹#›</a:t>
            </a:fld>
            <a:endParaRPr lang="en-US"/>
          </a:p>
        </p:txBody>
      </p:sp>
    </p:spTree>
    <p:extLst>
      <p:ext uri="{BB962C8B-B14F-4D97-AF65-F5344CB8AC3E}">
        <p14:creationId xmlns:p14="http://schemas.microsoft.com/office/powerpoint/2010/main" val="291652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Pre-Pandemic Boom (2019): Nearly half a billion people (4.5 billion!) took to the skies annually, according to the International Civil Aviation Organization. Imagine the bustling airports, the diverse faces boarding planes, the global connections forged in transit.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Pandemic Turbulence (2021): Travel restrictions and plummeting demand grounded countless dreams, with passenger numbers nosediving to 2.2 billion. Empty terminals and quiet skies served as a stark reminder of the pandemic's impact on global mobility.</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Recovery Winds (2022): With restrictions easing and wanderlust reignited, passenger numbers took flight again, reaching an estimated 3.8 billion. While not quite back to pre-pandemic levels, it marked a significant step towards normalcy, reconnecting people and reviving the aviation industry.</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3</a:t>
            </a:fld>
            <a:endParaRPr lang="en-US"/>
          </a:p>
        </p:txBody>
      </p:sp>
    </p:spTree>
    <p:extLst>
      <p:ext uri="{BB962C8B-B14F-4D97-AF65-F5344CB8AC3E}">
        <p14:creationId xmlns:p14="http://schemas.microsoft.com/office/powerpoint/2010/main" val="136411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During data wrangling, I found 393 rows in the dataset where the Arrival Delay column had missing values, posing a risk of errors or exceptions during analysis. Moreover, this data absence could bias the model's results. Consequently, I eliminated these rows, reducing the dataset size to 129,487 rows. To maintain the original dataset's integrity, I created a new dataset named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airline_cleaned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after completing the cleaning process.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four string categorical variables required conversion to numerical values for the correlation matrix computation. To accommodate these changes, I established a new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named "airline_cleaned1" to store the transformed variables.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facilitate the application of my machine learning models, I partitioned the data into distinct training and testing sets. Utilizing an 80/20 data split strategy, I allocated 80% of the data for training purposes and reserved the remaining 20% for testing. This approach allows for the evaluation of how new data interacts with the training dataset.</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6</a:t>
            </a:fld>
            <a:endParaRPr lang="en-US"/>
          </a:p>
        </p:txBody>
      </p:sp>
    </p:spTree>
    <p:extLst>
      <p:ext uri="{BB962C8B-B14F-4D97-AF65-F5344CB8AC3E}">
        <p14:creationId xmlns:p14="http://schemas.microsoft.com/office/powerpoint/2010/main" val="413795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Linearity: Correlation only measures linear relationships between variables. If the relationship is non-linear, a correlation matrix will miss it. Machine learning algorithms can capture more complex relationships, including non-linear ones.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Directionality: Correlation doesn't tell you the direction of the relationship. A variable X might affect Y, but Y might not affect X, leading to a low correlation. However, this information about causality might be captured by a machine learning algorithm.</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Confounding variables: Correlation doesn't consider the influence of other variables. If a third variable, Z, affects both X and Y, it can create a spurious correlation or mask a true one. Machine learning algorithms can often identify and account for the influence of other variables.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Noise: Correlation is sensitive to noise in the data. If the data is noisy, it can obscure a true relationship between X and Y. Machine learning algorithms can sometimes denoise the data and still uncover the underlying relationship.</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16</a:t>
            </a:fld>
            <a:endParaRPr lang="en-US"/>
          </a:p>
        </p:txBody>
      </p:sp>
    </p:spTree>
    <p:extLst>
      <p:ext uri="{BB962C8B-B14F-4D97-AF65-F5344CB8AC3E}">
        <p14:creationId xmlns:p14="http://schemas.microsoft.com/office/powerpoint/2010/main" val="279852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18: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Satisfaction levels tend to increase with age, with the highest levels observed in the 40-49 age group.</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Returning customers flying business class reported the highest satisfaction scores, while returning customers flying economy class reported the highest dissatisfaction scores.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Male and female returning business customers consistently reported the highest satisfaction scores, while male and female returning economy customers reported the highest dissatisfaction scores.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correlation table is not a good indicator of the relationship between variables because the measures are not linear.</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Given the nonlinear nature of the variables, I'll focus on predicting a binary qualitative (categorical) response using algorithms suited for this type of data. I've opted for Logistic Regression and Decision Tree Classifier. Additionally, I've included Naïve Bayes due to its simplicity, efficiency, and effectiveness with high-dimensional data.</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18</a:t>
            </a:fld>
            <a:endParaRPr lang="en-US"/>
          </a:p>
        </p:txBody>
      </p:sp>
    </p:spTree>
    <p:extLst>
      <p:ext uri="{BB962C8B-B14F-4D97-AF65-F5344CB8AC3E}">
        <p14:creationId xmlns:p14="http://schemas.microsoft.com/office/powerpoint/2010/main" val="19784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Slide 19:</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The model performed consistently well on both the training and testing sets. Test data results: </a:t>
            </a:r>
          </a:p>
          <a:p>
            <a:pPr marL="342900" marR="0" lvl="0" indent="-342900">
              <a:lnSpc>
                <a:spcPct val="107000"/>
              </a:lnSpc>
              <a:spcBef>
                <a:spcPts val="0"/>
              </a:spcBef>
              <a:spcAft>
                <a:spcPts val="800"/>
              </a:spcAft>
              <a:buFont typeface="+mj-lt"/>
              <a:buAutoNum type="arabicPeriod"/>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Accuracy</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Accuracy is the proportion of correctly classified instances among all instances.</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It's calculated as (TP + TN) / (TP + TN + FP + FN).</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Accuracy in this case is approximately 0.8715, meaning the model correctly classified about 87.15% of all instances.</a:t>
            </a:r>
          </a:p>
          <a:p>
            <a:pPr marL="342900" marR="0" lvl="0" indent="-342900">
              <a:lnSpc>
                <a:spcPct val="107000"/>
              </a:lnSpc>
              <a:spcBef>
                <a:spcPts val="0"/>
              </a:spcBef>
              <a:spcAft>
                <a:spcPts val="800"/>
              </a:spcAft>
              <a:buFont typeface="+mj-lt"/>
              <a:buAutoNum type="arabicPeriod"/>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Precision</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Precision is the proportion of true positive predictions among all positive predictions.</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It's calculated as TP / (TP + FP).</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Precision in this case is approximately 0.8646, indicating that about 86.46% of instances predicted as positive by the model were truly positive.</a:t>
            </a:r>
          </a:p>
          <a:p>
            <a:pPr marL="342900" marR="0" lvl="0" indent="-342900">
              <a:lnSpc>
                <a:spcPct val="107000"/>
              </a:lnSpc>
              <a:spcBef>
                <a:spcPts val="0"/>
              </a:spcBef>
              <a:spcAft>
                <a:spcPts val="800"/>
              </a:spcAft>
              <a:buFont typeface="+mj-lt"/>
              <a:buAutoNum type="arabicPeriod"/>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Recall</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Recall (also known as sensitivity) is the proportion of true positive predictions among all actual positive instances.</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It's calculated as TP / (TP + FN).</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Recall in this case is approximately 0.8337, indicating that the model correctly identified about 83.37% of all actual positive instances.</a:t>
            </a:r>
          </a:p>
          <a:p>
            <a:pPr marL="342900" marR="0" lvl="0" indent="-342900">
              <a:lnSpc>
                <a:spcPct val="107000"/>
              </a:lnSpc>
              <a:spcBef>
                <a:spcPts val="0"/>
              </a:spcBef>
              <a:spcAft>
                <a:spcPts val="800"/>
              </a:spcAft>
              <a:buFont typeface="+mj-lt"/>
              <a:buAutoNum type="arabicPeriod"/>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F1 Score</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F1 Score is the harmonic mean of precision and recall.</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It's calculated as 2 * (Precision * Recall) / (Precision + Recall).</a:t>
            </a:r>
          </a:p>
          <a:p>
            <a:pPr marL="742950" marR="0" lvl="1" indent="-285750">
              <a:lnSpc>
                <a:spcPct val="107000"/>
              </a:lnSpc>
              <a:spcBef>
                <a:spcPts val="0"/>
              </a:spcBef>
              <a:spcAft>
                <a:spcPts val="800"/>
              </a:spcAft>
              <a:buFont typeface="+mj-lt"/>
              <a:buAutoNum type="arabicPeriod"/>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F1 Score in this case is approximately 0.8489, providing a single metric that balances both precision and recall</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19</a:t>
            </a:fld>
            <a:endParaRPr lang="en-US"/>
          </a:p>
        </p:txBody>
      </p:sp>
    </p:spTree>
    <p:extLst>
      <p:ext uri="{BB962C8B-B14F-4D97-AF65-F5344CB8AC3E}">
        <p14:creationId xmlns:p14="http://schemas.microsoft.com/office/powerpoint/2010/main" val="174367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21:</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Training dataset predicted 100% accuracy. Wow! But highly sketch.</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Testing set was more realistic at 95.41% accuracy.</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Testing for overfitting using cross validation method.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Hyperparameter tuning yielded the same accuracy score as the original decision tree, but it predicted true negatives better.</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21</a:t>
            </a:fld>
            <a:endParaRPr lang="en-US"/>
          </a:p>
        </p:txBody>
      </p:sp>
    </p:spTree>
    <p:extLst>
      <p:ext uri="{BB962C8B-B14F-4D97-AF65-F5344CB8AC3E}">
        <p14:creationId xmlns:p14="http://schemas.microsoft.com/office/powerpoint/2010/main" val="76809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23:</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model has reasonably good accuracy, indicating that it performs well in classifying instances correctly.</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Precision and recall for both classes are relatively high, suggesting that the model makes accurate positive predictions (class 1) while maintaining a good balance with false positives and false negatives.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F1-scores, which consider both precision and recall, are also high, indicating a good balance between precision and recall for both classes.</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23</a:t>
            </a:fld>
            <a:endParaRPr lang="en-US"/>
          </a:p>
        </p:txBody>
      </p:sp>
    </p:spTree>
    <p:extLst>
      <p:ext uri="{BB962C8B-B14F-4D97-AF65-F5344CB8AC3E}">
        <p14:creationId xmlns:p14="http://schemas.microsoft.com/office/powerpoint/2010/main" val="375638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27:</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any airline operation, certain factors lie beyond their immediate control. These include passenger gender, customer type, traveler category, flight class, and passenger age. However, proactive measures can be taken by airlines to enhance the overall traveler experience and elevate satisfaction scores, as indicated by our analytical algorithms.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identified ten key areas where airlines can focus their efforts to ensure a better customer experience:</a:t>
            </a:r>
          </a:p>
          <a:p>
            <a:pPr marL="342900" marR="0" lvl="0" indent="-342900">
              <a:lnSpc>
                <a:spcPct val="107000"/>
              </a:lnSpc>
              <a:spcBef>
                <a:spcPts val="0"/>
              </a:spcBef>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Online Boarding				6) In-flight Service</a:t>
            </a:r>
          </a:p>
          <a:p>
            <a:pPr marL="342900" marR="0" lvl="0" indent="-342900">
              <a:lnSpc>
                <a:spcPct val="107000"/>
              </a:lnSpc>
              <a:spcBef>
                <a:spcPts val="0"/>
              </a:spcBef>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In-flight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WiFi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Service			7) On-board Service</a:t>
            </a:r>
          </a:p>
          <a:p>
            <a:pPr marL="342900" marR="0" lvl="0" indent="-342900">
              <a:lnSpc>
                <a:spcPct val="107000"/>
              </a:lnSpc>
              <a:spcBef>
                <a:spcPts val="0"/>
              </a:spcBef>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In-flight Entertainment			8) Leg Room Service</a:t>
            </a:r>
          </a:p>
          <a:p>
            <a:pPr marL="342900" marR="0" lvl="0" indent="-342900">
              <a:lnSpc>
                <a:spcPct val="107000"/>
              </a:lnSpc>
              <a:spcBef>
                <a:spcPts val="0"/>
              </a:spcBef>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Check-in Service			9) Ease of Online Booking</a:t>
            </a:r>
          </a:p>
          <a:p>
            <a:pPr marL="342900" marR="0" lvl="0" indent="-342900">
              <a:lnSpc>
                <a:spcPct val="107000"/>
              </a:lnSpc>
              <a:spcBef>
                <a:spcPts val="0"/>
              </a:spcBef>
              <a:spcAft>
                <a:spcPts val="80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Baggage Handling			10) Cleanliness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concentrating on optimizing these aspects, airlines can effectively improve customer satisfaction ratings. It's noteworthy that a significant portion of these factors caters to the preferences of the younger, tech-savvy generation, emphasizing the importance of meeting their expectations for entertainment options. On the other hand, some factors are more aesthetically oriented, appealing to passengers with different preferences and inclinations.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Given that returning customers tend to yield higher satisfaction scores, airlines could benefit from incentivizing repeat patronage by offering discounts or leveraging points rewards for free flights. This strategy encourages customer loyalty and fosters repeat business.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C8A53DDC-13E0-4D06-823B-2FB7B8410EA5}" type="slidenum">
              <a:rPr lang="en-US" smtClean="0"/>
              <a:t>27</a:t>
            </a:fld>
            <a:endParaRPr lang="en-US"/>
          </a:p>
        </p:txBody>
      </p:sp>
    </p:spTree>
    <p:extLst>
      <p:ext uri="{BB962C8B-B14F-4D97-AF65-F5344CB8AC3E}">
        <p14:creationId xmlns:p14="http://schemas.microsoft.com/office/powerpoint/2010/main" val="174800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5586-7E05-3C06-C87A-BBC134809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050CEF-08E9-4728-D0C2-868AF99E7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8C0812-522B-D4F9-A511-5A0C4FFCFF90}"/>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5" name="Footer Placeholder 4">
            <a:extLst>
              <a:ext uri="{FF2B5EF4-FFF2-40B4-BE49-F238E27FC236}">
                <a16:creationId xmlns:a16="http://schemas.microsoft.com/office/drawing/2014/main" id="{BA420B1A-FA44-ABD4-EB39-72EF1FC15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F24BA-A244-D4F5-D67D-198AF393D247}"/>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385606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2C65-6F43-A7B3-E617-F6D6AB6166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37E042-F715-7A85-9158-B94EE18B0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7E4D6-9251-1CEE-F14C-C220ACBFE132}"/>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5" name="Footer Placeholder 4">
            <a:extLst>
              <a:ext uri="{FF2B5EF4-FFF2-40B4-BE49-F238E27FC236}">
                <a16:creationId xmlns:a16="http://schemas.microsoft.com/office/drawing/2014/main" id="{068007D4-FC0D-D5B6-DA5A-C98371546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39D1E-E964-B618-DDD6-F5F8A8161721}"/>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219697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0D0904-5B27-BF42-984A-BAEC47ECE7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146DE6-09B1-D5D5-7039-141C2AF6C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8D2C1-2BEF-C4F1-C4B0-6D2674FBBB16}"/>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5" name="Footer Placeholder 4">
            <a:extLst>
              <a:ext uri="{FF2B5EF4-FFF2-40B4-BE49-F238E27FC236}">
                <a16:creationId xmlns:a16="http://schemas.microsoft.com/office/drawing/2014/main" id="{D71603AE-A618-C852-52EA-2D3A17ADA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13288-C996-F279-A180-D1639E4E252A}"/>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425296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31FE-8294-D155-531A-258352705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89D2E-0829-3CD0-81F3-4E2CC7B29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47A05-72CD-DB45-45B0-4A357DB3526B}"/>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5" name="Footer Placeholder 4">
            <a:extLst>
              <a:ext uri="{FF2B5EF4-FFF2-40B4-BE49-F238E27FC236}">
                <a16:creationId xmlns:a16="http://schemas.microsoft.com/office/drawing/2014/main" id="{7437A610-C24E-A483-C89C-32386EF60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20893-2488-B11E-B1D8-7298EA597F75}"/>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39376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EA40-C94D-0394-991C-7B3002774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872135-2589-0E4F-DD8F-8BB0B8894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FD1DB-5C1E-0BC0-12C5-45F31D26B1CD}"/>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5" name="Footer Placeholder 4">
            <a:extLst>
              <a:ext uri="{FF2B5EF4-FFF2-40B4-BE49-F238E27FC236}">
                <a16:creationId xmlns:a16="http://schemas.microsoft.com/office/drawing/2014/main" id="{FF88354D-4B99-A1C2-E0C4-6DB7CF184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56911-F086-8F58-9E8C-A8A2630B2766}"/>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153848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B3BF-9224-FFFA-C568-1DAF23256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95145-77FE-CBB6-4482-C20D75E42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6BF29-E5E4-3272-171B-EA3818A718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66121-6B54-C8B5-E33C-C451F90A8F65}"/>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6" name="Footer Placeholder 5">
            <a:extLst>
              <a:ext uri="{FF2B5EF4-FFF2-40B4-BE49-F238E27FC236}">
                <a16:creationId xmlns:a16="http://schemas.microsoft.com/office/drawing/2014/main" id="{1559BEE9-53ED-9040-644E-F43FA78E0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A6FA8-DE21-EE98-6276-8BE5025E5FAA}"/>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24642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F7DC-105F-D615-7A06-5A6A38F37C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7C24F8-4CE4-5995-7E6C-D1EDE0015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D4A6A-8C95-367D-D0E3-A357EFC5E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AD8E89-629A-781A-FF7C-9F9842DDB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A411E-93DC-2545-F021-A06D90BDCF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CE1EB-CB0F-F5A5-C85C-8110EA214918}"/>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8" name="Footer Placeholder 7">
            <a:extLst>
              <a:ext uri="{FF2B5EF4-FFF2-40B4-BE49-F238E27FC236}">
                <a16:creationId xmlns:a16="http://schemas.microsoft.com/office/drawing/2014/main" id="{1EEDED13-E4BB-7BCA-C4FE-0B8A44411B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C01964-1800-47A3-3E61-0A16D61E3AC8}"/>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17609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911A-91E1-DE32-6542-DBE4BABFD4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B8A42-837B-9616-9221-2D2E7B4A0D00}"/>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4" name="Footer Placeholder 3">
            <a:extLst>
              <a:ext uri="{FF2B5EF4-FFF2-40B4-BE49-F238E27FC236}">
                <a16:creationId xmlns:a16="http://schemas.microsoft.com/office/drawing/2014/main" id="{1C985439-CF19-143A-B0EC-56CEBC047D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2E05F2-D753-EAFB-CF30-F9CC0770257C}"/>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277077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C8DFE-CBE2-DEBE-4A68-F877BDAB8AD2}"/>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3" name="Footer Placeholder 2">
            <a:extLst>
              <a:ext uri="{FF2B5EF4-FFF2-40B4-BE49-F238E27FC236}">
                <a16:creationId xmlns:a16="http://schemas.microsoft.com/office/drawing/2014/main" id="{28B8771B-1014-FAB1-50B2-9F7E0B72FD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185EB0-9EAE-8296-A193-17CFF723CB69}"/>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9935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E3BF-CF81-5EF5-0280-C5B895216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6655C-24AF-B310-7A37-7E7E2F543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3D8A8F-AB4F-57B0-5728-56E2A0E4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F3263-B804-A742-67B2-5E9DCECACA25}"/>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6" name="Footer Placeholder 5">
            <a:extLst>
              <a:ext uri="{FF2B5EF4-FFF2-40B4-BE49-F238E27FC236}">
                <a16:creationId xmlns:a16="http://schemas.microsoft.com/office/drawing/2014/main" id="{42738DFC-C238-C0B9-BDD3-293DC2C10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D26F7-DF6D-91B6-73EC-13E4DAF4D0DA}"/>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317168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44AA-2DDD-86DF-0A8D-1369F9BF3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521C4-32B4-1EF1-1F04-16E10A407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29B051-09B4-C8E1-58D6-ECB215133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78235-F76E-3020-F814-BF6B44E3F66F}"/>
              </a:ext>
            </a:extLst>
          </p:cNvPr>
          <p:cNvSpPr>
            <a:spLocks noGrp="1"/>
          </p:cNvSpPr>
          <p:nvPr>
            <p:ph type="dt" sz="half" idx="10"/>
          </p:nvPr>
        </p:nvSpPr>
        <p:spPr/>
        <p:txBody>
          <a:bodyPr/>
          <a:lstStyle/>
          <a:p>
            <a:fld id="{33477C9D-90E5-4506-8BD8-EC51A28742C5}" type="datetimeFigureOut">
              <a:rPr lang="en-US" smtClean="0"/>
              <a:t>2/17/2024</a:t>
            </a:fld>
            <a:endParaRPr lang="en-US"/>
          </a:p>
        </p:txBody>
      </p:sp>
      <p:sp>
        <p:nvSpPr>
          <p:cNvPr id="6" name="Footer Placeholder 5">
            <a:extLst>
              <a:ext uri="{FF2B5EF4-FFF2-40B4-BE49-F238E27FC236}">
                <a16:creationId xmlns:a16="http://schemas.microsoft.com/office/drawing/2014/main" id="{6868AB62-06AC-4447-3F2B-566C5DC55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9CA3A-4488-0445-4D4B-C4FFBEF420E1}"/>
              </a:ext>
            </a:extLst>
          </p:cNvPr>
          <p:cNvSpPr>
            <a:spLocks noGrp="1"/>
          </p:cNvSpPr>
          <p:nvPr>
            <p:ph type="sldNum" sz="quarter" idx="12"/>
          </p:nvPr>
        </p:nvSpPr>
        <p:spPr/>
        <p:txBody>
          <a:bodyPr/>
          <a:lstStyle/>
          <a:p>
            <a:fld id="{31027459-FAD3-4E96-A69F-D29FF215E73A}" type="slidenum">
              <a:rPr lang="en-US" smtClean="0"/>
              <a:t>‹#›</a:t>
            </a:fld>
            <a:endParaRPr lang="en-US"/>
          </a:p>
        </p:txBody>
      </p:sp>
    </p:spTree>
    <p:extLst>
      <p:ext uri="{BB962C8B-B14F-4D97-AF65-F5344CB8AC3E}">
        <p14:creationId xmlns:p14="http://schemas.microsoft.com/office/powerpoint/2010/main" val="88036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2FDE1-8458-4E94-2E37-9545BC506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75725C-71EA-9F54-73EF-3FC9A03E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097C1-BFED-8626-743B-EAB2E7AC9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77C9D-90E5-4506-8BD8-EC51A28742C5}" type="datetimeFigureOut">
              <a:rPr lang="en-US" smtClean="0"/>
              <a:t>2/17/2024</a:t>
            </a:fld>
            <a:endParaRPr lang="en-US"/>
          </a:p>
        </p:txBody>
      </p:sp>
      <p:sp>
        <p:nvSpPr>
          <p:cNvPr id="5" name="Footer Placeholder 4">
            <a:extLst>
              <a:ext uri="{FF2B5EF4-FFF2-40B4-BE49-F238E27FC236}">
                <a16:creationId xmlns:a16="http://schemas.microsoft.com/office/drawing/2014/main" id="{2CF27AAE-D349-AE50-3EDB-3DA11D1DF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B9BED7-FE2F-BEC7-3DF1-82DEF06AE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27459-FAD3-4E96-A69F-D29FF215E73A}" type="slidenum">
              <a:rPr lang="en-US" smtClean="0"/>
              <a:t>‹#›</a:t>
            </a:fld>
            <a:endParaRPr lang="en-US"/>
          </a:p>
        </p:txBody>
      </p:sp>
    </p:spTree>
    <p:extLst>
      <p:ext uri="{BB962C8B-B14F-4D97-AF65-F5344CB8AC3E}">
        <p14:creationId xmlns:p14="http://schemas.microsoft.com/office/powerpoint/2010/main" val="387910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cao.int/annual-report-2020/Pages/default.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oag.com/" TargetMode="External"/><Relationship Id="rId4" Type="http://schemas.openxmlformats.org/officeDocument/2006/relationships/hyperlink" Target="https://www.iata.org/en/pressroom/2023-releases/2023-02-06-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2FEB-A2F7-60CD-2616-C0BDB3C4B65F}"/>
              </a:ext>
            </a:extLst>
          </p:cNvPr>
          <p:cNvSpPr>
            <a:spLocks noGrp="1"/>
          </p:cNvSpPr>
          <p:nvPr>
            <p:ph type="ctrTitle"/>
          </p:nvPr>
        </p:nvSpPr>
        <p:spPr/>
        <p:txBody>
          <a:bodyPr>
            <a:normAutofit/>
          </a:bodyPr>
          <a:lstStyle/>
          <a:p>
            <a:r>
              <a:rPr lang="en-US" b="1" dirty="0">
                <a:solidFill>
                  <a:schemeClr val="bg1"/>
                </a:solidFill>
              </a:rPr>
              <a:t>Cruising Altitude</a:t>
            </a:r>
            <a:br>
              <a:rPr lang="en-US" b="1" dirty="0">
                <a:solidFill>
                  <a:schemeClr val="bg1"/>
                </a:solidFill>
              </a:rPr>
            </a:br>
            <a:r>
              <a:rPr lang="en-US" sz="3100" b="1" dirty="0">
                <a:solidFill>
                  <a:schemeClr val="bg1"/>
                </a:solidFill>
              </a:rPr>
              <a:t>Unveiling the Verdict of Airline Survey</a:t>
            </a:r>
            <a:br>
              <a:rPr lang="en-US" b="1" dirty="0">
                <a:solidFill>
                  <a:schemeClr val="bg1"/>
                </a:solidFill>
              </a:rPr>
            </a:br>
            <a:endParaRPr lang="en-US" b="1" dirty="0">
              <a:solidFill>
                <a:schemeClr val="bg1"/>
              </a:solidFill>
            </a:endParaRPr>
          </a:p>
        </p:txBody>
      </p:sp>
      <p:sp>
        <p:nvSpPr>
          <p:cNvPr id="3" name="Subtitle 2">
            <a:extLst>
              <a:ext uri="{FF2B5EF4-FFF2-40B4-BE49-F238E27FC236}">
                <a16:creationId xmlns:a16="http://schemas.microsoft.com/office/drawing/2014/main" id="{B41A7429-B34E-3030-D712-B29FBA627ECE}"/>
              </a:ext>
            </a:extLst>
          </p:cNvPr>
          <p:cNvSpPr>
            <a:spLocks noGrp="1"/>
          </p:cNvSpPr>
          <p:nvPr>
            <p:ph type="subTitle" idx="1"/>
          </p:nvPr>
        </p:nvSpPr>
        <p:spPr/>
        <p:txBody>
          <a:bodyPr/>
          <a:lstStyle/>
          <a:p>
            <a:r>
              <a:rPr lang="en-US" b="1" dirty="0">
                <a:solidFill>
                  <a:schemeClr val="bg1"/>
                </a:solidFill>
              </a:rPr>
              <a:t>By: Juan Borque</a:t>
            </a:r>
          </a:p>
          <a:p>
            <a:r>
              <a:rPr lang="en-US" b="1" dirty="0">
                <a:solidFill>
                  <a:schemeClr val="bg1"/>
                </a:solidFill>
              </a:rPr>
              <a:t>Bethel School of Technology</a:t>
            </a:r>
          </a:p>
        </p:txBody>
      </p:sp>
    </p:spTree>
    <p:extLst>
      <p:ext uri="{BB962C8B-B14F-4D97-AF65-F5344CB8AC3E}">
        <p14:creationId xmlns:p14="http://schemas.microsoft.com/office/powerpoint/2010/main" val="242540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F238-E057-C5AF-F926-D1F5DA83B7EF}"/>
              </a:ext>
            </a:extLst>
          </p:cNvPr>
          <p:cNvSpPr>
            <a:spLocks noGrp="1"/>
          </p:cNvSpPr>
          <p:nvPr>
            <p:ph type="title"/>
          </p:nvPr>
        </p:nvSpPr>
        <p:spPr/>
        <p:txBody>
          <a:bodyPr/>
          <a:lstStyle/>
          <a:p>
            <a:pPr algn="ctr"/>
            <a:r>
              <a:rPr lang="en-US" b="1" dirty="0"/>
              <a:t>Result: Satisfaction by Type of Travel</a:t>
            </a:r>
          </a:p>
        </p:txBody>
      </p:sp>
      <p:pic>
        <p:nvPicPr>
          <p:cNvPr id="13" name="Content Placeholder 12" descr="A screenshot of a graph&#10;&#10;Description automatically generated">
            <a:extLst>
              <a:ext uri="{FF2B5EF4-FFF2-40B4-BE49-F238E27FC236}">
                <a16:creationId xmlns:a16="http://schemas.microsoft.com/office/drawing/2014/main" id="{3F4C1DAA-EDA1-E24F-F1DB-3304B7D62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621" y="1792706"/>
            <a:ext cx="10214811" cy="4836694"/>
          </a:xfrm>
        </p:spPr>
      </p:pic>
    </p:spTree>
    <p:extLst>
      <p:ext uri="{BB962C8B-B14F-4D97-AF65-F5344CB8AC3E}">
        <p14:creationId xmlns:p14="http://schemas.microsoft.com/office/powerpoint/2010/main" val="130189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468D-6364-8461-EA93-504C5BD60869}"/>
              </a:ext>
            </a:extLst>
          </p:cNvPr>
          <p:cNvSpPr>
            <a:spLocks noGrp="1"/>
          </p:cNvSpPr>
          <p:nvPr>
            <p:ph type="title"/>
          </p:nvPr>
        </p:nvSpPr>
        <p:spPr/>
        <p:txBody>
          <a:bodyPr/>
          <a:lstStyle/>
          <a:p>
            <a:pPr algn="ctr"/>
            <a:r>
              <a:rPr lang="en-US" b="1" dirty="0"/>
              <a:t>Result: Satisfaction by Travel Class</a:t>
            </a:r>
          </a:p>
        </p:txBody>
      </p:sp>
      <p:pic>
        <p:nvPicPr>
          <p:cNvPr id="5" name="Content Placeholder 4" descr="A screenshot of a graph&#10;&#10;Description automatically generated">
            <a:extLst>
              <a:ext uri="{FF2B5EF4-FFF2-40B4-BE49-F238E27FC236}">
                <a16:creationId xmlns:a16="http://schemas.microsoft.com/office/drawing/2014/main" id="{1C9CBBA2-DAB1-0F5C-9206-19819F69A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720" y="1825625"/>
            <a:ext cx="10007600" cy="4667250"/>
          </a:xfrm>
        </p:spPr>
      </p:pic>
    </p:spTree>
    <p:extLst>
      <p:ext uri="{BB962C8B-B14F-4D97-AF65-F5344CB8AC3E}">
        <p14:creationId xmlns:p14="http://schemas.microsoft.com/office/powerpoint/2010/main" val="65741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By Age Group</a:t>
            </a:r>
          </a:p>
        </p:txBody>
      </p:sp>
      <p:pic>
        <p:nvPicPr>
          <p:cNvPr id="5" name="Content Placeholder 4">
            <a:extLst>
              <a:ext uri="{FF2B5EF4-FFF2-40B4-BE49-F238E27FC236}">
                <a16:creationId xmlns:a16="http://schemas.microsoft.com/office/drawing/2014/main" id="{61B28FA4-153C-0B68-F710-07187DE61A80}"/>
              </a:ext>
            </a:extLst>
          </p:cNvPr>
          <p:cNvPicPr>
            <a:picLocks noGrp="1" noChangeAspect="1"/>
          </p:cNvPicPr>
          <p:nvPr>
            <p:ph idx="1"/>
          </p:nvPr>
        </p:nvPicPr>
        <p:blipFill>
          <a:blip r:embed="rId2"/>
          <a:stretch>
            <a:fillRect/>
          </a:stretch>
        </p:blipFill>
        <p:spPr>
          <a:xfrm>
            <a:off x="838200" y="1845944"/>
            <a:ext cx="10515600" cy="4473575"/>
          </a:xfrm>
        </p:spPr>
      </p:pic>
    </p:spTree>
    <p:extLst>
      <p:ext uri="{BB962C8B-B14F-4D97-AF65-F5344CB8AC3E}">
        <p14:creationId xmlns:p14="http://schemas.microsoft.com/office/powerpoint/2010/main" val="70682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5B83-C7E8-383B-81CE-F5A0D9C83F3F}"/>
              </a:ext>
            </a:extLst>
          </p:cNvPr>
          <p:cNvSpPr>
            <a:spLocks noGrp="1"/>
          </p:cNvSpPr>
          <p:nvPr>
            <p:ph type="title"/>
          </p:nvPr>
        </p:nvSpPr>
        <p:spPr/>
        <p:txBody>
          <a:bodyPr/>
          <a:lstStyle/>
          <a:p>
            <a:pPr algn="ctr"/>
            <a:r>
              <a:rPr lang="en-US" b="1" dirty="0"/>
              <a:t>Result: Customer Type and Class</a:t>
            </a:r>
          </a:p>
        </p:txBody>
      </p:sp>
      <p:pic>
        <p:nvPicPr>
          <p:cNvPr id="5" name="Content Placeholder 4" descr="A graph with red and green lines&#10;&#10;Description automatically generated">
            <a:extLst>
              <a:ext uri="{FF2B5EF4-FFF2-40B4-BE49-F238E27FC236}">
                <a16:creationId xmlns:a16="http://schemas.microsoft.com/office/drawing/2014/main" id="{C817D7AF-F281-C07A-1EEB-C6EE2D138F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05" y="2298032"/>
            <a:ext cx="11466095" cy="4319335"/>
          </a:xfrm>
        </p:spPr>
      </p:pic>
    </p:spTree>
    <p:extLst>
      <p:ext uri="{BB962C8B-B14F-4D97-AF65-F5344CB8AC3E}">
        <p14:creationId xmlns:p14="http://schemas.microsoft.com/office/powerpoint/2010/main" val="359045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D989-644A-890E-5AF1-C877171A501F}"/>
              </a:ext>
            </a:extLst>
          </p:cNvPr>
          <p:cNvSpPr>
            <a:spLocks noGrp="1"/>
          </p:cNvSpPr>
          <p:nvPr>
            <p:ph type="title"/>
          </p:nvPr>
        </p:nvSpPr>
        <p:spPr/>
        <p:txBody>
          <a:bodyPr/>
          <a:lstStyle/>
          <a:p>
            <a:pPr algn="ctr"/>
            <a:r>
              <a:rPr lang="en-US" b="1" dirty="0"/>
              <a:t>Result: Gender, Customer Type, Class</a:t>
            </a:r>
          </a:p>
        </p:txBody>
      </p:sp>
      <p:pic>
        <p:nvPicPr>
          <p:cNvPr id="5" name="Content Placeholder 4" descr="A graph with green and red lines&#10;&#10;Description automatically generated">
            <a:extLst>
              <a:ext uri="{FF2B5EF4-FFF2-40B4-BE49-F238E27FC236}">
                <a16:creationId xmlns:a16="http://schemas.microsoft.com/office/drawing/2014/main" id="{9489A035-BA25-D930-87E3-523CA8618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53653"/>
            <a:ext cx="10515600" cy="3994483"/>
          </a:xfrm>
        </p:spPr>
      </p:pic>
    </p:spTree>
    <p:extLst>
      <p:ext uri="{BB962C8B-B14F-4D97-AF65-F5344CB8AC3E}">
        <p14:creationId xmlns:p14="http://schemas.microsoft.com/office/powerpoint/2010/main" val="269313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03E0-8032-24FD-D1F9-4FC7C81AAB23}"/>
              </a:ext>
            </a:extLst>
          </p:cNvPr>
          <p:cNvSpPr>
            <a:spLocks noGrp="1"/>
          </p:cNvSpPr>
          <p:nvPr>
            <p:ph type="title"/>
          </p:nvPr>
        </p:nvSpPr>
        <p:spPr/>
        <p:txBody>
          <a:bodyPr/>
          <a:lstStyle/>
          <a:p>
            <a:pPr algn="ctr"/>
            <a:r>
              <a:rPr lang="en-US" b="1" dirty="0"/>
              <a:t>Result: Correlation Matrix</a:t>
            </a:r>
          </a:p>
        </p:txBody>
      </p:sp>
      <p:pic>
        <p:nvPicPr>
          <p:cNvPr id="5" name="Content Placeholder 4" descr="A screenshot of a computer&#10;&#10;Description automatically generated">
            <a:extLst>
              <a:ext uri="{FF2B5EF4-FFF2-40B4-BE49-F238E27FC236}">
                <a16:creationId xmlns:a16="http://schemas.microsoft.com/office/drawing/2014/main" id="{F5B63BA3-A87F-8C6D-6DDC-B5C9A9D8AA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320" y="1835784"/>
            <a:ext cx="9977119" cy="4788535"/>
          </a:xfrm>
        </p:spPr>
      </p:pic>
    </p:spTree>
    <p:extLst>
      <p:ext uri="{BB962C8B-B14F-4D97-AF65-F5344CB8AC3E}">
        <p14:creationId xmlns:p14="http://schemas.microsoft.com/office/powerpoint/2010/main" val="290070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475A-0540-5936-C13B-10BA2339682C}"/>
              </a:ext>
            </a:extLst>
          </p:cNvPr>
          <p:cNvSpPr>
            <a:spLocks noGrp="1"/>
          </p:cNvSpPr>
          <p:nvPr>
            <p:ph type="title"/>
          </p:nvPr>
        </p:nvSpPr>
        <p:spPr/>
        <p:txBody>
          <a:bodyPr/>
          <a:lstStyle/>
          <a:p>
            <a:pPr algn="ctr"/>
            <a:r>
              <a:rPr lang="en-US" b="1" dirty="0"/>
              <a:t>Correlation Matrix Interpretation</a:t>
            </a:r>
          </a:p>
        </p:txBody>
      </p:sp>
      <p:sp>
        <p:nvSpPr>
          <p:cNvPr id="3" name="Content Placeholder 2">
            <a:extLst>
              <a:ext uri="{FF2B5EF4-FFF2-40B4-BE49-F238E27FC236}">
                <a16:creationId xmlns:a16="http://schemas.microsoft.com/office/drawing/2014/main" id="{6792B268-B91B-1835-5F40-7E9F8C1D9DA9}"/>
              </a:ext>
            </a:extLst>
          </p:cNvPr>
          <p:cNvSpPr>
            <a:spLocks noGrp="1"/>
          </p:cNvSpPr>
          <p:nvPr>
            <p:ph idx="1"/>
          </p:nvPr>
        </p:nvSpPr>
        <p:spPr/>
        <p:txBody>
          <a:bodyPr>
            <a:normAutofit/>
          </a:bodyPr>
          <a:lstStyle/>
          <a:p>
            <a:r>
              <a:rPr lang="en-US" sz="2400" b="1" dirty="0"/>
              <a:t>Linearity: Correlation only measures linear relationships between variables. </a:t>
            </a:r>
          </a:p>
          <a:p>
            <a:r>
              <a:rPr lang="en-US" sz="2400" b="1" dirty="0"/>
              <a:t>Directionality: Correlation doesn't tell you the direction of the relationship. </a:t>
            </a:r>
          </a:p>
          <a:p>
            <a:r>
              <a:rPr lang="en-US" sz="2400" b="1" dirty="0"/>
              <a:t>Confounding variables: Correlation doesn't consider the influence of other variables. </a:t>
            </a:r>
          </a:p>
          <a:p>
            <a:r>
              <a:rPr lang="en-US" sz="2400" b="1" dirty="0"/>
              <a:t>Noise: Correlation is sensitive to noise in the data. </a:t>
            </a:r>
          </a:p>
        </p:txBody>
      </p:sp>
    </p:spTree>
    <p:extLst>
      <p:ext uri="{BB962C8B-B14F-4D97-AF65-F5344CB8AC3E}">
        <p14:creationId xmlns:p14="http://schemas.microsoft.com/office/powerpoint/2010/main" val="16408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Summary of EDA</a:t>
            </a:r>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rmAutofit/>
          </a:bodyPr>
          <a:lstStyle/>
          <a:p>
            <a:r>
              <a:rPr lang="en-US" sz="2400" b="1" dirty="0"/>
              <a:t>There are proportionately more unsatisfied customers than satisfied.</a:t>
            </a:r>
          </a:p>
          <a:p>
            <a:r>
              <a:rPr lang="en-US" sz="2400" b="1" dirty="0"/>
              <a:t>There are more female travelers than males. Gender role satisfaction to dissatisfaction proportion are not statistically much different.</a:t>
            </a:r>
          </a:p>
          <a:p>
            <a:r>
              <a:rPr lang="en-US" sz="2400" b="1" dirty="0"/>
              <a:t>Customer type, whether first-time or returning, significantly influences satisfaction scores, with returning customers consistently providing higher ratings.</a:t>
            </a:r>
          </a:p>
          <a:p>
            <a:r>
              <a:rPr lang="en-US" sz="2400" b="1" i="0" dirty="0">
                <a:solidFill>
                  <a:srgbClr val="0D0D0D"/>
                </a:solidFill>
                <a:effectLst/>
              </a:rPr>
              <a:t>Business travelers type consistently rate their satisfaction higher.</a:t>
            </a:r>
          </a:p>
          <a:p>
            <a:r>
              <a:rPr lang="en-US" sz="2400" b="1" dirty="0"/>
              <a:t>Business class travelers tend to rate their satisfaction higher, whereas economy class travelers tend to rate their satisfaction lower.</a:t>
            </a:r>
          </a:p>
        </p:txBody>
      </p:sp>
    </p:spTree>
    <p:extLst>
      <p:ext uri="{BB962C8B-B14F-4D97-AF65-F5344CB8AC3E}">
        <p14:creationId xmlns:p14="http://schemas.microsoft.com/office/powerpoint/2010/main" val="240697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Summary of EDA</a:t>
            </a:r>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rmAutofit fontScale="77500" lnSpcReduction="20000"/>
          </a:bodyPr>
          <a:lstStyle/>
          <a:p>
            <a:r>
              <a:rPr lang="en-US" b="1" i="0" dirty="0">
                <a:solidFill>
                  <a:srgbClr val="0D0D0D"/>
                </a:solidFill>
                <a:effectLst/>
              </a:rPr>
              <a:t>Satisfaction levels tend to increase with age.</a:t>
            </a:r>
          </a:p>
          <a:p>
            <a:r>
              <a:rPr lang="en-US" b="1" i="0" dirty="0">
                <a:solidFill>
                  <a:srgbClr val="0D0D0D"/>
                </a:solidFill>
                <a:effectLst/>
              </a:rPr>
              <a:t>Returning customers flying business class reported the highest satisfaction scores.</a:t>
            </a:r>
          </a:p>
          <a:p>
            <a:r>
              <a:rPr lang="en-US" b="1" dirty="0">
                <a:solidFill>
                  <a:srgbClr val="0D0D0D"/>
                </a:solidFill>
              </a:rPr>
              <a:t>R</a:t>
            </a:r>
            <a:r>
              <a:rPr lang="en-US" b="1" i="0" dirty="0">
                <a:solidFill>
                  <a:srgbClr val="0D0D0D"/>
                </a:solidFill>
                <a:effectLst/>
              </a:rPr>
              <a:t>eturning customers flying economy class reported the highest dissatisfaction scores.</a:t>
            </a:r>
          </a:p>
          <a:p>
            <a:r>
              <a:rPr lang="en-US" b="1" i="0" dirty="0">
                <a:solidFill>
                  <a:srgbClr val="0D0D0D"/>
                </a:solidFill>
                <a:effectLst/>
              </a:rPr>
              <a:t>Male and female returning business customers consistently reported the highest satisfaction scores.</a:t>
            </a:r>
          </a:p>
          <a:p>
            <a:r>
              <a:rPr lang="en-US" b="1" i="0" dirty="0">
                <a:solidFill>
                  <a:srgbClr val="0D0D0D"/>
                </a:solidFill>
                <a:effectLst/>
              </a:rPr>
              <a:t>Male and female returning economy customers reported the highest dissatisfaction scores.</a:t>
            </a:r>
            <a:endParaRPr lang="en-US" b="1" dirty="0">
              <a:solidFill>
                <a:srgbClr val="0D0D0D"/>
              </a:solidFill>
            </a:endParaRPr>
          </a:p>
          <a:p>
            <a:r>
              <a:rPr lang="en-US" b="1" i="0" dirty="0">
                <a:solidFill>
                  <a:srgbClr val="0D0D0D"/>
                </a:solidFill>
                <a:effectLst/>
              </a:rPr>
              <a:t>The correlation table is not a good indicator of the relationship between variables because the measures are not linear.</a:t>
            </a:r>
          </a:p>
          <a:p>
            <a:r>
              <a:rPr lang="en-US" b="1" dirty="0">
                <a:solidFill>
                  <a:srgbClr val="0D0D0D"/>
                </a:solidFill>
              </a:rPr>
              <a:t>F</a:t>
            </a:r>
            <a:r>
              <a:rPr lang="en-US" b="1" i="0" dirty="0">
                <a:solidFill>
                  <a:srgbClr val="0D0D0D"/>
                </a:solidFill>
                <a:effectLst/>
              </a:rPr>
              <a:t>ocus on predicting a binary qualitative (categorical) response .</a:t>
            </a:r>
          </a:p>
          <a:p>
            <a:pPr marL="514350" indent="-514350">
              <a:buAutoNum type="arabicParenR"/>
            </a:pPr>
            <a:r>
              <a:rPr lang="en-US" b="1" i="0" dirty="0">
                <a:solidFill>
                  <a:srgbClr val="0D0D0D"/>
                </a:solidFill>
                <a:effectLst/>
              </a:rPr>
              <a:t>Logistic Regression</a:t>
            </a:r>
          </a:p>
          <a:p>
            <a:pPr marL="514350" indent="-514350">
              <a:buAutoNum type="arabicParenR"/>
            </a:pPr>
            <a:r>
              <a:rPr lang="en-US" b="1" i="0" dirty="0">
                <a:solidFill>
                  <a:srgbClr val="0D0D0D"/>
                </a:solidFill>
                <a:effectLst/>
              </a:rPr>
              <a:t>Decision Tree Classifier. </a:t>
            </a:r>
          </a:p>
          <a:p>
            <a:pPr marL="514350" indent="-514350">
              <a:buAutoNum type="arabicParenR"/>
            </a:pPr>
            <a:r>
              <a:rPr lang="en-US" b="1" i="0" dirty="0">
                <a:solidFill>
                  <a:srgbClr val="0D0D0D"/>
                </a:solidFill>
                <a:effectLst/>
              </a:rPr>
              <a:t>Naïve Bayes.</a:t>
            </a:r>
          </a:p>
        </p:txBody>
      </p:sp>
    </p:spTree>
    <p:extLst>
      <p:ext uri="{BB962C8B-B14F-4D97-AF65-F5344CB8AC3E}">
        <p14:creationId xmlns:p14="http://schemas.microsoft.com/office/powerpoint/2010/main" val="73117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Logistics Regression</a:t>
            </a:r>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Autofit/>
          </a:bodyPr>
          <a:lstStyle/>
          <a:p>
            <a:r>
              <a:rPr lang="en-US" sz="1800" b="1" dirty="0"/>
              <a:t>The model performed consistently well on both the training and testing sets. Test data results: </a:t>
            </a:r>
          </a:p>
          <a:p>
            <a:pPr algn="l">
              <a:buFont typeface="+mj-lt"/>
              <a:buAutoNum type="arabicPeriod"/>
            </a:pPr>
            <a:r>
              <a:rPr lang="en-US" sz="1800" b="1" i="0" dirty="0">
                <a:solidFill>
                  <a:srgbClr val="0D0D0D"/>
                </a:solidFill>
                <a:effectLst/>
              </a:rPr>
              <a:t>Accuracy:</a:t>
            </a:r>
          </a:p>
          <a:p>
            <a:pPr marL="742950" lvl="1" indent="-285750" algn="l">
              <a:buFont typeface="+mj-lt"/>
              <a:buAutoNum type="arabicPeriod"/>
            </a:pPr>
            <a:r>
              <a:rPr lang="en-US" sz="1800" b="1" i="0" dirty="0">
                <a:solidFill>
                  <a:srgbClr val="0D0D0D"/>
                </a:solidFill>
                <a:effectLst/>
              </a:rPr>
              <a:t>It's calculated as (TP + TN) / (TP + TN + FP + FN).</a:t>
            </a:r>
          </a:p>
          <a:p>
            <a:pPr marL="742950" lvl="1" indent="-285750" algn="l">
              <a:buFont typeface="+mj-lt"/>
              <a:buAutoNum type="arabicPeriod"/>
            </a:pPr>
            <a:r>
              <a:rPr lang="en-US" sz="1800" b="1" dirty="0">
                <a:solidFill>
                  <a:srgbClr val="0D0D0D"/>
                </a:solidFill>
              </a:rPr>
              <a:t>T</a:t>
            </a:r>
            <a:r>
              <a:rPr lang="en-US" sz="1800" b="1" i="0" dirty="0">
                <a:solidFill>
                  <a:srgbClr val="0D0D0D"/>
                </a:solidFill>
                <a:effectLst/>
              </a:rPr>
              <a:t>he model correctly classified about 87.15% of all instances.</a:t>
            </a:r>
          </a:p>
          <a:p>
            <a:pPr algn="l">
              <a:buFont typeface="+mj-lt"/>
              <a:buAutoNum type="arabicPeriod"/>
            </a:pPr>
            <a:r>
              <a:rPr lang="en-US" sz="1800" b="1" i="0" dirty="0">
                <a:solidFill>
                  <a:srgbClr val="0D0D0D"/>
                </a:solidFill>
                <a:effectLst/>
              </a:rPr>
              <a:t>Precision:</a:t>
            </a:r>
          </a:p>
          <a:p>
            <a:pPr marL="742950" lvl="1" indent="-285750" algn="l">
              <a:buFont typeface="+mj-lt"/>
              <a:buAutoNum type="arabicPeriod"/>
            </a:pPr>
            <a:r>
              <a:rPr lang="en-US" sz="1800" b="1" i="0" dirty="0">
                <a:solidFill>
                  <a:srgbClr val="0D0D0D"/>
                </a:solidFill>
                <a:effectLst/>
              </a:rPr>
              <a:t>It's calculated as TP / (TP + FP).</a:t>
            </a:r>
          </a:p>
          <a:p>
            <a:pPr marL="742950" lvl="1" indent="-285750" algn="l">
              <a:buFont typeface="+mj-lt"/>
              <a:buAutoNum type="arabicPeriod"/>
            </a:pPr>
            <a:r>
              <a:rPr lang="en-US" sz="1800" b="1" i="0" dirty="0">
                <a:solidFill>
                  <a:srgbClr val="0D0D0D"/>
                </a:solidFill>
                <a:effectLst/>
              </a:rPr>
              <a:t>86.46% of instances predicted as positive by the model were truly positive.</a:t>
            </a:r>
          </a:p>
          <a:p>
            <a:pPr algn="l">
              <a:buFont typeface="+mj-lt"/>
              <a:buAutoNum type="arabicPeriod"/>
            </a:pPr>
            <a:r>
              <a:rPr lang="en-US" sz="1800" b="1" i="0" dirty="0">
                <a:solidFill>
                  <a:srgbClr val="0D0D0D"/>
                </a:solidFill>
                <a:effectLst/>
              </a:rPr>
              <a:t>Recall:</a:t>
            </a:r>
          </a:p>
          <a:p>
            <a:pPr marL="742950" lvl="1" indent="-285750" algn="l">
              <a:buFont typeface="+mj-lt"/>
              <a:buAutoNum type="arabicPeriod"/>
            </a:pPr>
            <a:r>
              <a:rPr lang="en-US" sz="1800" b="1" i="0" dirty="0">
                <a:solidFill>
                  <a:srgbClr val="0D0D0D"/>
                </a:solidFill>
                <a:effectLst/>
              </a:rPr>
              <a:t>It's calculated as TP / (TP + FN).</a:t>
            </a:r>
          </a:p>
          <a:p>
            <a:pPr marL="742950" lvl="1" indent="-285750" algn="l">
              <a:buFont typeface="+mj-lt"/>
              <a:buAutoNum type="arabicPeriod"/>
            </a:pPr>
            <a:r>
              <a:rPr lang="en-US" sz="1800" b="1" dirty="0">
                <a:solidFill>
                  <a:srgbClr val="0D0D0D"/>
                </a:solidFill>
              </a:rPr>
              <a:t>T</a:t>
            </a:r>
            <a:r>
              <a:rPr lang="en-US" sz="1800" b="1" i="0" dirty="0">
                <a:solidFill>
                  <a:srgbClr val="0D0D0D"/>
                </a:solidFill>
                <a:effectLst/>
              </a:rPr>
              <a:t>he model correctly identified about 83.37% of all actual positive instances.</a:t>
            </a:r>
          </a:p>
          <a:p>
            <a:pPr algn="l">
              <a:buFont typeface="+mj-lt"/>
              <a:buAutoNum type="arabicPeriod"/>
            </a:pPr>
            <a:r>
              <a:rPr lang="en-US" sz="1800" b="1" i="0" dirty="0">
                <a:solidFill>
                  <a:srgbClr val="0D0D0D"/>
                </a:solidFill>
                <a:effectLst/>
              </a:rPr>
              <a:t>F1 Score:</a:t>
            </a:r>
          </a:p>
          <a:p>
            <a:pPr marL="742950" lvl="1" indent="-285750" algn="l">
              <a:buFont typeface="+mj-lt"/>
              <a:buAutoNum type="arabicPeriod"/>
            </a:pPr>
            <a:r>
              <a:rPr lang="en-US" sz="1800" b="1" i="0" dirty="0">
                <a:solidFill>
                  <a:srgbClr val="0D0D0D"/>
                </a:solidFill>
                <a:effectLst/>
              </a:rPr>
              <a:t>It's calculated as 2 * (Precision * Recall) / (Precision + Recall).</a:t>
            </a:r>
          </a:p>
          <a:p>
            <a:pPr marL="742950" lvl="1" indent="-285750" algn="l">
              <a:buFont typeface="+mj-lt"/>
              <a:buAutoNum type="arabicPeriod"/>
            </a:pPr>
            <a:r>
              <a:rPr lang="en-US" sz="1800" b="1" i="0" dirty="0">
                <a:solidFill>
                  <a:srgbClr val="0D0D0D"/>
                </a:solidFill>
                <a:effectLst/>
              </a:rPr>
              <a:t>F1 Score in this case is approximately 84.89%.</a:t>
            </a:r>
          </a:p>
        </p:txBody>
      </p:sp>
    </p:spTree>
    <p:extLst>
      <p:ext uri="{BB962C8B-B14F-4D97-AF65-F5344CB8AC3E}">
        <p14:creationId xmlns:p14="http://schemas.microsoft.com/office/powerpoint/2010/main" val="386338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C419-E427-8ABB-421E-6B5A38CCF793}"/>
              </a:ext>
            </a:extLst>
          </p:cNvPr>
          <p:cNvSpPr>
            <a:spLocks noGrp="1"/>
          </p:cNvSpPr>
          <p:nvPr>
            <p:ph type="title"/>
          </p:nvPr>
        </p:nvSpPr>
        <p:spPr/>
        <p:txBody>
          <a:bodyPr/>
          <a:lstStyle/>
          <a:p>
            <a:pPr algn="ctr"/>
            <a:r>
              <a:rPr lang="en-US" b="1" dirty="0"/>
              <a:t>About Me: My Background</a:t>
            </a:r>
          </a:p>
        </p:txBody>
      </p:sp>
      <p:sp>
        <p:nvSpPr>
          <p:cNvPr id="3" name="Content Placeholder 2">
            <a:extLst>
              <a:ext uri="{FF2B5EF4-FFF2-40B4-BE49-F238E27FC236}">
                <a16:creationId xmlns:a16="http://schemas.microsoft.com/office/drawing/2014/main" id="{62E48845-F284-73C9-F4A5-743671FD2B2A}"/>
              </a:ext>
            </a:extLst>
          </p:cNvPr>
          <p:cNvSpPr>
            <a:spLocks noGrp="1"/>
          </p:cNvSpPr>
          <p:nvPr>
            <p:ph idx="1"/>
          </p:nvPr>
        </p:nvSpPr>
        <p:spPr/>
        <p:txBody>
          <a:bodyPr>
            <a:normAutofit lnSpcReduction="10000"/>
          </a:bodyPr>
          <a:lstStyle/>
          <a:p>
            <a:r>
              <a:rPr lang="en-US" b="1" dirty="0"/>
              <a:t>My background is in logistics and business intelligence.</a:t>
            </a:r>
          </a:p>
          <a:p>
            <a:r>
              <a:rPr lang="en-US" b="1" dirty="0"/>
              <a:t>I hold a master’s degree in business intelligence and analytics from Rockhurst University.</a:t>
            </a:r>
          </a:p>
          <a:p>
            <a:r>
              <a:rPr lang="en-US" b="1" dirty="0"/>
              <a:t>I have a bachelor's degree in International Business from Regent University.</a:t>
            </a:r>
          </a:p>
          <a:p>
            <a:r>
              <a:rPr lang="en-US" b="1" dirty="0"/>
              <a:t>Currently I work as a data designer  for a company in Rochester, NY</a:t>
            </a:r>
          </a:p>
          <a:p>
            <a:r>
              <a:rPr lang="en-US" b="1" dirty="0"/>
              <a:t>Before that I was the lead business intelligence developer for BNSF Logistics</a:t>
            </a:r>
          </a:p>
          <a:p>
            <a:r>
              <a:rPr lang="en-US" b="1" dirty="0"/>
              <a:t>I focused on flight information due to frequent travel and personal interest in the subject.</a:t>
            </a:r>
          </a:p>
        </p:txBody>
      </p:sp>
    </p:spTree>
    <p:extLst>
      <p:ext uri="{BB962C8B-B14F-4D97-AF65-F5344CB8AC3E}">
        <p14:creationId xmlns:p14="http://schemas.microsoft.com/office/powerpoint/2010/main" val="302306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Logistics Regression</a:t>
            </a:r>
            <a:endParaRPr lang="en-US" dirty="0"/>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rmAutofit fontScale="85000" lnSpcReduction="20000"/>
          </a:bodyPr>
          <a:lstStyle/>
          <a:p>
            <a:r>
              <a:rPr lang="en-US" b="1" dirty="0"/>
              <a:t>Top 10 features affecting satisfaction level:</a:t>
            </a:r>
          </a:p>
          <a:p>
            <a:pPr marL="514350" indent="-514350">
              <a:buAutoNum type="arabicParenR"/>
            </a:pPr>
            <a:r>
              <a:rPr lang="en-US" b="1" dirty="0"/>
              <a:t>Online boarding</a:t>
            </a:r>
          </a:p>
          <a:p>
            <a:pPr marL="514350" indent="-514350">
              <a:buAutoNum type="arabicParenR"/>
            </a:pPr>
            <a:r>
              <a:rPr lang="en-US" b="1" dirty="0"/>
              <a:t>Type of travel</a:t>
            </a:r>
          </a:p>
          <a:p>
            <a:pPr marL="514350" indent="-514350">
              <a:buAutoNum type="arabicParenR"/>
            </a:pPr>
            <a:r>
              <a:rPr lang="en-US" b="1" dirty="0"/>
              <a:t>On-board service</a:t>
            </a:r>
          </a:p>
          <a:p>
            <a:pPr marL="514350" indent="-514350">
              <a:buAutoNum type="arabicParenR"/>
            </a:pPr>
            <a:r>
              <a:rPr lang="en-US" b="1" dirty="0"/>
              <a:t>Customer type</a:t>
            </a:r>
          </a:p>
          <a:p>
            <a:pPr marL="514350" indent="-514350">
              <a:buAutoNum type="arabicParenR"/>
            </a:pPr>
            <a:r>
              <a:rPr lang="en-US" b="1" dirty="0"/>
              <a:t>Leg room service</a:t>
            </a:r>
          </a:p>
          <a:p>
            <a:pPr marL="514350" indent="-514350">
              <a:buAutoNum type="arabicParenR"/>
            </a:pPr>
            <a:r>
              <a:rPr lang="en-US" b="1" dirty="0"/>
              <a:t>Check-in service</a:t>
            </a:r>
          </a:p>
          <a:p>
            <a:pPr marL="514350" indent="-514350">
              <a:buAutoNum type="arabicParenR"/>
            </a:pPr>
            <a:r>
              <a:rPr lang="en-US" b="1" dirty="0"/>
              <a:t>Cleanliness</a:t>
            </a:r>
          </a:p>
          <a:p>
            <a:pPr marL="514350" indent="-514350">
              <a:buAutoNum type="arabicParenR"/>
            </a:pPr>
            <a:r>
              <a:rPr lang="en-US" b="1" dirty="0"/>
              <a:t>In-flight </a:t>
            </a:r>
            <a:r>
              <a:rPr lang="en-US" b="1" dirty="0" err="1"/>
              <a:t>wifi</a:t>
            </a:r>
            <a:endParaRPr lang="en-US" b="1" dirty="0"/>
          </a:p>
          <a:p>
            <a:pPr marL="514350" indent="-514350">
              <a:buAutoNum type="arabicParenR"/>
            </a:pPr>
            <a:r>
              <a:rPr lang="en-US" b="1" dirty="0"/>
              <a:t>Class</a:t>
            </a:r>
          </a:p>
          <a:p>
            <a:pPr marL="514350" indent="-514350">
              <a:buAutoNum type="arabicParenR"/>
            </a:pPr>
            <a:r>
              <a:rPr lang="en-US" b="1" dirty="0"/>
              <a:t>Ease of online boarding</a:t>
            </a:r>
          </a:p>
        </p:txBody>
      </p:sp>
    </p:spTree>
    <p:extLst>
      <p:ext uri="{BB962C8B-B14F-4D97-AF65-F5344CB8AC3E}">
        <p14:creationId xmlns:p14="http://schemas.microsoft.com/office/powerpoint/2010/main" val="551233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a:xfrm>
            <a:off x="630936" y="640080"/>
            <a:ext cx="4818888" cy="1481328"/>
          </a:xfrm>
        </p:spPr>
        <p:txBody>
          <a:bodyPr anchor="b">
            <a:normAutofit/>
          </a:bodyPr>
          <a:lstStyle/>
          <a:p>
            <a:r>
              <a:rPr lang="en-US" sz="5000" b="1"/>
              <a:t>Result: Decision Tree</a:t>
            </a:r>
          </a:p>
        </p:txBody>
      </p:sp>
      <p:sp>
        <p:nvSpPr>
          <p:cNvPr id="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a:xfrm>
            <a:off x="630936" y="2660904"/>
            <a:ext cx="4818888" cy="3547872"/>
          </a:xfrm>
        </p:spPr>
        <p:txBody>
          <a:bodyPr anchor="t">
            <a:normAutofit/>
          </a:bodyPr>
          <a:lstStyle/>
          <a:p>
            <a:r>
              <a:rPr lang="en-US" sz="2400" b="1" dirty="0"/>
              <a:t>Training dataset predicted 100% accuracy. Wow! But highly sketch.</a:t>
            </a:r>
          </a:p>
          <a:p>
            <a:r>
              <a:rPr lang="en-US" sz="2400" b="1" dirty="0"/>
              <a:t>Testing set was more realistic at 95.41% accuracy.</a:t>
            </a:r>
          </a:p>
          <a:p>
            <a:r>
              <a:rPr lang="en-US" sz="2400" b="1" dirty="0"/>
              <a:t>Testing for overfitting using cross validation method. </a:t>
            </a:r>
          </a:p>
          <a:p>
            <a:r>
              <a:rPr lang="en-US" sz="2400" b="1" dirty="0"/>
              <a:t>Hyperparameter tuning yielded the same accuracy score as the original decision tree.</a:t>
            </a:r>
          </a:p>
          <a:p>
            <a:endParaRPr lang="en-US" sz="2400" b="1" dirty="0"/>
          </a:p>
        </p:txBody>
      </p:sp>
      <p:pic>
        <p:nvPicPr>
          <p:cNvPr id="4" name="Picture 3" descr="A graph with a green line and red dots&#10;&#10;Description automatically generated">
            <a:extLst>
              <a:ext uri="{FF2B5EF4-FFF2-40B4-BE49-F238E27FC236}">
                <a16:creationId xmlns:a16="http://schemas.microsoft.com/office/drawing/2014/main" id="{FF17277D-66E9-C8DD-AEB3-648849F42319}"/>
              </a:ext>
            </a:extLst>
          </p:cNvPr>
          <p:cNvPicPr>
            <a:picLocks noChangeAspect="1"/>
          </p:cNvPicPr>
          <p:nvPr/>
        </p:nvPicPr>
        <p:blipFill rotWithShape="1">
          <a:blip r:embed="rId3"/>
          <a:srcRect l="4597"/>
          <a:stretch/>
        </p:blipFill>
        <p:spPr>
          <a:xfrm>
            <a:off x="6099048" y="1175959"/>
            <a:ext cx="5458968" cy="4506081"/>
          </a:xfrm>
          <a:prstGeom prst="rect">
            <a:avLst/>
          </a:prstGeom>
        </p:spPr>
      </p:pic>
    </p:spTree>
    <p:extLst>
      <p:ext uri="{BB962C8B-B14F-4D97-AF65-F5344CB8AC3E}">
        <p14:creationId xmlns:p14="http://schemas.microsoft.com/office/powerpoint/2010/main" val="183368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Decision Tree Feature Importance</a:t>
            </a:r>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rmAutofit fontScale="85000" lnSpcReduction="20000"/>
          </a:bodyPr>
          <a:lstStyle/>
          <a:p>
            <a:r>
              <a:rPr lang="en-US" b="1" dirty="0"/>
              <a:t>Top 10 feature importance ranking</a:t>
            </a:r>
          </a:p>
          <a:p>
            <a:pPr marL="0" indent="0">
              <a:buNone/>
            </a:pPr>
            <a:r>
              <a:rPr lang="en-US" b="1" dirty="0"/>
              <a:t>1. Online Boarding</a:t>
            </a:r>
          </a:p>
          <a:p>
            <a:pPr marL="0" indent="0">
              <a:buNone/>
            </a:pPr>
            <a:r>
              <a:rPr lang="en-US" b="1" dirty="0"/>
              <a:t>2. In-flight </a:t>
            </a:r>
            <a:r>
              <a:rPr lang="en-US" b="1" dirty="0" err="1"/>
              <a:t>Wifi</a:t>
            </a:r>
            <a:r>
              <a:rPr lang="en-US" b="1" dirty="0"/>
              <a:t> Service</a:t>
            </a:r>
          </a:p>
          <a:p>
            <a:pPr marL="0" indent="0">
              <a:buNone/>
            </a:pPr>
            <a:r>
              <a:rPr lang="en-US" b="1" dirty="0"/>
              <a:t>3. Type of Travel</a:t>
            </a:r>
          </a:p>
          <a:p>
            <a:pPr marL="0" indent="0">
              <a:buNone/>
            </a:pPr>
            <a:r>
              <a:rPr lang="en-US" b="1" dirty="0"/>
              <a:t>4. In-flight Entertainment</a:t>
            </a:r>
          </a:p>
          <a:p>
            <a:pPr marL="0" indent="0">
              <a:buNone/>
            </a:pPr>
            <a:r>
              <a:rPr lang="en-US" b="1" dirty="0"/>
              <a:t>5. Customer Type</a:t>
            </a:r>
          </a:p>
          <a:p>
            <a:pPr marL="0" indent="0">
              <a:buNone/>
            </a:pPr>
            <a:r>
              <a:rPr lang="en-US" b="1" dirty="0"/>
              <a:t>6. Check-in Service</a:t>
            </a:r>
          </a:p>
          <a:p>
            <a:pPr marL="0" indent="0">
              <a:buNone/>
            </a:pPr>
            <a:r>
              <a:rPr lang="en-US" b="1" dirty="0"/>
              <a:t>7. Class</a:t>
            </a:r>
          </a:p>
          <a:p>
            <a:pPr marL="0" indent="0">
              <a:buNone/>
            </a:pPr>
            <a:r>
              <a:rPr lang="en-US" b="1" dirty="0"/>
              <a:t>8. Gate Location</a:t>
            </a:r>
          </a:p>
          <a:p>
            <a:pPr marL="0" indent="0">
              <a:buNone/>
            </a:pPr>
            <a:r>
              <a:rPr lang="en-US" b="1" dirty="0"/>
              <a:t>9. Baggage Handling</a:t>
            </a:r>
          </a:p>
          <a:p>
            <a:pPr marL="0" indent="0">
              <a:buNone/>
            </a:pPr>
            <a:r>
              <a:rPr lang="en-US" b="1" dirty="0"/>
              <a:t>10. In-flight Service</a:t>
            </a:r>
          </a:p>
        </p:txBody>
      </p:sp>
    </p:spTree>
    <p:extLst>
      <p:ext uri="{BB962C8B-B14F-4D97-AF65-F5344CB8AC3E}">
        <p14:creationId xmlns:p14="http://schemas.microsoft.com/office/powerpoint/2010/main" val="3797508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Naïve Bayes</a:t>
            </a:r>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0D0D0D"/>
                </a:solidFill>
                <a:effectLst/>
              </a:rPr>
              <a:t>Accuracy: 86.16%</a:t>
            </a:r>
          </a:p>
          <a:p>
            <a:pPr algn="l">
              <a:buFont typeface="Arial" panose="020B0604020202020204" pitchFamily="34" charset="0"/>
              <a:buChar char="•"/>
            </a:pPr>
            <a:r>
              <a:rPr lang="en-US" sz="2400" b="1" i="0" dirty="0">
                <a:solidFill>
                  <a:srgbClr val="0D0D0D"/>
                </a:solidFill>
                <a:effectLst/>
              </a:rPr>
              <a:t>Precision:</a:t>
            </a:r>
          </a:p>
          <a:p>
            <a:pPr marL="742950" lvl="1" indent="-285750" algn="l">
              <a:buFont typeface="Arial" panose="020B0604020202020204" pitchFamily="34" charset="0"/>
              <a:buChar char="•"/>
            </a:pPr>
            <a:r>
              <a:rPr lang="en-US" b="1" i="0" dirty="0">
                <a:solidFill>
                  <a:srgbClr val="0D0D0D"/>
                </a:solidFill>
                <a:effectLst/>
              </a:rPr>
              <a:t>For class 0: 87%</a:t>
            </a:r>
          </a:p>
          <a:p>
            <a:pPr marL="742950" lvl="1" indent="-285750" algn="l">
              <a:buFont typeface="Arial" panose="020B0604020202020204" pitchFamily="34" charset="0"/>
              <a:buChar char="•"/>
            </a:pPr>
            <a:r>
              <a:rPr lang="en-US" b="1" i="0" dirty="0">
                <a:solidFill>
                  <a:srgbClr val="0D0D0D"/>
                </a:solidFill>
                <a:effectLst/>
              </a:rPr>
              <a:t>For class 1: 85%</a:t>
            </a:r>
          </a:p>
          <a:p>
            <a:pPr algn="l">
              <a:buFont typeface="Arial" panose="020B0604020202020204" pitchFamily="34" charset="0"/>
              <a:buChar char="•"/>
            </a:pPr>
            <a:r>
              <a:rPr lang="en-US" sz="2400" b="1" i="0" dirty="0">
                <a:solidFill>
                  <a:srgbClr val="0D0D0D"/>
                </a:solidFill>
                <a:effectLst/>
              </a:rPr>
              <a:t>Recall:</a:t>
            </a:r>
          </a:p>
          <a:p>
            <a:pPr marL="742950" lvl="1" indent="-285750" algn="l">
              <a:buFont typeface="Arial" panose="020B0604020202020204" pitchFamily="34" charset="0"/>
              <a:buChar char="•"/>
            </a:pPr>
            <a:r>
              <a:rPr lang="en-US" b="1" i="0" dirty="0">
                <a:solidFill>
                  <a:srgbClr val="0D0D0D"/>
                </a:solidFill>
                <a:effectLst/>
              </a:rPr>
              <a:t>For class 0: 89%</a:t>
            </a:r>
          </a:p>
          <a:p>
            <a:pPr marL="742950" lvl="1" indent="-285750" algn="l">
              <a:buFont typeface="Arial" panose="020B0604020202020204" pitchFamily="34" charset="0"/>
              <a:buChar char="•"/>
            </a:pPr>
            <a:r>
              <a:rPr lang="en-US" b="1" i="0" dirty="0">
                <a:solidFill>
                  <a:srgbClr val="0D0D0D"/>
                </a:solidFill>
                <a:effectLst/>
              </a:rPr>
              <a:t>For class 1: 82%</a:t>
            </a:r>
          </a:p>
          <a:p>
            <a:pPr algn="l">
              <a:buFont typeface="Arial" panose="020B0604020202020204" pitchFamily="34" charset="0"/>
              <a:buChar char="•"/>
            </a:pPr>
            <a:r>
              <a:rPr lang="en-US" sz="2400" b="1" i="0" dirty="0">
                <a:solidFill>
                  <a:srgbClr val="0D0D0D"/>
                </a:solidFill>
                <a:effectLst/>
              </a:rPr>
              <a:t>F1-score:</a:t>
            </a:r>
          </a:p>
          <a:p>
            <a:pPr marL="742950" lvl="1" indent="-285750" algn="l">
              <a:buFont typeface="Arial" panose="020B0604020202020204" pitchFamily="34" charset="0"/>
              <a:buChar char="•"/>
            </a:pPr>
            <a:r>
              <a:rPr lang="en-US" b="1" i="0" dirty="0">
                <a:solidFill>
                  <a:srgbClr val="0D0D0D"/>
                </a:solidFill>
                <a:effectLst/>
              </a:rPr>
              <a:t>For class 0: 88%</a:t>
            </a:r>
          </a:p>
          <a:p>
            <a:pPr marL="742950" lvl="1" indent="-285750" algn="l">
              <a:buFont typeface="Arial" panose="020B0604020202020204" pitchFamily="34" charset="0"/>
              <a:buChar char="•"/>
            </a:pPr>
            <a:r>
              <a:rPr lang="en-US" b="1" i="0" dirty="0">
                <a:solidFill>
                  <a:srgbClr val="0D0D0D"/>
                </a:solidFill>
                <a:effectLst/>
              </a:rPr>
              <a:t>For class 1: 84%</a:t>
            </a:r>
          </a:p>
          <a:p>
            <a:endParaRPr lang="en-US" sz="2400" b="1" dirty="0"/>
          </a:p>
        </p:txBody>
      </p:sp>
    </p:spTree>
    <p:extLst>
      <p:ext uri="{BB962C8B-B14F-4D97-AF65-F5344CB8AC3E}">
        <p14:creationId xmlns:p14="http://schemas.microsoft.com/office/powerpoint/2010/main" val="568451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a:xfrm>
            <a:off x="572493" y="238539"/>
            <a:ext cx="11018520" cy="1434415"/>
          </a:xfrm>
        </p:spPr>
        <p:txBody>
          <a:bodyPr anchor="b">
            <a:normAutofit/>
          </a:bodyPr>
          <a:lstStyle/>
          <a:p>
            <a:pPr algn="ctr"/>
            <a:r>
              <a:rPr lang="en-US" sz="5400" b="1" dirty="0"/>
              <a:t>What Model do I use</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B7E079E-A12C-C728-818D-9225CE7A0E8E}"/>
              </a:ext>
            </a:extLst>
          </p:cNvPr>
          <p:cNvSpPr>
            <a:spLocks noGrp="1"/>
          </p:cNvSpPr>
          <p:nvPr>
            <p:ph idx="1"/>
          </p:nvPr>
        </p:nvSpPr>
        <p:spPr>
          <a:xfrm>
            <a:off x="572493" y="2071316"/>
            <a:ext cx="6713552" cy="4119172"/>
          </a:xfrm>
        </p:spPr>
        <p:txBody>
          <a:bodyPr anchor="t">
            <a:noAutofit/>
          </a:bodyPr>
          <a:lstStyle/>
          <a:p>
            <a:r>
              <a:rPr lang="en-US" sz="2400" b="1" dirty="0"/>
              <a:t>The ROC (Receiver Operating Characteristic) curve plots the true positive rate against the false positives.</a:t>
            </a:r>
          </a:p>
          <a:p>
            <a:r>
              <a:rPr lang="en-US" sz="2400" b="1" dirty="0"/>
              <a:t>The AUC (Area Under the Curve) score summarizes the performance of a classifier across all thresholds. Higher score equals better overall performance. </a:t>
            </a:r>
          </a:p>
          <a:p>
            <a:r>
              <a:rPr lang="en-US" sz="2400" b="1" dirty="0"/>
              <a:t>The tuned Decision Tree performed exceptionally well in this scenario, achieving a prediction accuracy of 98%. It accurately identified the features associated with satisfactory or unsatisfactory scores.</a:t>
            </a:r>
          </a:p>
        </p:txBody>
      </p:sp>
      <p:pic>
        <p:nvPicPr>
          <p:cNvPr id="4" name="Content Placeholder 3" descr="A graph of a logistic curve&#10;&#10;Description automatically generated">
            <a:extLst>
              <a:ext uri="{FF2B5EF4-FFF2-40B4-BE49-F238E27FC236}">
                <a16:creationId xmlns:a16="http://schemas.microsoft.com/office/drawing/2014/main" id="{768C7512-E276-C5AF-9E76-C32ADDAE3929}"/>
              </a:ext>
            </a:extLst>
          </p:cNvPr>
          <p:cNvPicPr>
            <a:picLocks noChangeAspect="1"/>
          </p:cNvPicPr>
          <p:nvPr/>
        </p:nvPicPr>
        <p:blipFill rotWithShape="1">
          <a:blip r:embed="rId2"/>
          <a:srcRect r="2574" b="-3"/>
          <a:stretch/>
        </p:blipFill>
        <p:spPr>
          <a:xfrm>
            <a:off x="7675658" y="2093976"/>
            <a:ext cx="3941064" cy="4096512"/>
          </a:xfrm>
          <a:prstGeom prst="rect">
            <a:avLst/>
          </a:prstGeom>
        </p:spPr>
      </p:pic>
    </p:spTree>
    <p:extLst>
      <p:ext uri="{BB962C8B-B14F-4D97-AF65-F5344CB8AC3E}">
        <p14:creationId xmlns:p14="http://schemas.microsoft.com/office/powerpoint/2010/main" val="3705380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Result: What are the Features Impacting Satisfaction Scores</a:t>
            </a:r>
            <a:endParaRPr lang="en-US" dirty="0"/>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rmAutofit fontScale="85000" lnSpcReduction="20000"/>
          </a:bodyPr>
          <a:lstStyle/>
          <a:p>
            <a:r>
              <a:rPr lang="en-US" b="1" dirty="0"/>
              <a:t>Top 10 features affecting satisfaction level:</a:t>
            </a:r>
          </a:p>
          <a:p>
            <a:pPr marL="514350" indent="-514350">
              <a:buAutoNum type="arabicParenR"/>
            </a:pPr>
            <a:r>
              <a:rPr lang="en-US" b="1" dirty="0"/>
              <a:t>Online boarding</a:t>
            </a:r>
          </a:p>
          <a:p>
            <a:pPr marL="514350" indent="-514350">
              <a:buAutoNum type="arabicParenR"/>
            </a:pPr>
            <a:r>
              <a:rPr lang="en-US" b="1" dirty="0"/>
              <a:t>Type of travel</a:t>
            </a:r>
          </a:p>
          <a:p>
            <a:pPr marL="514350" indent="-514350">
              <a:buAutoNum type="arabicParenR"/>
            </a:pPr>
            <a:r>
              <a:rPr lang="en-US" b="1" dirty="0"/>
              <a:t>On-board service</a:t>
            </a:r>
          </a:p>
          <a:p>
            <a:pPr marL="514350" indent="-514350">
              <a:buAutoNum type="arabicParenR"/>
            </a:pPr>
            <a:r>
              <a:rPr lang="en-US" b="1" dirty="0"/>
              <a:t>Customer type</a:t>
            </a:r>
          </a:p>
          <a:p>
            <a:pPr marL="514350" indent="-514350">
              <a:buAutoNum type="arabicParenR"/>
            </a:pPr>
            <a:r>
              <a:rPr lang="en-US" b="1" dirty="0"/>
              <a:t>Leg room service</a:t>
            </a:r>
          </a:p>
          <a:p>
            <a:pPr marL="514350" indent="-514350">
              <a:buAutoNum type="arabicParenR"/>
            </a:pPr>
            <a:r>
              <a:rPr lang="en-US" b="1" dirty="0"/>
              <a:t>Check-in service</a:t>
            </a:r>
          </a:p>
          <a:p>
            <a:pPr marL="514350" indent="-514350">
              <a:buAutoNum type="arabicParenR"/>
            </a:pPr>
            <a:r>
              <a:rPr lang="en-US" b="1" dirty="0"/>
              <a:t>Cleanliness</a:t>
            </a:r>
          </a:p>
          <a:p>
            <a:pPr marL="514350" indent="-514350">
              <a:buAutoNum type="arabicParenR"/>
            </a:pPr>
            <a:r>
              <a:rPr lang="en-US" b="1" dirty="0"/>
              <a:t>In-flight </a:t>
            </a:r>
            <a:r>
              <a:rPr lang="en-US" b="1" dirty="0" err="1"/>
              <a:t>wifi</a:t>
            </a:r>
            <a:endParaRPr lang="en-US" b="1" dirty="0"/>
          </a:p>
          <a:p>
            <a:pPr marL="514350" indent="-514350">
              <a:buAutoNum type="arabicParenR"/>
            </a:pPr>
            <a:r>
              <a:rPr lang="en-US" b="1" dirty="0"/>
              <a:t>Class</a:t>
            </a:r>
          </a:p>
          <a:p>
            <a:pPr marL="514350" indent="-514350">
              <a:buAutoNum type="arabicParenR"/>
            </a:pPr>
            <a:r>
              <a:rPr lang="en-US" b="1" dirty="0"/>
              <a:t>Ease of online boarding</a:t>
            </a:r>
          </a:p>
        </p:txBody>
      </p:sp>
    </p:spTree>
    <p:extLst>
      <p:ext uri="{BB962C8B-B14F-4D97-AF65-F5344CB8AC3E}">
        <p14:creationId xmlns:p14="http://schemas.microsoft.com/office/powerpoint/2010/main" val="83431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p:txBody>
          <a:bodyPr/>
          <a:lstStyle/>
          <a:p>
            <a:pPr algn="ctr"/>
            <a:r>
              <a:rPr lang="en-US" b="1" dirty="0"/>
              <a:t>Summary</a:t>
            </a:r>
          </a:p>
        </p:txBody>
      </p:sp>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p:txBody>
          <a:bodyPr>
            <a:normAutofit/>
          </a:bodyPr>
          <a:lstStyle/>
          <a:p>
            <a:r>
              <a:rPr lang="en-US" sz="2400" b="1" dirty="0"/>
              <a:t>Gender does not significantly impact the data.</a:t>
            </a:r>
          </a:p>
          <a:p>
            <a:r>
              <a:rPr lang="en-US" sz="2400" b="1" dirty="0"/>
              <a:t>Customer type, distinguishing between first-time flyers and returning customers, notably influences satisfaction scores.</a:t>
            </a:r>
          </a:p>
          <a:p>
            <a:r>
              <a:rPr lang="en-US" sz="2400" b="1" dirty="0"/>
              <a:t>Type of travel, whether personal or business, is a significant driver.</a:t>
            </a:r>
          </a:p>
          <a:p>
            <a:r>
              <a:rPr lang="en-US" sz="2400" b="1" dirty="0"/>
              <a:t>Class type has a considerable impact on satisfaction scores.</a:t>
            </a:r>
          </a:p>
          <a:p>
            <a:r>
              <a:rPr lang="en-US" sz="2400" b="1" dirty="0"/>
              <a:t>Age also plays a role in satisfaction scores.</a:t>
            </a:r>
          </a:p>
          <a:p>
            <a:r>
              <a:rPr lang="en-US" sz="2400" b="1" dirty="0"/>
              <a:t>The most effective algorithm for predicting satisfaction scores is the hyper-tuned decision tree model, achieving 98% accuracy.</a:t>
            </a:r>
          </a:p>
        </p:txBody>
      </p:sp>
    </p:spTree>
    <p:extLst>
      <p:ext uri="{BB962C8B-B14F-4D97-AF65-F5344CB8AC3E}">
        <p14:creationId xmlns:p14="http://schemas.microsoft.com/office/powerpoint/2010/main" val="305764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EAF25-EB3E-FA00-1DA8-9BEC06473BF8}"/>
              </a:ext>
            </a:extLst>
          </p:cNvPr>
          <p:cNvSpPr>
            <a:spLocks noGrp="1"/>
          </p:cNvSpPr>
          <p:nvPr>
            <p:ph type="title"/>
          </p:nvPr>
        </p:nvSpPr>
        <p:spPr>
          <a:xfrm>
            <a:off x="4553733" y="548465"/>
            <a:ext cx="6798541" cy="775010"/>
          </a:xfrm>
        </p:spPr>
        <p:txBody>
          <a:bodyPr anchor="b">
            <a:normAutofit/>
          </a:bodyPr>
          <a:lstStyle/>
          <a:p>
            <a:pPr algn="ctr"/>
            <a:r>
              <a:rPr lang="en-US" b="1" dirty="0"/>
              <a:t>Conclusions</a:t>
            </a:r>
          </a:p>
        </p:txBody>
      </p:sp>
      <p:pic>
        <p:nvPicPr>
          <p:cNvPr id="16" name="Picture 15" descr="Plane on tarmac">
            <a:extLst>
              <a:ext uri="{FF2B5EF4-FFF2-40B4-BE49-F238E27FC236}">
                <a16:creationId xmlns:a16="http://schemas.microsoft.com/office/drawing/2014/main" id="{073A8400-C652-2225-8692-E1D075EF6489}"/>
              </a:ext>
            </a:extLst>
          </p:cNvPr>
          <p:cNvPicPr>
            <a:picLocks noChangeAspect="1"/>
          </p:cNvPicPr>
          <p:nvPr/>
        </p:nvPicPr>
        <p:blipFill rotWithShape="1">
          <a:blip r:embed="rId3"/>
          <a:srcRect l="42294" r="16861"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87131471-CC79-67F1-CC7B-6FDC81ABC180}"/>
              </a:ext>
            </a:extLst>
          </p:cNvPr>
          <p:cNvSpPr>
            <a:spLocks noGrp="1"/>
          </p:cNvSpPr>
          <p:nvPr>
            <p:ph idx="1"/>
          </p:nvPr>
        </p:nvSpPr>
        <p:spPr>
          <a:xfrm>
            <a:off x="4553733" y="1595120"/>
            <a:ext cx="7353787" cy="4856480"/>
          </a:xfrm>
        </p:spPr>
        <p:txBody>
          <a:bodyPr>
            <a:noAutofit/>
          </a:bodyPr>
          <a:lstStyle/>
          <a:p>
            <a:pPr algn="l"/>
            <a:r>
              <a:rPr lang="en-US" sz="1800" b="1" i="0" dirty="0">
                <a:solidFill>
                  <a:srgbClr val="0D0D0D"/>
                </a:solidFill>
                <a:effectLst/>
              </a:rPr>
              <a:t>What you can’t control:  Gender, customer type, traveler category, flight class, and passenger age. </a:t>
            </a:r>
          </a:p>
          <a:p>
            <a:pPr algn="l"/>
            <a:r>
              <a:rPr lang="en-US" sz="1800" b="1" i="0" dirty="0">
                <a:solidFill>
                  <a:srgbClr val="0D0D0D"/>
                </a:solidFill>
                <a:effectLst/>
              </a:rPr>
              <a:t>Ten key areas where airlines can focus their efforts to ensure a better customer experience:</a:t>
            </a:r>
          </a:p>
          <a:p>
            <a:pPr marL="0" indent="0">
              <a:buNone/>
            </a:pPr>
            <a:r>
              <a:rPr lang="en-US" sz="1800" b="1" i="0" dirty="0">
                <a:solidFill>
                  <a:srgbClr val="0D0D0D"/>
                </a:solidFill>
                <a:effectLst/>
              </a:rPr>
              <a:t>1) Online Boarding			6) In-flight Service</a:t>
            </a:r>
          </a:p>
          <a:p>
            <a:pPr marL="0" indent="0">
              <a:buNone/>
            </a:pPr>
            <a:r>
              <a:rPr lang="en-US" sz="1800" b="1" i="0" dirty="0">
                <a:solidFill>
                  <a:srgbClr val="0D0D0D"/>
                </a:solidFill>
                <a:effectLst/>
              </a:rPr>
              <a:t>2) In-flight </a:t>
            </a:r>
            <a:r>
              <a:rPr lang="en-US" sz="1800" b="1" i="0" dirty="0" err="1">
                <a:solidFill>
                  <a:srgbClr val="0D0D0D"/>
                </a:solidFill>
                <a:effectLst/>
              </a:rPr>
              <a:t>WiFi</a:t>
            </a:r>
            <a:r>
              <a:rPr lang="en-US" sz="1800" b="1" i="0" dirty="0">
                <a:solidFill>
                  <a:srgbClr val="0D0D0D"/>
                </a:solidFill>
                <a:effectLst/>
              </a:rPr>
              <a:t> Service		7) On-board Service</a:t>
            </a:r>
          </a:p>
          <a:p>
            <a:pPr marL="0" indent="0">
              <a:buNone/>
            </a:pPr>
            <a:r>
              <a:rPr lang="en-US" sz="1800" b="1" dirty="0">
                <a:solidFill>
                  <a:srgbClr val="0D0D0D"/>
                </a:solidFill>
              </a:rPr>
              <a:t>3) </a:t>
            </a:r>
            <a:r>
              <a:rPr lang="en-US" sz="1800" b="1" i="0" dirty="0">
                <a:solidFill>
                  <a:srgbClr val="0D0D0D"/>
                </a:solidFill>
                <a:effectLst/>
              </a:rPr>
              <a:t>In-flight Entertainment		8) Leg Room Service</a:t>
            </a:r>
          </a:p>
          <a:p>
            <a:pPr marL="0" indent="0">
              <a:buNone/>
            </a:pPr>
            <a:r>
              <a:rPr lang="en-US" sz="1800" b="1" i="0" dirty="0">
                <a:solidFill>
                  <a:srgbClr val="0D0D0D"/>
                </a:solidFill>
                <a:effectLst/>
              </a:rPr>
              <a:t>4) Check-in Service			9) Ease of Online Booking</a:t>
            </a:r>
          </a:p>
          <a:p>
            <a:pPr marL="0" indent="0">
              <a:buNone/>
            </a:pPr>
            <a:r>
              <a:rPr lang="en-US" sz="1800" b="1" i="0" dirty="0">
                <a:solidFill>
                  <a:srgbClr val="0D0D0D"/>
                </a:solidFill>
                <a:effectLst/>
              </a:rPr>
              <a:t>5) Baggage Handling		10) Cleanliness</a:t>
            </a:r>
          </a:p>
          <a:p>
            <a:r>
              <a:rPr lang="en-US" sz="1800" b="1" dirty="0">
                <a:solidFill>
                  <a:srgbClr val="0D0D0D"/>
                </a:solidFill>
              </a:rPr>
              <a:t>C</a:t>
            </a:r>
            <a:r>
              <a:rPr lang="en-US" sz="1800" b="1" i="0" dirty="0">
                <a:solidFill>
                  <a:srgbClr val="0D0D0D"/>
                </a:solidFill>
                <a:effectLst/>
              </a:rPr>
              <a:t>oncentrating on optimizing these aspects, airlines can effectively improve customer satisfaction ratings. </a:t>
            </a:r>
          </a:p>
          <a:p>
            <a:r>
              <a:rPr lang="en-US" sz="1800" b="1" dirty="0">
                <a:solidFill>
                  <a:srgbClr val="0D0D0D"/>
                </a:solidFill>
              </a:rPr>
              <a:t>R</a:t>
            </a:r>
            <a:r>
              <a:rPr lang="en-US" sz="1800" b="1" i="0" dirty="0">
                <a:solidFill>
                  <a:srgbClr val="0D0D0D"/>
                </a:solidFill>
                <a:effectLst/>
              </a:rPr>
              <a:t>eturning customers tend to yield higher satisfaction scores, airlines could benefit from incentivizing repeat patronage by offering discounts or leveraging points rewards for free flights. This strategy encourages customer loyalty and fosters repeat business.</a:t>
            </a:r>
          </a:p>
        </p:txBody>
      </p:sp>
    </p:spTree>
    <p:extLst>
      <p:ext uri="{BB962C8B-B14F-4D97-AF65-F5344CB8AC3E}">
        <p14:creationId xmlns:p14="http://schemas.microsoft.com/office/powerpoint/2010/main" val="189594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C243C3-8865-2AA1-B04E-B9435F9CE4AC}"/>
              </a:ext>
            </a:extLst>
          </p:cNvPr>
          <p:cNvSpPr>
            <a:spLocks noGrp="1"/>
          </p:cNvSpPr>
          <p:nvPr>
            <p:ph type="ctrTitle"/>
          </p:nvPr>
        </p:nvSpPr>
        <p:spPr/>
        <p:txBody>
          <a:bodyPr/>
          <a:lstStyle/>
          <a:p>
            <a:r>
              <a:rPr lang="en-US" b="1" dirty="0">
                <a:solidFill>
                  <a:schemeClr val="bg1"/>
                </a:solidFill>
              </a:rPr>
              <a:t>The End</a:t>
            </a:r>
          </a:p>
        </p:txBody>
      </p:sp>
      <p:sp>
        <p:nvSpPr>
          <p:cNvPr id="5" name="Subtitle 4">
            <a:extLst>
              <a:ext uri="{FF2B5EF4-FFF2-40B4-BE49-F238E27FC236}">
                <a16:creationId xmlns:a16="http://schemas.microsoft.com/office/drawing/2014/main" id="{F738DDC7-2F76-8CA5-D6BC-735F454BA29C}"/>
              </a:ext>
            </a:extLst>
          </p:cNvPr>
          <p:cNvSpPr>
            <a:spLocks noGrp="1"/>
          </p:cNvSpPr>
          <p:nvPr>
            <p:ph type="subTitle" idx="1"/>
          </p:nvPr>
        </p:nvSpPr>
        <p:spPr/>
        <p:txBody>
          <a:bodyPr/>
          <a:lstStyle/>
          <a:p>
            <a:r>
              <a:rPr lang="en-US" b="1" dirty="0">
                <a:solidFill>
                  <a:schemeClr val="bg1"/>
                </a:solidFill>
              </a:rPr>
              <a:t>Questions?</a:t>
            </a:r>
          </a:p>
        </p:txBody>
      </p:sp>
    </p:spTree>
    <p:extLst>
      <p:ext uri="{BB962C8B-B14F-4D97-AF65-F5344CB8AC3E}">
        <p14:creationId xmlns:p14="http://schemas.microsoft.com/office/powerpoint/2010/main" val="320450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B40A-DA34-B3E7-BEDA-59D577A87D0F}"/>
              </a:ext>
            </a:extLst>
          </p:cNvPr>
          <p:cNvSpPr>
            <a:spLocks noGrp="1"/>
          </p:cNvSpPr>
          <p:nvPr>
            <p:ph type="title"/>
          </p:nvPr>
        </p:nvSpPr>
        <p:spPr/>
        <p:txBody>
          <a:bodyPr/>
          <a:lstStyle/>
          <a:p>
            <a:pPr algn="ctr"/>
            <a:r>
              <a:rPr lang="en-US" b="1" dirty="0"/>
              <a:t>Project Introduction / Background</a:t>
            </a:r>
          </a:p>
        </p:txBody>
      </p:sp>
      <p:sp>
        <p:nvSpPr>
          <p:cNvPr id="3" name="Content Placeholder 2">
            <a:extLst>
              <a:ext uri="{FF2B5EF4-FFF2-40B4-BE49-F238E27FC236}">
                <a16:creationId xmlns:a16="http://schemas.microsoft.com/office/drawing/2014/main" id="{A08AF26B-359F-A3A2-5603-AE7D676A914D}"/>
              </a:ext>
            </a:extLst>
          </p:cNvPr>
          <p:cNvSpPr>
            <a:spLocks noGrp="1"/>
          </p:cNvSpPr>
          <p:nvPr>
            <p:ph idx="1"/>
          </p:nvPr>
        </p:nvSpPr>
        <p:spPr>
          <a:xfrm>
            <a:off x="1016876" y="1534839"/>
            <a:ext cx="10515600" cy="4351338"/>
          </a:xfrm>
        </p:spPr>
        <p:txBody>
          <a:bodyPr>
            <a:normAutofit/>
          </a:bodyPr>
          <a:lstStyle/>
          <a:p>
            <a:pPr algn="l"/>
            <a:r>
              <a:rPr lang="en-US" sz="2400" b="1" i="0" dirty="0">
                <a:effectLst/>
              </a:rPr>
              <a:t>Pre-Pandemic Boom (2019): Nearly half a billion people (4.5 billion!) took to the skies annually.</a:t>
            </a:r>
          </a:p>
          <a:p>
            <a:pPr algn="l"/>
            <a:r>
              <a:rPr lang="en-US" sz="2400" b="1" i="0" dirty="0">
                <a:effectLst/>
              </a:rPr>
              <a:t>Pandemic Turbulence (2021): Travel restrictions and plummeting demand grounded countless dreams, with passenger numbers nosediving to 2.2 billion. </a:t>
            </a:r>
          </a:p>
          <a:p>
            <a:pPr algn="l"/>
            <a:r>
              <a:rPr lang="en-US" sz="2400" b="1" i="0" dirty="0">
                <a:effectLst/>
              </a:rPr>
              <a:t>Recovery Winds (2022): With restrictions easing and wanderlust reignited, passenger numbers took flight again, reaching an estimated 3.8 billion. </a:t>
            </a:r>
          </a:p>
        </p:txBody>
      </p:sp>
      <p:sp>
        <p:nvSpPr>
          <p:cNvPr id="4" name="Footer Placeholder 3">
            <a:extLst>
              <a:ext uri="{FF2B5EF4-FFF2-40B4-BE49-F238E27FC236}">
                <a16:creationId xmlns:a16="http://schemas.microsoft.com/office/drawing/2014/main" id="{CA960E69-6214-B67A-40A1-C76BF1C17999}"/>
              </a:ext>
            </a:extLst>
          </p:cNvPr>
          <p:cNvSpPr>
            <a:spLocks noGrp="1"/>
          </p:cNvSpPr>
          <p:nvPr>
            <p:ph type="ftr" sz="quarter" idx="11"/>
          </p:nvPr>
        </p:nvSpPr>
        <p:spPr>
          <a:xfrm>
            <a:off x="1910080" y="4124961"/>
            <a:ext cx="7813040" cy="1574800"/>
          </a:xfrm>
        </p:spPr>
        <p:txBody>
          <a:bodyPr/>
          <a:lstStyle/>
          <a:p>
            <a:pPr algn="l">
              <a:buFont typeface="Arial" panose="020B0604020202020204" pitchFamily="34" charset="0"/>
              <a:buChar char="•"/>
            </a:pPr>
            <a:r>
              <a:rPr lang="en-US" b="0" i="0" dirty="0">
                <a:solidFill>
                  <a:srgbClr val="1F1F1F"/>
                </a:solidFill>
                <a:effectLst/>
                <a:latin typeface="Google Sans"/>
              </a:rPr>
              <a:t>Pre-pandemic (2019): International Civil Aviation Organization (ICAO) Council Report (2020): </a:t>
            </a:r>
            <a:r>
              <a:rPr lang="en-US" b="0" i="0" dirty="0">
                <a:solidFill>
                  <a:srgbClr val="1F1F1F"/>
                </a:solidFill>
                <a:effectLst/>
                <a:latin typeface="Google Sans"/>
                <a:hlinkClick r:id="rId3"/>
              </a:rPr>
              <a:t>https://www.icao.int/annual-report-2020/Pages/default.aspx</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Pandemic impact (2021): International Air Transport Association (IATA): </a:t>
            </a:r>
            <a:r>
              <a:rPr lang="en-US" b="0" i="0" dirty="0">
                <a:solidFill>
                  <a:srgbClr val="1F1F1F"/>
                </a:solidFill>
                <a:effectLst/>
                <a:latin typeface="Google Sans"/>
                <a:hlinkClick r:id="rId4"/>
              </a:rPr>
              <a:t>https://www.iata.org/en/pressroom/2023-releases/2023-02-06-02/</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Recovery (2022): OAG Aviation Worldwide: </a:t>
            </a:r>
            <a:r>
              <a:rPr lang="en-US" b="0" i="0" dirty="0">
                <a:solidFill>
                  <a:srgbClr val="1F1F1F"/>
                </a:solidFill>
                <a:effectLst/>
                <a:latin typeface="Google Sans"/>
                <a:hlinkClick r:id="rId5"/>
              </a:rPr>
              <a:t>https://www.oag.com/</a:t>
            </a:r>
            <a:endParaRPr lang="en-US" b="0" i="0" dirty="0">
              <a:solidFill>
                <a:srgbClr val="1F1F1F"/>
              </a:solidFill>
              <a:effectLst/>
              <a:latin typeface="Google Sans"/>
            </a:endParaRPr>
          </a:p>
          <a:p>
            <a:endParaRPr lang="en-US" dirty="0"/>
          </a:p>
        </p:txBody>
      </p:sp>
    </p:spTree>
    <p:extLst>
      <p:ext uri="{BB962C8B-B14F-4D97-AF65-F5344CB8AC3E}">
        <p14:creationId xmlns:p14="http://schemas.microsoft.com/office/powerpoint/2010/main" val="123802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FD7-9FD4-1949-1239-E48F0BEB0697}"/>
              </a:ext>
            </a:extLst>
          </p:cNvPr>
          <p:cNvSpPr>
            <a:spLocks noGrp="1"/>
          </p:cNvSpPr>
          <p:nvPr>
            <p:ph type="title"/>
          </p:nvPr>
        </p:nvSpPr>
        <p:spPr/>
        <p:txBody>
          <a:bodyPr/>
          <a:lstStyle/>
          <a:p>
            <a:pPr algn="ct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Project Introduction / Background, </a:t>
            </a:r>
            <a:r>
              <a:rPr kumimoji="0" lang="en-US" sz="4400" b="1" i="0" u="none" strike="noStrike" kern="1200" cap="none" spc="0" normalizeH="0" baseline="0" noProof="0" dirty="0" err="1">
                <a:ln>
                  <a:noFill/>
                </a:ln>
                <a:solidFill>
                  <a:prstClr val="black"/>
                </a:solidFill>
                <a:effectLst/>
                <a:uLnTx/>
                <a:uFillTx/>
                <a:latin typeface="Calibri Light" panose="020F0302020204030204"/>
                <a:ea typeface="+mj-ea"/>
                <a:cs typeface="+mj-cs"/>
              </a:rPr>
              <a:t>con’t</a:t>
            </a:r>
            <a:endParaRPr lang="en-US" dirty="0"/>
          </a:p>
        </p:txBody>
      </p:sp>
      <p:sp>
        <p:nvSpPr>
          <p:cNvPr id="3" name="Content Placeholder 2">
            <a:extLst>
              <a:ext uri="{FF2B5EF4-FFF2-40B4-BE49-F238E27FC236}">
                <a16:creationId xmlns:a16="http://schemas.microsoft.com/office/drawing/2014/main" id="{BE8B5AAE-0667-1858-9B1C-7105269BB1EB}"/>
              </a:ext>
            </a:extLst>
          </p:cNvPr>
          <p:cNvSpPr>
            <a:spLocks noGrp="1"/>
          </p:cNvSpPr>
          <p:nvPr>
            <p:ph idx="1"/>
          </p:nvPr>
        </p:nvSpPr>
        <p:spPr/>
        <p:txBody>
          <a:bodyPr>
            <a:normAutofit/>
          </a:bodyPr>
          <a:lstStyle/>
          <a:p>
            <a:pPr algn="l"/>
            <a:r>
              <a:rPr lang="en-US" sz="2400" b="1" i="0" dirty="0">
                <a:solidFill>
                  <a:srgbClr val="1F1F1F"/>
                </a:solidFill>
                <a:effectLst/>
              </a:rPr>
              <a:t>Overarching Question: Beyond a thumbs up or down: Unveiling the intricate tapestry of factors woven into airline passenger satisfaction.</a:t>
            </a:r>
          </a:p>
          <a:p>
            <a:pPr algn="l"/>
            <a:r>
              <a:rPr lang="en-US" sz="2400" b="1" i="0" dirty="0">
                <a:solidFill>
                  <a:srgbClr val="1F1F1F"/>
                </a:solidFill>
                <a:effectLst/>
              </a:rPr>
              <a:t>Sub-Questions:</a:t>
            </a:r>
          </a:p>
          <a:p>
            <a:pPr algn="l">
              <a:buFont typeface="+mj-lt"/>
              <a:buAutoNum type="arabicPeriod"/>
            </a:pPr>
            <a:r>
              <a:rPr lang="en-US" sz="2400" b="1" i="0" dirty="0">
                <a:solidFill>
                  <a:srgbClr val="1F1F1F"/>
                </a:solidFill>
                <a:effectLst/>
              </a:rPr>
              <a:t> Beyond Gender Stereotypes: Does "She Said, He Said" Ring True in Aviation Satisfaction?</a:t>
            </a:r>
          </a:p>
          <a:p>
            <a:pPr algn="l">
              <a:buFont typeface="+mj-lt"/>
              <a:buAutoNum type="arabicPeriod"/>
            </a:pPr>
            <a:r>
              <a:rPr lang="en-US" sz="2400" b="1" i="0" dirty="0">
                <a:solidFill>
                  <a:srgbClr val="0D0D0D"/>
                </a:solidFill>
                <a:effectLst/>
              </a:rPr>
              <a:t> Skyward Sojourns: First-Timers vs. Frequent Flyers - Casting Your Satisfaction Ballot!</a:t>
            </a:r>
          </a:p>
          <a:p>
            <a:pPr algn="l">
              <a:buFont typeface="+mj-lt"/>
              <a:buAutoNum type="arabicPeriod"/>
            </a:pPr>
            <a:r>
              <a:rPr lang="en-US" sz="2400" b="1" i="0" dirty="0">
                <a:solidFill>
                  <a:srgbClr val="1F1F1F"/>
                </a:solidFill>
                <a:effectLst/>
              </a:rPr>
              <a:t> From Budget Backpacker to Luxury Lounger: Does Travel Class Influence Satisfaction's Altitude?</a:t>
            </a:r>
          </a:p>
          <a:p>
            <a:pPr algn="l">
              <a:buFont typeface="+mj-lt"/>
              <a:buAutoNum type="arabicPeriod"/>
            </a:pPr>
            <a:r>
              <a:rPr lang="en-US" sz="2400" b="1" i="0" dirty="0">
                <a:solidFill>
                  <a:srgbClr val="1F1F1F"/>
                </a:solidFill>
                <a:effectLst/>
              </a:rPr>
              <a:t> Age is Just a Number, But Does it Affect How Passengers Rate Their Flights?</a:t>
            </a:r>
          </a:p>
        </p:txBody>
      </p:sp>
    </p:spTree>
    <p:extLst>
      <p:ext uri="{BB962C8B-B14F-4D97-AF65-F5344CB8AC3E}">
        <p14:creationId xmlns:p14="http://schemas.microsoft.com/office/powerpoint/2010/main" val="21456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D9D1-04F2-B7A7-BF46-F4F10F5AF9AB}"/>
              </a:ext>
            </a:extLst>
          </p:cNvPr>
          <p:cNvSpPr>
            <a:spLocks noGrp="1"/>
          </p:cNvSpPr>
          <p:nvPr>
            <p:ph type="title"/>
          </p:nvPr>
        </p:nvSpPr>
        <p:spPr/>
        <p:txBody>
          <a:bodyPr/>
          <a:lstStyle/>
          <a:p>
            <a:pPr algn="ctr"/>
            <a:r>
              <a:rPr lang="en-US" b="1" dirty="0"/>
              <a:t>Methods - </a:t>
            </a:r>
            <a:r>
              <a:rPr lang="en-US" b="1" dirty="0" err="1"/>
              <a:t>DataSet</a:t>
            </a:r>
            <a:endParaRPr lang="en-US" b="1" dirty="0"/>
          </a:p>
        </p:txBody>
      </p:sp>
      <p:sp>
        <p:nvSpPr>
          <p:cNvPr id="3" name="Content Placeholder 2">
            <a:extLst>
              <a:ext uri="{FF2B5EF4-FFF2-40B4-BE49-F238E27FC236}">
                <a16:creationId xmlns:a16="http://schemas.microsoft.com/office/drawing/2014/main" id="{4C566624-3638-902F-CAE8-4C4B365DC4C8}"/>
              </a:ext>
            </a:extLst>
          </p:cNvPr>
          <p:cNvSpPr>
            <a:spLocks noGrp="1"/>
          </p:cNvSpPr>
          <p:nvPr>
            <p:ph idx="1"/>
          </p:nvPr>
        </p:nvSpPr>
        <p:spPr/>
        <p:txBody>
          <a:bodyPr>
            <a:normAutofit/>
          </a:bodyPr>
          <a:lstStyle/>
          <a:p>
            <a:r>
              <a:rPr lang="en-US" sz="2400" b="1" dirty="0"/>
              <a:t>The dataset, titled "Airline Passenger Satisfaction," was obtained from Maven Analytics, containing 129,880 rows and 24 columns.</a:t>
            </a:r>
          </a:p>
          <a:p>
            <a:r>
              <a:rPr lang="en-US" sz="2400" b="1" dirty="0"/>
              <a:t>The dataset comprises a single response variable, binary categorical in nature. </a:t>
            </a:r>
          </a:p>
          <a:p>
            <a:r>
              <a:rPr lang="en-US" sz="2400" b="1" dirty="0"/>
              <a:t>It includes fourteen ordinal variables derived from survey responses.</a:t>
            </a:r>
          </a:p>
          <a:p>
            <a:r>
              <a:rPr lang="en-US" sz="2400" b="1" dirty="0"/>
              <a:t>Four continuous variables, and four categorical variables represented as strings.</a:t>
            </a:r>
          </a:p>
          <a:p>
            <a:r>
              <a:rPr lang="en-US" sz="2400" b="1" dirty="0"/>
              <a:t>I am developing a predictive model aimed at identifying the factors that lead to a satisfactory outcome, with “Satisfaction" serving as the dependent variable within the dataset.</a:t>
            </a:r>
          </a:p>
        </p:txBody>
      </p:sp>
    </p:spTree>
    <p:extLst>
      <p:ext uri="{BB962C8B-B14F-4D97-AF65-F5344CB8AC3E}">
        <p14:creationId xmlns:p14="http://schemas.microsoft.com/office/powerpoint/2010/main" val="140787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F556-AED7-378B-4908-102361DCABED}"/>
              </a:ext>
            </a:extLst>
          </p:cNvPr>
          <p:cNvSpPr>
            <a:spLocks noGrp="1"/>
          </p:cNvSpPr>
          <p:nvPr>
            <p:ph type="title"/>
          </p:nvPr>
        </p:nvSpPr>
        <p:spPr/>
        <p:txBody>
          <a:bodyPr/>
          <a:lstStyle/>
          <a:p>
            <a:pPr algn="ctr"/>
            <a:r>
              <a:rPr lang="en-US" b="1" dirty="0"/>
              <a:t>Methods – Data Wrangle</a:t>
            </a:r>
          </a:p>
        </p:txBody>
      </p:sp>
      <p:sp>
        <p:nvSpPr>
          <p:cNvPr id="3" name="Content Placeholder 2">
            <a:extLst>
              <a:ext uri="{FF2B5EF4-FFF2-40B4-BE49-F238E27FC236}">
                <a16:creationId xmlns:a16="http://schemas.microsoft.com/office/drawing/2014/main" id="{C95FA021-D88E-BA91-B09C-F3A309BE3246}"/>
              </a:ext>
            </a:extLst>
          </p:cNvPr>
          <p:cNvSpPr>
            <a:spLocks noGrp="1"/>
          </p:cNvSpPr>
          <p:nvPr>
            <p:ph idx="1"/>
          </p:nvPr>
        </p:nvSpPr>
        <p:spPr/>
        <p:txBody>
          <a:bodyPr>
            <a:normAutofit fontScale="77500" lnSpcReduction="20000"/>
          </a:bodyPr>
          <a:lstStyle/>
          <a:p>
            <a:r>
              <a:rPr lang="en-US" b="1" dirty="0"/>
              <a:t>Data wrangling:</a:t>
            </a:r>
          </a:p>
          <a:p>
            <a:pPr marL="0" indent="0">
              <a:buNone/>
            </a:pPr>
            <a:r>
              <a:rPr lang="en-US" b="1" dirty="0"/>
              <a:t>1) 393 rows in the dataset where the Arrival Delay column had missing values.</a:t>
            </a:r>
          </a:p>
          <a:p>
            <a:pPr marL="0" indent="0">
              <a:buNone/>
            </a:pPr>
            <a:r>
              <a:rPr lang="en-US" b="1" dirty="0"/>
              <a:t>2) Eliminating these rows reduced the dataset size to 129,487 rows. </a:t>
            </a:r>
          </a:p>
          <a:p>
            <a:pPr marL="0" indent="0">
              <a:buNone/>
            </a:pPr>
            <a:r>
              <a:rPr lang="en-US" b="1" dirty="0"/>
              <a:t>3) Created new dataset named "</a:t>
            </a:r>
            <a:r>
              <a:rPr lang="en-US" b="1" dirty="0" err="1"/>
              <a:t>airline_cleaned</a:t>
            </a:r>
            <a:r>
              <a:rPr lang="en-US" b="1" dirty="0"/>
              <a:t>" after completing the cleaning process.</a:t>
            </a:r>
          </a:p>
          <a:p>
            <a:pPr marL="0" indent="0">
              <a:buNone/>
            </a:pPr>
            <a:endParaRPr lang="en-US" b="1" dirty="0"/>
          </a:p>
          <a:p>
            <a:r>
              <a:rPr lang="en-US" b="1" i="0" dirty="0">
                <a:solidFill>
                  <a:srgbClr val="0D0D0D"/>
                </a:solidFill>
                <a:effectLst/>
              </a:rPr>
              <a:t> Four string categorical variables converted to numerical values.</a:t>
            </a:r>
          </a:p>
          <a:p>
            <a:pPr marL="0" indent="0">
              <a:buNone/>
            </a:pPr>
            <a:r>
              <a:rPr lang="en-US" b="1" dirty="0">
                <a:solidFill>
                  <a:srgbClr val="0D0D0D"/>
                </a:solidFill>
              </a:rPr>
              <a:t>1) Created </a:t>
            </a:r>
            <a:r>
              <a:rPr lang="en-US" b="1" i="0" dirty="0">
                <a:solidFill>
                  <a:srgbClr val="0D0D0D"/>
                </a:solidFill>
                <a:effectLst/>
              </a:rPr>
              <a:t>new dataset named "airline_cleaned1" to store the transformed variables.</a:t>
            </a:r>
          </a:p>
          <a:p>
            <a:endParaRPr lang="en-US" b="1" dirty="0"/>
          </a:p>
          <a:p>
            <a:r>
              <a:rPr lang="en-US" b="1" dirty="0"/>
              <a:t>Partitioned data into distinct training and testing sets. </a:t>
            </a:r>
          </a:p>
          <a:p>
            <a:pPr marL="514350" indent="-514350">
              <a:buAutoNum type="arabicParenR"/>
            </a:pPr>
            <a:r>
              <a:rPr lang="en-US" b="1" dirty="0"/>
              <a:t>Split datasets 80/20.</a:t>
            </a:r>
          </a:p>
          <a:p>
            <a:pPr marL="514350" indent="-514350">
              <a:buAutoNum type="arabicParenR"/>
            </a:pPr>
            <a:r>
              <a:rPr lang="en-US" b="1" dirty="0"/>
              <a:t>80% of the data for training purposes and the remaining 20% for testing. </a:t>
            </a:r>
          </a:p>
          <a:p>
            <a:endParaRPr lang="en-US" b="1" dirty="0"/>
          </a:p>
        </p:txBody>
      </p:sp>
    </p:spTree>
    <p:extLst>
      <p:ext uri="{BB962C8B-B14F-4D97-AF65-F5344CB8AC3E}">
        <p14:creationId xmlns:p14="http://schemas.microsoft.com/office/powerpoint/2010/main" val="124680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4CBC-CF8D-448C-82D2-3E6932CC7A97}"/>
              </a:ext>
            </a:extLst>
          </p:cNvPr>
          <p:cNvSpPr>
            <a:spLocks noGrp="1"/>
          </p:cNvSpPr>
          <p:nvPr>
            <p:ph type="title"/>
          </p:nvPr>
        </p:nvSpPr>
        <p:spPr/>
        <p:txBody>
          <a:bodyPr vert="horz" lIns="91440" tIns="45720" rIns="91440" bIns="45720" rtlCol="0" anchor="t">
            <a:normAutofit/>
          </a:bodyPr>
          <a:lstStyle/>
          <a:p>
            <a:pPr algn="ctr"/>
            <a:r>
              <a:rPr lang="en-US" b="1" dirty="0"/>
              <a:t>Results:  Number &amp; Percentage of Satisfied Customers vs Those That Are Not</a:t>
            </a:r>
          </a:p>
        </p:txBody>
      </p:sp>
      <p:pic>
        <p:nvPicPr>
          <p:cNvPr id="17" name="Content Placeholder 16" descr="A chart with numbers and a red circle&#10;&#10;Description automatically generated">
            <a:extLst>
              <a:ext uri="{FF2B5EF4-FFF2-40B4-BE49-F238E27FC236}">
                <a16:creationId xmlns:a16="http://schemas.microsoft.com/office/drawing/2014/main" id="{C6FE919A-677E-2C50-A7AF-A8F807468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958" y="2815388"/>
            <a:ext cx="4313236" cy="3835351"/>
          </a:xfrm>
        </p:spPr>
      </p:pic>
      <p:pic>
        <p:nvPicPr>
          <p:cNvPr id="25" name="Picture 24" descr="A green and red circle with white text&#10;&#10;Description automatically generated">
            <a:extLst>
              <a:ext uri="{FF2B5EF4-FFF2-40B4-BE49-F238E27FC236}">
                <a16:creationId xmlns:a16="http://schemas.microsoft.com/office/drawing/2014/main" id="{7F9CE31E-4B1C-46EC-5C36-0D721A5FB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110" y="2815389"/>
            <a:ext cx="6635501" cy="3875924"/>
          </a:xfrm>
          <a:prstGeom prst="rect">
            <a:avLst/>
          </a:prstGeom>
        </p:spPr>
      </p:pic>
    </p:spTree>
    <p:extLst>
      <p:ext uri="{BB962C8B-B14F-4D97-AF65-F5344CB8AC3E}">
        <p14:creationId xmlns:p14="http://schemas.microsoft.com/office/powerpoint/2010/main" val="173790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BE8BD-4764-27FB-9ED9-9E276565E087}"/>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b="1" dirty="0"/>
              <a:t>Results: Satisfaction by Gender</a:t>
            </a:r>
          </a:p>
        </p:txBody>
      </p:sp>
      <p:pic>
        <p:nvPicPr>
          <p:cNvPr id="7" name="Picture 6" descr="A screenshot of a graph&#10;&#10;Description automatically generated">
            <a:extLst>
              <a:ext uri="{FF2B5EF4-FFF2-40B4-BE49-F238E27FC236}">
                <a16:creationId xmlns:a16="http://schemas.microsoft.com/office/drawing/2014/main" id="{606DBA1D-74E7-FB1D-3EF7-FC426D294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34" y="3013511"/>
            <a:ext cx="5828261" cy="3234684"/>
          </a:xfrm>
          <a:prstGeom prst="rect">
            <a:avLst/>
          </a:prstGeom>
        </p:spPr>
      </p:pic>
      <p:pic>
        <p:nvPicPr>
          <p:cNvPr id="5" name="Content Placeholder 4" descr="A screen shot of a graph&#10;&#10;Description automatically generated">
            <a:extLst>
              <a:ext uri="{FF2B5EF4-FFF2-40B4-BE49-F238E27FC236}">
                <a16:creationId xmlns:a16="http://schemas.microsoft.com/office/drawing/2014/main" id="{6B615378-40AA-7AF5-C1E6-6BEC0AFC26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2505" y="3013510"/>
            <a:ext cx="5828261" cy="3234683"/>
          </a:xfrm>
          <a:prstGeom prst="rect">
            <a:avLst/>
          </a:prstGeom>
        </p:spPr>
      </p:pic>
    </p:spTree>
    <p:extLst>
      <p:ext uri="{BB962C8B-B14F-4D97-AF65-F5344CB8AC3E}">
        <p14:creationId xmlns:p14="http://schemas.microsoft.com/office/powerpoint/2010/main" val="72097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7EE11-CCD5-1C02-9105-819B33CB659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Results: Customer Type</a:t>
            </a:r>
          </a:p>
        </p:txBody>
      </p:sp>
      <p:pic>
        <p:nvPicPr>
          <p:cNvPr id="14" name="Content Placeholder 13" descr="A screenshot of a graph&#10;&#10;Description automatically generated">
            <a:extLst>
              <a:ext uri="{FF2B5EF4-FFF2-40B4-BE49-F238E27FC236}">
                <a16:creationId xmlns:a16="http://schemas.microsoft.com/office/drawing/2014/main" id="{82C03D7A-5821-29FE-38F7-235CDF03B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724" y="1825625"/>
            <a:ext cx="8438551"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268624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18981</TotalTime>
  <Words>2733</Words>
  <Application>Microsoft Office PowerPoint</Application>
  <PresentationFormat>Widescreen</PresentationFormat>
  <Paragraphs>224</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Google Sans</vt:lpstr>
      <vt:lpstr>Office Theme</vt:lpstr>
      <vt:lpstr>Cruising Altitude Unveiling the Verdict of Airline Survey </vt:lpstr>
      <vt:lpstr>About Me: My Background</vt:lpstr>
      <vt:lpstr>Project Introduction / Background</vt:lpstr>
      <vt:lpstr>Project Introduction / Background, con’t</vt:lpstr>
      <vt:lpstr>Methods - DataSet</vt:lpstr>
      <vt:lpstr>Methods – Data Wrangle</vt:lpstr>
      <vt:lpstr>Results:  Number &amp; Percentage of Satisfied Customers vs Those That Are Not</vt:lpstr>
      <vt:lpstr>Results: Satisfaction by Gender</vt:lpstr>
      <vt:lpstr>Results: Customer Type</vt:lpstr>
      <vt:lpstr>Result: Satisfaction by Type of Travel</vt:lpstr>
      <vt:lpstr>Result: Satisfaction by Travel Class</vt:lpstr>
      <vt:lpstr>Result: By Age Group</vt:lpstr>
      <vt:lpstr>Result: Customer Type and Class</vt:lpstr>
      <vt:lpstr>Result: Gender, Customer Type, Class</vt:lpstr>
      <vt:lpstr>Result: Correlation Matrix</vt:lpstr>
      <vt:lpstr>Correlation Matrix Interpretation</vt:lpstr>
      <vt:lpstr>Result: Summary of EDA</vt:lpstr>
      <vt:lpstr>Result: Summary of EDA</vt:lpstr>
      <vt:lpstr>Result: Logistics Regression</vt:lpstr>
      <vt:lpstr>Result: Logistics Regression</vt:lpstr>
      <vt:lpstr>Result: Decision Tree</vt:lpstr>
      <vt:lpstr>Result: Decision Tree Feature Importance</vt:lpstr>
      <vt:lpstr>Result: Naïve Bayes</vt:lpstr>
      <vt:lpstr>What Model do I use</vt:lpstr>
      <vt:lpstr>Result: What are the Features Impacting Satisfaction Scores</vt:lpstr>
      <vt:lpstr>Summary</vt:lpstr>
      <vt:lpstr>Conclusions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Cruising Altitude</dc:title>
  <dc:creator>Juan Borque</dc:creator>
  <cp:lastModifiedBy>Juan Borque</cp:lastModifiedBy>
  <cp:revision>59</cp:revision>
  <dcterms:created xsi:type="dcterms:W3CDTF">2024-02-04T20:09:29Z</dcterms:created>
  <dcterms:modified xsi:type="dcterms:W3CDTF">2024-02-22T01:09:35Z</dcterms:modified>
</cp:coreProperties>
</file>