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5" r:id="rId7"/>
    <p:sldId id="266" r:id="rId8"/>
    <p:sldId id="267" r:id="rId9"/>
    <p:sldId id="268" r:id="rId10"/>
    <p:sldId id="264" r:id="rId11"/>
    <p:sldId id="269" r:id="rId12"/>
    <p:sldId id="270" r:id="rId13"/>
    <p:sldId id="285" r:id="rId14"/>
    <p:sldId id="273" r:id="rId15"/>
    <p:sldId id="274" r:id="rId16"/>
    <p:sldId id="282" r:id="rId17"/>
    <p:sldId id="276" r:id="rId18"/>
    <p:sldId id="277" r:id="rId19"/>
    <p:sldId id="278" r:id="rId20"/>
    <p:sldId id="279" r:id="rId21"/>
    <p:sldId id="280" r:id="rId22"/>
    <p:sldId id="281" r:id="rId23"/>
    <p:sldId id="283" r:id="rId24"/>
    <p:sldId id="284"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113" d="100"/>
          <a:sy n="113"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E3E00B41-FF1C-444C-A658-D0AEB966AC7D}" type="datetimeFigureOut">
              <a:rPr lang="es-MX" smtClean="0"/>
              <a:t>19/09/2022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427002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3E00B41-FF1C-444C-A658-D0AEB966AC7D}" type="datetimeFigureOut">
              <a:rPr lang="es-MX" smtClean="0"/>
              <a:t>19/09/2022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33589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3E00B41-FF1C-444C-A658-D0AEB966AC7D}" type="datetimeFigureOut">
              <a:rPr lang="es-MX" smtClean="0"/>
              <a:t>19/09/2022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1816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3E00B41-FF1C-444C-A658-D0AEB966AC7D}" type="datetimeFigureOut">
              <a:rPr lang="es-MX" smtClean="0"/>
              <a:t>19/09/2022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2255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3E00B41-FF1C-444C-A658-D0AEB966AC7D}" type="datetimeFigureOut">
              <a:rPr lang="es-MX" smtClean="0"/>
              <a:t>19/09/2022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201422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E3E00B41-FF1C-444C-A658-D0AEB966AC7D}" type="datetimeFigureOut">
              <a:rPr lang="es-MX" smtClean="0"/>
              <a:t>19/09/2022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272316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E3E00B41-FF1C-444C-A658-D0AEB966AC7D}" type="datetimeFigureOut">
              <a:rPr lang="es-MX" smtClean="0"/>
              <a:t>19/09/2022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360783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E3E00B41-FF1C-444C-A658-D0AEB966AC7D}" type="datetimeFigureOut">
              <a:rPr lang="es-MX" smtClean="0"/>
              <a:t>19/09/2022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195473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3E00B41-FF1C-444C-A658-D0AEB966AC7D}" type="datetimeFigureOut">
              <a:rPr lang="es-MX" smtClean="0"/>
              <a:t>19/09/2022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164539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3E00B41-FF1C-444C-A658-D0AEB966AC7D}" type="datetimeFigureOut">
              <a:rPr lang="es-MX" smtClean="0"/>
              <a:t>19/09/2022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203240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3E00B41-FF1C-444C-A658-D0AEB966AC7D}" type="datetimeFigureOut">
              <a:rPr lang="es-MX" smtClean="0"/>
              <a:t>19/09/2022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7C6BE70-9DF8-4BE1-A7E4-AB6F60AED66B}" type="slidenum">
              <a:rPr lang="es-MX" smtClean="0"/>
              <a:t>‹Nº›</a:t>
            </a:fld>
            <a:endParaRPr lang="es-MX"/>
          </a:p>
        </p:txBody>
      </p:sp>
    </p:spTree>
    <p:extLst>
      <p:ext uri="{BB962C8B-B14F-4D97-AF65-F5344CB8AC3E}">
        <p14:creationId xmlns:p14="http://schemas.microsoft.com/office/powerpoint/2010/main" val="339325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00B41-FF1C-444C-A658-D0AEB966AC7D}" type="datetimeFigureOut">
              <a:rPr lang="es-MX" smtClean="0"/>
              <a:t>19/09/2022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BE70-9DF8-4BE1-A7E4-AB6F60AED66B}" type="slidenum">
              <a:rPr lang="es-MX" smtClean="0"/>
              <a:t>‹Nº›</a:t>
            </a:fld>
            <a:endParaRPr lang="es-MX"/>
          </a:p>
        </p:txBody>
      </p:sp>
    </p:spTree>
    <p:extLst>
      <p:ext uri="{BB962C8B-B14F-4D97-AF65-F5344CB8AC3E}">
        <p14:creationId xmlns:p14="http://schemas.microsoft.com/office/powerpoint/2010/main" val="76212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ceneval.edu.mx/"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endParaRPr lang="es-MX" dirty="0"/>
          </a:p>
          <a:p>
            <a:r>
              <a:rPr lang="es-MX" sz="4400" b="1" dirty="0"/>
              <a:t>PLATICA DE RESIDENCIAS PROFESIONALES Y TITULACIÓN</a:t>
            </a:r>
          </a:p>
          <a:p>
            <a:pPr algn="r"/>
            <a:endParaRPr lang="es-MX" dirty="0"/>
          </a:p>
          <a:p>
            <a:pPr algn="l"/>
            <a:endParaRPr lang="es-MX" dirty="0"/>
          </a:p>
          <a:p>
            <a:pPr algn="l"/>
            <a:r>
              <a:rPr lang="es-MX" dirty="0"/>
              <a:t>IMPARTE:</a:t>
            </a:r>
          </a:p>
          <a:p>
            <a:pPr algn="r"/>
            <a:r>
              <a:rPr lang="es-MX" dirty="0"/>
              <a:t>L.I. ALMA GABRIELA RUIZ VARGAS</a:t>
            </a:r>
          </a:p>
          <a:p>
            <a:pPr algn="r"/>
            <a:r>
              <a:rPr lang="es-MX" dirty="0"/>
              <a:t>ENCARGADA DEL PROCESO DE RESIDENCIAS PROFESIONALES Y TITULACIÓN</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700338" algn="ctr"/>
                <a:tab pos="3059113" algn="ctr"/>
                <a:tab pos="3151188" algn="l"/>
                <a:tab pos="3868738" algn="l"/>
                <a:tab pos="5400675" algn="r"/>
              </a:tabLst>
            </a:pPr>
            <a:r>
              <a:rPr kumimoji="0" lang="es-MX" altLang="es-MX"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85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just">
              <a:defRPr/>
            </a:pPr>
            <a:r>
              <a:rPr lang="es-ES" b="1" dirty="0"/>
              <a:t>7.- Cuando el alumno ya tenga proyecto asignado por parte de la empresa y un asesor por parte del ITSCH acudir a División de Estudios para registrar su proyecto con carta de aceptación de la empresa, anteproyecto firmado por la academia y convenio tripartito. </a:t>
            </a:r>
            <a:r>
              <a:rPr lang="es-ES" b="1" dirty="0">
                <a:solidFill>
                  <a:srgbClr val="FF3300"/>
                </a:solidFill>
              </a:rPr>
              <a:t>A mas tardar en </a:t>
            </a:r>
            <a:r>
              <a:rPr lang="es-ES" b="1" dirty="0" smtClean="0">
                <a:solidFill>
                  <a:srgbClr val="FF3300"/>
                </a:solidFill>
              </a:rPr>
              <a:t>FEBRERO </a:t>
            </a:r>
            <a:r>
              <a:rPr lang="es-ES" b="1" dirty="0">
                <a:solidFill>
                  <a:srgbClr val="FF3300"/>
                </a:solidFill>
              </a:rPr>
              <a:t>del </a:t>
            </a:r>
            <a:r>
              <a:rPr lang="es-ES" b="1" dirty="0" smtClean="0">
                <a:solidFill>
                  <a:srgbClr val="FF3300"/>
                </a:solidFill>
              </a:rPr>
              <a:t>2023.</a:t>
            </a:r>
            <a:endParaRPr lang="es-ES" b="1" dirty="0">
              <a:solidFill>
                <a:srgbClr val="FF3300"/>
              </a:solidFill>
            </a:endParaRPr>
          </a:p>
          <a:p>
            <a:pPr algn="just">
              <a:defRPr/>
            </a:pPr>
            <a:endParaRPr lang="es-ES" b="1" dirty="0">
              <a:solidFill>
                <a:srgbClr val="FF3300"/>
              </a:solidFill>
            </a:endParaRPr>
          </a:p>
          <a:p>
            <a:pPr algn="just">
              <a:defRPr/>
            </a:pPr>
            <a:endParaRPr lang="es-ES" b="1" dirty="0">
              <a:solidFill>
                <a:srgbClr val="FF3300"/>
              </a:solidFill>
            </a:endParaRPr>
          </a:p>
          <a:p>
            <a:pPr algn="just">
              <a:defRPr/>
            </a:pPr>
            <a:endParaRPr lang="es-ES" b="1" dirty="0">
              <a:solidFill>
                <a:srgbClr val="FF3300"/>
              </a:solidFill>
            </a:endParaRPr>
          </a:p>
          <a:p>
            <a:pPr algn="just">
              <a:defRPr/>
            </a:pPr>
            <a:endParaRPr lang="es-ES" b="1" dirty="0">
              <a:solidFill>
                <a:srgbClr val="FF3300"/>
              </a:solidFill>
            </a:endParaRPr>
          </a:p>
          <a:p>
            <a:pPr algn="just">
              <a:defRPr/>
            </a:pPr>
            <a:r>
              <a:rPr lang="es-ES" b="1" dirty="0"/>
              <a:t>Y entregar estos documentos al encargado de residencias y titulaciones</a:t>
            </a:r>
            <a:r>
              <a:rPr lang="es-ES" dirty="0">
                <a:effectLst>
                  <a:outerShdw blurRad="38100" dist="38100" dir="2700000" algn="tl">
                    <a:srgbClr val="000000"/>
                  </a:outerShdw>
                </a:effectLst>
              </a:rPr>
              <a:t>.</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180" y="3837397"/>
            <a:ext cx="2762250" cy="1345288"/>
          </a:xfrm>
          <a:prstGeom prst="rect">
            <a:avLst/>
          </a:prstGeom>
        </p:spPr>
      </p:pic>
    </p:spTree>
    <p:extLst>
      <p:ext uri="{BB962C8B-B14F-4D97-AF65-F5344CB8AC3E}">
        <p14:creationId xmlns:p14="http://schemas.microsoft.com/office/powerpoint/2010/main" val="33859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lgn="just">
              <a:defRPr/>
            </a:pPr>
            <a:r>
              <a:rPr lang="es-ES" b="1" dirty="0">
                <a:latin typeface="Arial" charset="0"/>
              </a:rPr>
              <a:t>8.- El alumno se entrevista con el asesor interno para establecer fechas de revisión,  al menos 4 durante toda la residencia. </a:t>
            </a:r>
            <a:r>
              <a:rPr lang="es-ES" b="1" dirty="0">
                <a:solidFill>
                  <a:srgbClr val="FF3300"/>
                </a:solidFill>
                <a:latin typeface="Arial" charset="0"/>
              </a:rPr>
              <a:t>Para su caso serán:</a:t>
            </a:r>
          </a:p>
          <a:p>
            <a:pPr algn="just"/>
            <a:endParaRPr lang="es-ES" b="1" dirty="0">
              <a:solidFill>
                <a:srgbClr val="FF3300"/>
              </a:solidFill>
              <a:latin typeface="Arial" charset="0"/>
            </a:endParaRPr>
          </a:p>
          <a:p>
            <a:pPr algn="just"/>
            <a:r>
              <a:rPr lang="es-ES" b="1" dirty="0">
                <a:solidFill>
                  <a:srgbClr val="FF3300"/>
                </a:solidFill>
                <a:latin typeface="Arial" charset="0"/>
              </a:rPr>
              <a:t>Pendiente .- primera </a:t>
            </a:r>
            <a:r>
              <a:rPr lang="es-ES" b="1" dirty="0" smtClean="0">
                <a:solidFill>
                  <a:srgbClr val="FF3300"/>
                </a:solidFill>
                <a:latin typeface="Arial" charset="0"/>
              </a:rPr>
              <a:t>revisión </a:t>
            </a:r>
            <a:r>
              <a:rPr lang="es-ES" b="1" dirty="0" smtClean="0">
                <a:solidFill>
                  <a:srgbClr val="FF3300"/>
                </a:solidFill>
                <a:latin typeface="Arial" charset="0"/>
              </a:rPr>
              <a:t>(3 MARZO 2023)</a:t>
            </a:r>
            <a:endParaRPr lang="es-ES" b="1" dirty="0">
              <a:solidFill>
                <a:srgbClr val="FF3300"/>
              </a:solidFill>
              <a:latin typeface="Arial" charset="0"/>
            </a:endParaRPr>
          </a:p>
          <a:p>
            <a:pPr algn="just"/>
            <a:r>
              <a:rPr lang="es-ES" b="1" dirty="0">
                <a:solidFill>
                  <a:srgbClr val="FF3300"/>
                </a:solidFill>
                <a:latin typeface="Arial" charset="0"/>
              </a:rPr>
              <a:t>Pendiente.- segunda </a:t>
            </a:r>
            <a:r>
              <a:rPr lang="es-ES" b="1" dirty="0" smtClean="0">
                <a:solidFill>
                  <a:srgbClr val="FF3300"/>
                </a:solidFill>
                <a:latin typeface="Arial" charset="0"/>
              </a:rPr>
              <a:t>revisión </a:t>
            </a:r>
            <a:r>
              <a:rPr lang="es-ES" b="1" dirty="0" smtClean="0">
                <a:solidFill>
                  <a:srgbClr val="FF3300"/>
                </a:solidFill>
                <a:latin typeface="Arial" charset="0"/>
              </a:rPr>
              <a:t>(31 MARZO 2023)</a:t>
            </a:r>
            <a:endParaRPr lang="es-ES" b="1" dirty="0">
              <a:solidFill>
                <a:srgbClr val="FF3300"/>
              </a:solidFill>
              <a:latin typeface="Arial" charset="0"/>
            </a:endParaRPr>
          </a:p>
          <a:p>
            <a:pPr algn="just"/>
            <a:r>
              <a:rPr lang="es-ES" b="1" dirty="0">
                <a:solidFill>
                  <a:srgbClr val="FF3300"/>
                </a:solidFill>
                <a:latin typeface="Arial" charset="0"/>
              </a:rPr>
              <a:t>Pendiente.- tercera </a:t>
            </a:r>
            <a:r>
              <a:rPr lang="es-ES" b="1" dirty="0" smtClean="0">
                <a:solidFill>
                  <a:srgbClr val="FF3300"/>
                </a:solidFill>
                <a:latin typeface="Arial" charset="0"/>
              </a:rPr>
              <a:t>revisión </a:t>
            </a:r>
            <a:r>
              <a:rPr lang="es-ES" b="1" dirty="0" smtClean="0">
                <a:solidFill>
                  <a:srgbClr val="FF3300"/>
                </a:solidFill>
                <a:latin typeface="Arial" charset="0"/>
              </a:rPr>
              <a:t>(12 MAYO 2023)</a:t>
            </a:r>
            <a:endParaRPr lang="es-ES" b="1" dirty="0">
              <a:solidFill>
                <a:srgbClr val="FF3300"/>
              </a:solidFill>
              <a:latin typeface="Arial" charset="0"/>
            </a:endParaRPr>
          </a:p>
          <a:p>
            <a:pPr algn="just"/>
            <a:r>
              <a:rPr lang="es-ES" b="1" dirty="0">
                <a:solidFill>
                  <a:srgbClr val="FF3300"/>
                </a:solidFill>
                <a:latin typeface="Arial" charset="0"/>
              </a:rPr>
              <a:t>Pendiente.- cuarta </a:t>
            </a:r>
            <a:r>
              <a:rPr lang="es-ES" b="1" dirty="0" smtClean="0">
                <a:solidFill>
                  <a:srgbClr val="FF3300"/>
                </a:solidFill>
                <a:latin typeface="Arial" charset="0"/>
              </a:rPr>
              <a:t>revisión </a:t>
            </a:r>
            <a:r>
              <a:rPr lang="es-ES" b="1" dirty="0" smtClean="0">
                <a:solidFill>
                  <a:srgbClr val="FF3300"/>
                </a:solidFill>
                <a:latin typeface="Arial" charset="0"/>
              </a:rPr>
              <a:t>(6 JUNIO 2023)</a:t>
            </a:r>
            <a:endParaRPr lang="es-ES" b="1" dirty="0">
              <a:solidFill>
                <a:srgbClr val="FF3300"/>
              </a:solidFill>
              <a:latin typeface="Arial" charset="0"/>
            </a:endParaRPr>
          </a:p>
          <a:p>
            <a:pPr algn="just"/>
            <a:r>
              <a:rPr lang="es-ES" b="1" dirty="0">
                <a:solidFill>
                  <a:srgbClr val="FF3300"/>
                </a:solidFill>
                <a:latin typeface="Arial" charset="0"/>
              </a:rPr>
              <a:t>Pendiente</a:t>
            </a:r>
            <a:r>
              <a:rPr lang="es-ES" b="1" u="sng" dirty="0">
                <a:solidFill>
                  <a:srgbClr val="FF3300"/>
                </a:solidFill>
                <a:latin typeface="Arial" charset="0"/>
              </a:rPr>
              <a:t>.- entrega de trabajo </a:t>
            </a:r>
            <a:r>
              <a:rPr lang="es-ES" b="1" u="sng" smtClean="0">
                <a:solidFill>
                  <a:srgbClr val="FF3300"/>
                </a:solidFill>
                <a:latin typeface="Arial" charset="0"/>
              </a:rPr>
              <a:t>final </a:t>
            </a:r>
            <a:r>
              <a:rPr lang="es-ES" b="1" u="sng" smtClean="0">
                <a:solidFill>
                  <a:srgbClr val="FF3300"/>
                </a:solidFill>
                <a:latin typeface="Arial" charset="0"/>
              </a:rPr>
              <a:t>(22 JUNIO 2023 )</a:t>
            </a:r>
            <a:endParaRPr lang="es-ES" b="1" u="sng" dirty="0">
              <a:solidFill>
                <a:srgbClr val="FF3300"/>
              </a:solidFill>
              <a:latin typeface="Arial" charset="0"/>
            </a:endParaRPr>
          </a:p>
          <a:p>
            <a:pPr algn="just"/>
            <a:endParaRPr lang="es-ES" b="1" dirty="0">
              <a:solidFill>
                <a:srgbClr val="FF3300"/>
              </a:solidFill>
              <a:latin typeface="Arial" charset="0"/>
            </a:endParaRPr>
          </a:p>
          <a:p>
            <a:pPr algn="just"/>
            <a:r>
              <a:rPr lang="es-MX" b="1" dirty="0"/>
              <a:t>Cada que el alumno acuda a revisión deberá llenar el (formato de asesoría) y entregarlo al encargado de residencias y titulaciones</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2" name="Imagen 11"/>
          <p:cNvPicPr>
            <a:picLocks noChangeAspect="1"/>
          </p:cNvPicPr>
          <p:nvPr/>
        </p:nvPicPr>
        <p:blipFill>
          <a:blip r:embed="rId5"/>
          <a:stretch>
            <a:fillRect/>
          </a:stretch>
        </p:blipFill>
        <p:spPr>
          <a:xfrm>
            <a:off x="8712124" y="2651599"/>
            <a:ext cx="1647568" cy="2123602"/>
          </a:xfrm>
          <a:prstGeom prst="rect">
            <a:avLst/>
          </a:prstGeom>
        </p:spPr>
      </p:pic>
    </p:spTree>
    <p:extLst>
      <p:ext uri="{BB962C8B-B14F-4D97-AF65-F5344CB8AC3E}">
        <p14:creationId xmlns:p14="http://schemas.microsoft.com/office/powerpoint/2010/main" val="279358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just"/>
            <a:r>
              <a:rPr lang="es-ES" b="1" dirty="0"/>
              <a:t>9.- El alumno debe de llenar bitácora de las actividades que realiza en la empresa (Ver formato)</a:t>
            </a:r>
            <a:endParaRPr lang="es-ES" b="1" dirty="0">
              <a:solidFill>
                <a:srgbClr val="FF3300"/>
              </a:solidFill>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2" name="Imagen 11"/>
          <p:cNvPicPr>
            <a:picLocks noChangeAspect="1"/>
          </p:cNvPicPr>
          <p:nvPr/>
        </p:nvPicPr>
        <p:blipFill>
          <a:blip r:embed="rId5"/>
          <a:stretch>
            <a:fillRect/>
          </a:stretch>
        </p:blipFill>
        <p:spPr>
          <a:xfrm>
            <a:off x="3529862" y="2630668"/>
            <a:ext cx="4456686" cy="3427895"/>
          </a:xfrm>
          <a:prstGeom prst="rect">
            <a:avLst/>
          </a:prstGeom>
        </p:spPr>
      </p:pic>
    </p:spTree>
    <p:extLst>
      <p:ext uri="{BB962C8B-B14F-4D97-AF65-F5344CB8AC3E}">
        <p14:creationId xmlns:p14="http://schemas.microsoft.com/office/powerpoint/2010/main" val="29765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719743"/>
            <a:ext cx="9144000" cy="5041784"/>
          </a:xfrm>
        </p:spPr>
        <p:txBody>
          <a:bodyPr>
            <a:normAutofit/>
          </a:bodyPr>
          <a:lstStyle/>
          <a:p>
            <a:pPr algn="just"/>
            <a:r>
              <a:rPr lang="es-ES" sz="2000" b="1" dirty="0"/>
              <a:t>10.- Una vez terminada la residencia </a:t>
            </a:r>
            <a:r>
              <a:rPr lang="es-ES" sz="2000" b="1" dirty="0">
                <a:solidFill>
                  <a:srgbClr val="FF0000"/>
                </a:solidFill>
              </a:rPr>
              <a:t>(4-6 meses) </a:t>
            </a:r>
            <a:r>
              <a:rPr lang="es-ES" sz="2000" b="1" dirty="0"/>
              <a:t>el alumno debe de elaborar un proyecto final (Ver requisitos). </a:t>
            </a:r>
            <a:r>
              <a:rPr lang="es-ES" sz="2000" b="1" dirty="0">
                <a:solidFill>
                  <a:srgbClr val="FF3300"/>
                </a:solidFill>
              </a:rPr>
              <a:t>A mas tardar en la cuarta revisión</a:t>
            </a:r>
            <a:r>
              <a:rPr lang="es-ES" sz="2000" dirty="0">
                <a:solidFill>
                  <a:srgbClr val="FF3300"/>
                </a:solidFill>
              </a:rPr>
              <a:t>.</a:t>
            </a:r>
            <a:endParaRPr lang="es-ES" sz="2000" dirty="0"/>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graphicFrame>
        <p:nvGraphicFramePr>
          <p:cNvPr id="7" name="Tabla 6"/>
          <p:cNvGraphicFramePr>
            <a:graphicFrameLocks noGrp="1"/>
          </p:cNvGraphicFramePr>
          <p:nvPr/>
        </p:nvGraphicFramePr>
        <p:xfrm>
          <a:off x="2440459" y="2375903"/>
          <a:ext cx="7332715" cy="4008120"/>
        </p:xfrm>
        <a:graphic>
          <a:graphicData uri="http://schemas.openxmlformats.org/drawingml/2006/table">
            <a:tbl>
              <a:tblPr firstRow="1" firstCol="1" bandRow="1">
                <a:tableStyleId>{5C22544A-7EE6-4342-B048-85BDC9FD1C3A}</a:tableStyleId>
              </a:tblPr>
              <a:tblGrid>
                <a:gridCol w="1890021">
                  <a:extLst>
                    <a:ext uri="{9D8B030D-6E8A-4147-A177-3AD203B41FA5}">
                      <a16:colId xmlns:a16="http://schemas.microsoft.com/office/drawing/2014/main" val="20000"/>
                    </a:ext>
                  </a:extLst>
                </a:gridCol>
                <a:gridCol w="5442694">
                  <a:extLst>
                    <a:ext uri="{9D8B030D-6E8A-4147-A177-3AD203B41FA5}">
                      <a16:colId xmlns:a16="http://schemas.microsoft.com/office/drawing/2014/main" val="20001"/>
                    </a:ext>
                  </a:extLst>
                </a:gridCol>
              </a:tblGrid>
              <a:tr h="132483">
                <a:tc>
                  <a:txBody>
                    <a:bodyPr/>
                    <a:lstStyle/>
                    <a:p>
                      <a:pPr algn="ctr">
                        <a:spcAft>
                          <a:spcPts val="0"/>
                        </a:spcAft>
                      </a:pPr>
                      <a:r>
                        <a:rPr lang="es-MX" sz="800" dirty="0">
                          <a:effectLst/>
                        </a:rPr>
                        <a:t>CAPÍTULO</a:t>
                      </a:r>
                      <a:endParaRPr lang="es-MX" sz="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MX" sz="800">
                          <a:effectLst/>
                        </a:rPr>
                        <a:t>ESTRUCTURA DEL REPORTE DE RESIDENCIA PROFESIONAL</a:t>
                      </a:r>
                      <a:endParaRPr lang="es-MX" sz="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29932">
                <a:tc>
                  <a:txBody>
                    <a:bodyPr/>
                    <a:lstStyle/>
                    <a:p>
                      <a:pPr algn="just">
                        <a:spcAft>
                          <a:spcPts val="0"/>
                        </a:spcAft>
                      </a:pPr>
                      <a:r>
                        <a:rPr lang="es-MX" sz="800" dirty="0">
                          <a:effectLst/>
                        </a:rPr>
                        <a:t>Preliminares </a:t>
                      </a:r>
                      <a:endParaRPr lang="es-MX" sz="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Portada</a:t>
                      </a:r>
                    </a:p>
                    <a:p>
                      <a:pPr marL="342900" lvl="0" indent="-342900" algn="just">
                        <a:spcAft>
                          <a:spcPts val="0"/>
                        </a:spcAft>
                        <a:buFont typeface="+mj-lt"/>
                        <a:buAutoNum type="arabicPeriod"/>
                      </a:pPr>
                      <a:r>
                        <a:rPr lang="es-MX" sz="800" dirty="0">
                          <a:effectLst/>
                        </a:rPr>
                        <a:t>Agradecimientos</a:t>
                      </a:r>
                    </a:p>
                    <a:p>
                      <a:pPr marL="342900" lvl="0" indent="-342900" algn="just">
                        <a:spcAft>
                          <a:spcPts val="0"/>
                        </a:spcAft>
                        <a:buFont typeface="+mj-lt"/>
                        <a:buAutoNum type="arabicPeriod"/>
                      </a:pPr>
                      <a:r>
                        <a:rPr lang="es-MX" sz="800" dirty="0">
                          <a:effectLst/>
                        </a:rPr>
                        <a:t>Resumen</a:t>
                      </a:r>
                    </a:p>
                    <a:p>
                      <a:pPr marL="342900" lvl="0" indent="-342900" algn="just">
                        <a:spcAft>
                          <a:spcPts val="0"/>
                        </a:spcAft>
                        <a:buFont typeface="+mj-lt"/>
                        <a:buAutoNum type="arabicPeriod"/>
                      </a:pPr>
                      <a:r>
                        <a:rPr lang="es-MX" sz="800" dirty="0">
                          <a:effectLst/>
                        </a:rPr>
                        <a:t>Índice</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70185">
                <a:tc>
                  <a:txBody>
                    <a:bodyPr/>
                    <a:lstStyle/>
                    <a:p>
                      <a:pPr algn="just">
                        <a:spcAft>
                          <a:spcPts val="0"/>
                        </a:spcAft>
                      </a:pPr>
                      <a:r>
                        <a:rPr lang="es-MX" sz="800">
                          <a:effectLst/>
                        </a:rPr>
                        <a:t>Generalidades del proyecto</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Introducción</a:t>
                      </a:r>
                    </a:p>
                    <a:p>
                      <a:pPr marL="342900" lvl="0" indent="-342900" algn="just">
                        <a:spcAft>
                          <a:spcPts val="0"/>
                        </a:spcAft>
                        <a:buFont typeface="+mj-lt"/>
                        <a:buAutoNum type="arabicPeriod"/>
                      </a:pPr>
                      <a:r>
                        <a:rPr lang="es-MX" sz="800" dirty="0">
                          <a:effectLst/>
                        </a:rPr>
                        <a:t>Descripción de la empresa u organización y del puesto o área del trabajo del estudiante.</a:t>
                      </a:r>
                    </a:p>
                    <a:p>
                      <a:pPr marL="342900" lvl="0" indent="-342900" algn="just">
                        <a:spcAft>
                          <a:spcPts val="0"/>
                        </a:spcAft>
                        <a:buFont typeface="+mj-lt"/>
                        <a:buAutoNum type="arabicPeriod"/>
                      </a:pPr>
                      <a:r>
                        <a:rPr lang="es-MX" sz="800" dirty="0">
                          <a:effectLst/>
                        </a:rPr>
                        <a:t>Problemas a resolver, </a:t>
                      </a:r>
                      <a:r>
                        <a:rPr lang="es-MX" sz="800" dirty="0" err="1">
                          <a:effectLst/>
                        </a:rPr>
                        <a:t>priorizandolos</a:t>
                      </a:r>
                      <a:r>
                        <a:rPr lang="es-MX" sz="800" dirty="0">
                          <a:effectLst/>
                        </a:rPr>
                        <a:t>.</a:t>
                      </a:r>
                    </a:p>
                    <a:p>
                      <a:pPr marL="342900" lvl="0" indent="-342900" algn="just">
                        <a:spcAft>
                          <a:spcPts val="0"/>
                        </a:spcAft>
                        <a:buFont typeface="+mj-lt"/>
                        <a:buAutoNum type="arabicPeriod"/>
                      </a:pPr>
                      <a:r>
                        <a:rPr lang="es-MX" sz="800" dirty="0">
                          <a:effectLst/>
                        </a:rPr>
                        <a:t>Objetivos (General y Específicos) </a:t>
                      </a:r>
                    </a:p>
                    <a:p>
                      <a:pPr marL="342900" lvl="0" indent="-342900" algn="just">
                        <a:spcAft>
                          <a:spcPts val="0"/>
                        </a:spcAft>
                        <a:buFont typeface="+mj-lt"/>
                        <a:buAutoNum type="arabicPeriod"/>
                      </a:pPr>
                      <a:r>
                        <a:rPr lang="es-MX" sz="800" dirty="0">
                          <a:effectLst/>
                        </a:rPr>
                        <a:t>Justificación </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2483">
                <a:tc>
                  <a:txBody>
                    <a:bodyPr/>
                    <a:lstStyle/>
                    <a:p>
                      <a:pPr algn="just">
                        <a:spcAft>
                          <a:spcPts val="0"/>
                        </a:spcAft>
                      </a:pPr>
                      <a:r>
                        <a:rPr lang="es-MX" sz="800">
                          <a:effectLst/>
                        </a:rPr>
                        <a:t>Marco teórico</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Marco Teórico (fundamentos teóricos)</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32483">
                <a:tc>
                  <a:txBody>
                    <a:bodyPr/>
                    <a:lstStyle/>
                    <a:p>
                      <a:pPr algn="just">
                        <a:spcAft>
                          <a:spcPts val="0"/>
                        </a:spcAft>
                      </a:pPr>
                      <a:r>
                        <a:rPr lang="es-MX" sz="800">
                          <a:effectLst/>
                        </a:rPr>
                        <a:t>Desarrollo </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Procedimiento y descripción </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026913">
                <a:tc>
                  <a:txBody>
                    <a:bodyPr/>
                    <a:lstStyle/>
                    <a:p>
                      <a:pPr algn="just">
                        <a:spcAft>
                          <a:spcPts val="0"/>
                        </a:spcAft>
                      </a:pPr>
                      <a:r>
                        <a:rPr lang="es-MX" sz="800">
                          <a:effectLst/>
                        </a:rPr>
                        <a:t>Resultados </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Resultados, planos, gráficas, prototipos , manuales, programas, análisis estadísticos, modelos matemáticos, simulaciones, normatividades, regulaciones y restricciones, entre otros. Solo para proyectos que por su naturaleza lo requieran: estudio de mercado, estudio técnico y estudio de económico.</a:t>
                      </a:r>
                    </a:p>
                    <a:p>
                      <a:pPr marL="342900" lvl="0" indent="-342900" algn="just">
                        <a:spcAft>
                          <a:spcPts val="0"/>
                        </a:spcAft>
                        <a:buFont typeface="+mj-lt"/>
                        <a:buAutoNum type="arabicPeriod"/>
                      </a:pPr>
                      <a:r>
                        <a:rPr lang="es-MX" sz="800" dirty="0">
                          <a:effectLst/>
                        </a:rPr>
                        <a:t>Actividades Sociales realizadas en la empresa u organización (si es el caso) </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56728">
                <a:tc>
                  <a:txBody>
                    <a:bodyPr/>
                    <a:lstStyle/>
                    <a:p>
                      <a:pPr algn="just">
                        <a:spcAft>
                          <a:spcPts val="0"/>
                        </a:spcAft>
                      </a:pPr>
                      <a:r>
                        <a:rPr lang="es-MX" sz="800">
                          <a:effectLst/>
                        </a:rPr>
                        <a:t>Conlcusiones </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Conclusiones de Proyecto, recomendaciones y experiencia personal profesional adquirida. </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6728">
                <a:tc>
                  <a:txBody>
                    <a:bodyPr/>
                    <a:lstStyle/>
                    <a:p>
                      <a:pPr algn="just">
                        <a:spcAft>
                          <a:spcPts val="0"/>
                        </a:spcAft>
                      </a:pPr>
                      <a:r>
                        <a:rPr lang="es-MX" sz="800">
                          <a:effectLst/>
                        </a:rPr>
                        <a:t>Competencias desarrolladas</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Competencias desarrolladas y/o aplicadas.</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56728">
                <a:tc>
                  <a:txBody>
                    <a:bodyPr/>
                    <a:lstStyle/>
                    <a:p>
                      <a:pPr algn="just">
                        <a:spcAft>
                          <a:spcPts val="0"/>
                        </a:spcAft>
                      </a:pPr>
                      <a:r>
                        <a:rPr lang="es-MX" sz="800">
                          <a:effectLst/>
                        </a:rPr>
                        <a:t>Fuentes de información</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Fuentes de información.</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513457">
                <a:tc>
                  <a:txBody>
                    <a:bodyPr/>
                    <a:lstStyle/>
                    <a:p>
                      <a:pPr algn="just">
                        <a:spcAft>
                          <a:spcPts val="0"/>
                        </a:spcAft>
                      </a:pPr>
                      <a:r>
                        <a:rPr lang="es-MX" sz="800">
                          <a:effectLst/>
                        </a:rPr>
                        <a:t>Anexos </a:t>
                      </a:r>
                      <a:endParaRPr lang="es-MX" sz="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es-MX" sz="800" dirty="0">
                          <a:effectLst/>
                        </a:rPr>
                        <a:t>Anexos (carta de autorización por parte de la empresa u organización para la titulación y otros si son necesarios).</a:t>
                      </a:r>
                    </a:p>
                    <a:p>
                      <a:pPr marL="342900" lvl="0" indent="-342900" algn="just">
                        <a:spcAft>
                          <a:spcPts val="0"/>
                        </a:spcAft>
                        <a:buFont typeface="+mj-lt"/>
                        <a:buAutoNum type="arabicPeriod"/>
                      </a:pPr>
                      <a:r>
                        <a:rPr lang="es-MX" sz="800" dirty="0">
                          <a:effectLst/>
                        </a:rPr>
                        <a:t>Registros de Productos (patentes, derechos de autor, compraventa del proyecto , </a:t>
                      </a:r>
                      <a:r>
                        <a:rPr lang="es-MX" sz="800" dirty="0" err="1">
                          <a:effectLst/>
                        </a:rPr>
                        <a:t>etc</a:t>
                      </a:r>
                      <a:r>
                        <a:rPr lang="es-MX" sz="800" dirty="0">
                          <a:effectLst/>
                        </a:rPr>
                        <a:t>). </a:t>
                      </a:r>
                      <a:endParaRPr lang="es-MX" sz="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4368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lgn="just">
              <a:defRPr/>
            </a:pPr>
            <a:endParaRPr lang="es-ES" dirty="0">
              <a:effectLst>
                <a:outerShdw blurRad="38100" dist="38100" dir="2700000" algn="tl">
                  <a:srgbClr val="000000"/>
                </a:outerShdw>
              </a:effectLst>
            </a:endParaRPr>
          </a:p>
          <a:p>
            <a:pPr algn="just">
              <a:defRPr/>
            </a:pPr>
            <a:r>
              <a:rPr lang="es-ES" b="1" dirty="0"/>
              <a:t>11.- La empresa entrega al alumno carta de terminación, la cual debe de contener el nombre del proyecto, asesor y periodo de estadía en la empresa. </a:t>
            </a:r>
          </a:p>
          <a:p>
            <a:pPr algn="just">
              <a:defRPr/>
            </a:pPr>
            <a:r>
              <a:rPr lang="es-ES" b="1" dirty="0"/>
              <a:t>Además la empresa y el asesor interno (asesor del tecnológico) llenará los 3 formatos de evaluación del alumno (ver formatos).</a:t>
            </a:r>
          </a:p>
          <a:p>
            <a:pPr algn="just">
              <a:defRPr/>
            </a:pPr>
            <a:endParaRPr lang="es-ES" b="1" dirty="0"/>
          </a:p>
          <a:p>
            <a:pPr algn="just">
              <a:defRPr/>
            </a:pPr>
            <a:r>
              <a:rPr lang="es-ES" b="1" dirty="0"/>
              <a:t>Primer formato se entrega en la 2 revisión (10%)</a:t>
            </a:r>
          </a:p>
          <a:p>
            <a:pPr algn="just">
              <a:defRPr/>
            </a:pPr>
            <a:r>
              <a:rPr lang="es-ES" b="1" dirty="0"/>
              <a:t>Segundo formato se entrega en la 4 revisión (10%)</a:t>
            </a:r>
          </a:p>
          <a:p>
            <a:pPr algn="just">
              <a:defRPr/>
            </a:pPr>
            <a:r>
              <a:rPr lang="es-ES" b="1" dirty="0"/>
              <a:t>Tercer formato se entrega en la 4 revisión (80%)</a:t>
            </a:r>
          </a:p>
          <a:p>
            <a:pPr algn="just">
              <a:defRPr/>
            </a:pPr>
            <a:endParaRPr lang="es-ES" b="1" dirty="0"/>
          </a:p>
          <a:p>
            <a:pPr algn="just">
              <a:defRPr/>
            </a:pPr>
            <a:r>
              <a:rPr lang="es-ES" b="1" dirty="0">
                <a:solidFill>
                  <a:srgbClr val="FF3300"/>
                </a:solidFill>
              </a:rPr>
              <a:t>A mas tardar el ultimo día en que estarán en la empresa.</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404786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just">
              <a:defRPr/>
            </a:pPr>
            <a:endParaRPr lang="es-ES" dirty="0">
              <a:effectLst>
                <a:outerShdw blurRad="38100" dist="38100" dir="2700000" algn="tl">
                  <a:srgbClr val="000000"/>
                </a:outerShdw>
              </a:effectLst>
            </a:endParaRPr>
          </a:p>
          <a:p>
            <a:pPr algn="just">
              <a:defRPr/>
            </a:pPr>
            <a:endParaRPr lang="es-ES" dirty="0">
              <a:effectLst>
                <a:outerShdw blurRad="38100" dist="38100" dir="2700000" algn="tl">
                  <a:srgbClr val="000000"/>
                </a:outerShdw>
              </a:effectLst>
            </a:endParaRPr>
          </a:p>
          <a:p>
            <a:pPr algn="just">
              <a:defRPr/>
            </a:pPr>
            <a:endParaRPr lang="es-ES" dirty="0">
              <a:effectLst>
                <a:outerShdw blurRad="38100" dist="38100" dir="2700000" algn="tl">
                  <a:srgbClr val="000000"/>
                </a:outerShdw>
              </a:effectLst>
            </a:endParaRPr>
          </a:p>
          <a:p>
            <a:pPr algn="just">
              <a:defRPr/>
            </a:pPr>
            <a:endParaRPr lang="es-ES" dirty="0">
              <a:effectLst>
                <a:outerShdw blurRad="38100" dist="38100" dir="2700000" algn="tl">
                  <a:srgbClr val="000000"/>
                </a:outerShdw>
              </a:effectLst>
            </a:endParaRPr>
          </a:p>
          <a:p>
            <a:pPr algn="just">
              <a:defRPr/>
            </a:pPr>
            <a:endParaRPr lang="es-ES" dirty="0">
              <a:effectLst>
                <a:outerShdw blurRad="38100" dist="38100" dir="2700000" algn="tl">
                  <a:srgbClr val="000000"/>
                </a:outerShdw>
              </a:effectLst>
            </a:endParaRPr>
          </a:p>
          <a:p>
            <a:pPr algn="just">
              <a:defRPr/>
            </a:pPr>
            <a:endParaRPr lang="es-ES" dirty="0">
              <a:effectLst>
                <a:outerShdw blurRad="38100" dist="38100" dir="2700000" algn="tl">
                  <a:srgbClr val="000000"/>
                </a:outerShdw>
              </a:effectLst>
            </a:endParaRPr>
          </a:p>
          <a:p>
            <a:pPr algn="just">
              <a:defRPr/>
            </a:pPr>
            <a:r>
              <a:rPr lang="es-ES" dirty="0"/>
              <a:t>12.- El alumno entrega en 1 disco su trabajo final revisado, </a:t>
            </a:r>
            <a:r>
              <a:rPr lang="es-ES" b="1" u="sng" dirty="0"/>
              <a:t>en formato PDF, </a:t>
            </a:r>
            <a:r>
              <a:rPr lang="es-ES" b="1" u="sng" dirty="0" err="1"/>
              <a:t>serigrafiado</a:t>
            </a:r>
            <a:r>
              <a:rPr lang="es-ES" b="1" u="sng" dirty="0"/>
              <a:t> y en una caja de cd transparente</a:t>
            </a:r>
            <a:r>
              <a:rPr lang="es-ES" dirty="0"/>
              <a:t>, a la división de Estudios Profesionales con las bitácoras pendientes y carta de terminación de la empresa y terminación del asesor.</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stretch>
            <a:fillRect/>
          </a:stretch>
        </p:blipFill>
        <p:spPr>
          <a:xfrm>
            <a:off x="4602722" y="1650688"/>
            <a:ext cx="2771201" cy="2803238"/>
          </a:xfrm>
          <a:prstGeom prst="rect">
            <a:avLst/>
          </a:prstGeom>
        </p:spPr>
      </p:pic>
    </p:spTree>
    <p:extLst>
      <p:ext uri="{BB962C8B-B14F-4D97-AF65-F5344CB8AC3E}">
        <p14:creationId xmlns:p14="http://schemas.microsoft.com/office/powerpoint/2010/main" val="154918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r>
              <a:rPr lang="es-ES" b="1" dirty="0"/>
              <a:t>13.- EL ALUMNO DEBE LLENAR LA ENCUESTA DE SERVICIO DE “RESIDENCIAS” QUE SE ENCUENTRA EN LA PAGINA Y DAR A SU ASESOR </a:t>
            </a:r>
            <a:r>
              <a:rPr lang="es-ES" b="1" dirty="0" smtClean="0"/>
              <a:t>EXTERNO, A </a:t>
            </a:r>
            <a:r>
              <a:rPr lang="es-ES" b="1" dirty="0"/>
              <a:t>LLENAR UNA ENCUESTA LA CUAL VA FIRMADA Y SELLADA Y ESTAS ENTREGARLAS A LA PERSONA ENCARGADA DE RESIDENCIAS Y TITULACIONES. </a:t>
            </a:r>
          </a:p>
          <a:p>
            <a:r>
              <a:rPr lang="es-ES" b="1" dirty="0"/>
              <a:t>división de estudios emite oficio de acreditación de residencia con la calificación correspondiente. </a:t>
            </a:r>
            <a:endParaRPr lang="es-ES" b="1" dirty="0">
              <a:solidFill>
                <a:srgbClr val="FF3300"/>
              </a:solidFill>
            </a:endParaRPr>
          </a:p>
          <a:p>
            <a:endParaRPr lang="es-MX" sz="4000" b="1" dirty="0"/>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272" y="4546834"/>
            <a:ext cx="1801035" cy="2214694"/>
          </a:xfrm>
          <a:prstGeom prst="rect">
            <a:avLst/>
          </a:prstGeom>
        </p:spPr>
      </p:pic>
    </p:spTree>
    <p:extLst>
      <p:ext uri="{BB962C8B-B14F-4D97-AF65-F5344CB8AC3E}">
        <p14:creationId xmlns:p14="http://schemas.microsoft.com/office/powerpoint/2010/main" val="2611524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r>
              <a:rPr lang="es-ES" sz="5400" b="1" dirty="0"/>
              <a:t>Fin de Residencias.</a:t>
            </a:r>
          </a:p>
          <a:p>
            <a:pPr algn="just"/>
            <a:endParaRPr lang="es-ES" dirty="0">
              <a:solidFill>
                <a:srgbClr val="FF3300"/>
              </a:solidFill>
              <a:effectLst>
                <a:outerShdw blurRad="38100" dist="38100" dir="2700000" algn="tl">
                  <a:srgbClr val="000000"/>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6890" y="2792401"/>
            <a:ext cx="3864364" cy="2878557"/>
          </a:xfrm>
          <a:prstGeom prst="rect">
            <a:avLst/>
          </a:prstGeom>
        </p:spPr>
      </p:pic>
    </p:spTree>
    <p:extLst>
      <p:ext uri="{BB962C8B-B14F-4D97-AF65-F5344CB8AC3E}">
        <p14:creationId xmlns:p14="http://schemas.microsoft.com/office/powerpoint/2010/main" val="54143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just"/>
            <a:endParaRPr lang="es-ES" altLang="es-MX" b="1" dirty="0">
              <a:latin typeface="Arial" panose="020B0604020202020204" pitchFamily="34" charset="0"/>
              <a:cs typeface="Arial" panose="020B0604020202020204" pitchFamily="34" charset="0"/>
            </a:endParaRPr>
          </a:p>
          <a:p>
            <a:pPr algn="just"/>
            <a:endParaRPr lang="es-ES" altLang="es-MX" b="1" dirty="0">
              <a:latin typeface="Arial" panose="020B0604020202020204" pitchFamily="34" charset="0"/>
              <a:cs typeface="Arial" panose="020B0604020202020204" pitchFamily="34" charset="0"/>
            </a:endParaRPr>
          </a:p>
          <a:p>
            <a:pPr algn="just"/>
            <a:endParaRPr lang="es-ES" altLang="es-MX" b="1" dirty="0">
              <a:latin typeface="Arial" panose="020B0604020202020204" pitchFamily="34" charset="0"/>
              <a:cs typeface="Arial" panose="020B0604020202020204" pitchFamily="34" charset="0"/>
            </a:endParaRPr>
          </a:p>
          <a:p>
            <a:pPr algn="just"/>
            <a:endParaRPr lang="es-ES" altLang="es-MX" b="1" dirty="0">
              <a:latin typeface="Arial" panose="020B0604020202020204" pitchFamily="34" charset="0"/>
              <a:cs typeface="Arial" panose="020B0604020202020204" pitchFamily="34" charset="0"/>
            </a:endParaRPr>
          </a:p>
          <a:p>
            <a:pPr algn="just"/>
            <a:endParaRPr lang="es-ES" altLang="es-MX" b="1" dirty="0">
              <a:latin typeface="Arial" panose="020B0604020202020204" pitchFamily="34" charset="0"/>
              <a:cs typeface="Arial" panose="020B0604020202020204" pitchFamily="34" charset="0"/>
            </a:endParaRPr>
          </a:p>
          <a:p>
            <a:pPr algn="just"/>
            <a:endParaRPr lang="es-ES" altLang="es-MX" b="1" dirty="0">
              <a:latin typeface="Arial" panose="020B0604020202020204" pitchFamily="34" charset="0"/>
              <a:cs typeface="Arial" panose="020B0604020202020204" pitchFamily="34" charset="0"/>
            </a:endParaRPr>
          </a:p>
          <a:p>
            <a:pPr algn="just"/>
            <a:r>
              <a:rPr lang="es-ES" altLang="es-MX" sz="4400" b="1" dirty="0">
                <a:latin typeface="Arial" panose="020B0604020202020204" pitchFamily="34" charset="0"/>
                <a:cs typeface="Arial" panose="020B0604020202020204" pitchFamily="34" charset="0"/>
              </a:rPr>
              <a:t>TITULACIÓN</a:t>
            </a:r>
            <a:br>
              <a:rPr lang="es-ES" altLang="es-MX" sz="4400" b="1" dirty="0">
                <a:latin typeface="Arial" panose="020B0604020202020204" pitchFamily="34" charset="0"/>
                <a:cs typeface="Arial" panose="020B0604020202020204" pitchFamily="34" charset="0"/>
              </a:rPr>
            </a:br>
            <a:endParaRPr lang="es-ES" sz="4400" dirty="0">
              <a:solidFill>
                <a:srgbClr val="FF3300"/>
              </a:solidFill>
              <a:effectLst>
                <a:outerShdw blurRad="38100" dist="38100" dir="2700000" algn="tl">
                  <a:srgbClr val="000000"/>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3902" y="1983554"/>
            <a:ext cx="2637801" cy="2333105"/>
          </a:xfrm>
          <a:prstGeom prst="rect">
            <a:avLst/>
          </a:prstGeom>
        </p:spPr>
      </p:pic>
    </p:spTree>
    <p:extLst>
      <p:ext uri="{BB962C8B-B14F-4D97-AF65-F5344CB8AC3E}">
        <p14:creationId xmlns:p14="http://schemas.microsoft.com/office/powerpoint/2010/main" val="350624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spcBef>
                <a:spcPct val="50000"/>
              </a:spcBef>
              <a:defRPr/>
            </a:pPr>
            <a:r>
              <a:rPr lang="es-ES" sz="4000" b="1" dirty="0">
                <a:latin typeface="Arial" charset="0"/>
              </a:rPr>
              <a:t>OPCIONES DE TITULACIÓN</a:t>
            </a:r>
          </a:p>
          <a:p>
            <a:pPr>
              <a:spcBef>
                <a:spcPct val="50000"/>
              </a:spcBef>
              <a:defRPr/>
            </a:pPr>
            <a:r>
              <a:rPr lang="es-ES" b="1" dirty="0">
                <a:latin typeface="Arial" charset="0"/>
              </a:rPr>
              <a:t>1.- </a:t>
            </a:r>
          </a:p>
          <a:p>
            <a:pPr>
              <a:spcBef>
                <a:spcPct val="50000"/>
              </a:spcBef>
              <a:defRPr/>
            </a:pPr>
            <a:r>
              <a:rPr lang="es-MX" b="1" dirty="0"/>
              <a:t>Residencia Profesional, Proyecto de Investigación y/o Desarrollo Tecnológico, Proyecto Integrador, Proyecto Productivo, Proyecto de Innovación Tecnológica, Proyecto de </a:t>
            </a:r>
            <a:r>
              <a:rPr lang="es-MX" b="1" dirty="0" err="1"/>
              <a:t>Emprendedurismo</a:t>
            </a:r>
            <a:r>
              <a:rPr lang="es-MX" b="1" dirty="0"/>
              <a:t>, Proyecto Integral de Educación Dual, Estancia, Tesis o Tesina. </a:t>
            </a:r>
            <a:endParaRPr lang="es-ES" b="1" dirty="0">
              <a:latin typeface="Arial" charset="0"/>
            </a:endParaRPr>
          </a:p>
          <a:p>
            <a:pPr>
              <a:spcBef>
                <a:spcPct val="50000"/>
              </a:spcBef>
              <a:defRPr/>
            </a:pPr>
            <a:endParaRPr lang="es-ES" b="1" dirty="0">
              <a:latin typeface="Arial" charset="0"/>
            </a:endParaRPr>
          </a:p>
          <a:p>
            <a:pPr>
              <a:spcBef>
                <a:spcPct val="50000"/>
              </a:spcBef>
              <a:defRPr/>
            </a:pPr>
            <a:r>
              <a:rPr lang="es-ES" b="1" dirty="0">
                <a:latin typeface="Arial" charset="0"/>
              </a:rPr>
              <a:t>2.-  Examen por áreas del  conocimiento (EGEL)</a:t>
            </a:r>
          </a:p>
          <a:p>
            <a:pPr marL="457200" indent="-457200">
              <a:spcBef>
                <a:spcPct val="50000"/>
              </a:spcBef>
              <a:buFontTx/>
              <a:buAutoNum type="arabicPeriod"/>
              <a:defRPr/>
            </a:pPr>
            <a:endParaRPr lang="es-ES" dirty="0">
              <a:effectLst>
                <a:outerShdw blurRad="38100" dist="38100" dir="2700000" algn="tl">
                  <a:srgbClr val="000000"/>
                </a:outerShdw>
              </a:effectLst>
              <a:latin typeface="Arial" charset="0"/>
            </a:endParaRPr>
          </a:p>
          <a:p>
            <a:pPr>
              <a:spcBef>
                <a:spcPct val="50000"/>
              </a:spcBef>
              <a:defRPr/>
            </a:pPr>
            <a:r>
              <a:rPr lang="es-ES" dirty="0">
                <a:solidFill>
                  <a:srgbClr val="FF0000"/>
                </a:solidFill>
                <a:effectLst>
                  <a:outerShdw blurRad="38100" dist="38100" dir="2700000" algn="tl">
                    <a:srgbClr val="000000"/>
                  </a:outerShdw>
                </a:effectLst>
                <a:latin typeface="Arial" charset="0"/>
              </a:rPr>
              <a:t>NOTA: Hasta el momento son las opciones autorizadas, en caso de cambios se les avisara con tiempo.</a:t>
            </a:r>
            <a:endParaRPr lang="es-MX" dirty="0">
              <a:solidFill>
                <a:srgbClr val="FF0000"/>
              </a:solidFill>
            </a:endParaRPr>
          </a:p>
          <a:p>
            <a:endParaRPr lang="es-ES" dirty="0">
              <a:solidFill>
                <a:srgbClr val="FF3300"/>
              </a:solidFill>
              <a:effectLst>
                <a:outerShdw blurRad="38100" dist="38100" dir="2700000" algn="tl">
                  <a:srgbClr val="000000"/>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248203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fontScale="92500" lnSpcReduction="20000"/>
          </a:bodyPr>
          <a:lstStyle/>
          <a:p>
            <a:endParaRPr lang="es-ES" dirty="0">
              <a:solidFill>
                <a:schemeClr val="tx2"/>
              </a:solidFill>
              <a:effectLst>
                <a:outerShdw blurRad="38100" dist="38100" dir="2700000" algn="tl">
                  <a:srgbClr val="000000"/>
                </a:outerShdw>
              </a:effectLst>
              <a:latin typeface="Arial" charset="0"/>
            </a:endParaRPr>
          </a:p>
          <a:p>
            <a:r>
              <a:rPr lang="es-ES" sz="4800" b="1" dirty="0">
                <a:latin typeface="Arial" charset="0"/>
              </a:rPr>
              <a:t>RESIDENCIAS PROFESIONALES</a:t>
            </a:r>
          </a:p>
          <a:p>
            <a:endParaRPr lang="es-ES" dirty="0">
              <a:latin typeface="Arial" charset="0"/>
            </a:endParaRPr>
          </a:p>
          <a:p>
            <a:r>
              <a:rPr lang="es-ES" dirty="0">
                <a:latin typeface="Arial" charset="0"/>
              </a:rPr>
              <a:t>Las </a:t>
            </a:r>
            <a:r>
              <a:rPr lang="es-ES" b="1" dirty="0">
                <a:latin typeface="Arial" charset="0"/>
              </a:rPr>
              <a:t>Residencias Profesionales</a:t>
            </a:r>
            <a:r>
              <a:rPr lang="es-ES" dirty="0">
                <a:latin typeface="Arial" charset="0"/>
              </a:rPr>
              <a:t> se plantean como un proceso de aprendizaje que implica la aplicación del conocimiento teórico adquirido en las aulas con diversas experiencias prácticas a las cuales propondrá respuesta dentro del ámbito laboral. </a:t>
            </a:r>
            <a:endParaRPr lang="es-ES" dirty="0" smtClean="0">
              <a:latin typeface="Arial" charset="0"/>
            </a:endParaRPr>
          </a:p>
          <a:p>
            <a:endParaRPr lang="es-ES" sz="1900" dirty="0" smtClean="0">
              <a:solidFill>
                <a:srgbClr val="FF0000"/>
              </a:solidFill>
              <a:latin typeface="Arial" charset="0"/>
            </a:endParaRPr>
          </a:p>
          <a:p>
            <a:r>
              <a:rPr lang="es-ES" sz="1900" b="1" dirty="0" smtClean="0">
                <a:solidFill>
                  <a:srgbClr val="FF0000"/>
                </a:solidFill>
                <a:latin typeface="Arial" charset="0"/>
              </a:rPr>
              <a:t>DURACION DE LAS RESIDENCIAS 4-6 MESES</a:t>
            </a:r>
          </a:p>
          <a:p>
            <a:r>
              <a:rPr lang="es-ES" sz="1900" b="1" dirty="0" smtClean="0">
                <a:solidFill>
                  <a:srgbClr val="FF0000"/>
                </a:solidFill>
                <a:latin typeface="Arial" charset="0"/>
              </a:rPr>
              <a:t>DEBEN CUBRIR 500 HRS</a:t>
            </a:r>
            <a:endParaRPr lang="es-ES" sz="1900" b="1" dirty="0">
              <a:solidFill>
                <a:srgbClr val="FF0000"/>
              </a:solidFill>
              <a:latin typeface="Arial" charset="0"/>
            </a:endParaRPr>
          </a:p>
          <a:p>
            <a:endParaRPr lang="es-MX" sz="1900" b="1" u="sng" dirty="0">
              <a:solidFill>
                <a:srgbClr val="FF0000"/>
              </a:solidFill>
            </a:endParaRPr>
          </a:p>
          <a:p>
            <a:r>
              <a:rPr lang="es-MX" b="1" u="sng" dirty="0">
                <a:solidFill>
                  <a:srgbClr val="FF0000"/>
                </a:solidFill>
              </a:rPr>
              <a:t>NOTA IMPORTANTE:</a:t>
            </a:r>
          </a:p>
          <a:p>
            <a:r>
              <a:rPr lang="es-MX" b="1" u="sng" dirty="0">
                <a:solidFill>
                  <a:srgbClr val="FF0000"/>
                </a:solidFill>
              </a:rPr>
              <a:t>LAS RESIDENCIAS PROFESIONALES , NO SE PUEDE REPROBAR , SI LA REPRUEBAS PIERDES LA CARRERA.</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771296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spcBef>
                <a:spcPct val="50000"/>
              </a:spcBef>
              <a:defRPr/>
            </a:pPr>
            <a:r>
              <a:rPr lang="es-ES" sz="3600" dirty="0">
                <a:effectLst>
                  <a:outerShdw blurRad="38100" dist="38100" dir="2700000" algn="tl">
                    <a:srgbClr val="000000"/>
                  </a:outerShdw>
                </a:effectLst>
                <a:latin typeface="Arial" charset="0"/>
              </a:rPr>
              <a:t>TESIS</a:t>
            </a:r>
            <a:r>
              <a:rPr lang="es-ES" dirty="0">
                <a:effectLst>
                  <a:outerShdw blurRad="38100" dist="38100" dir="2700000" algn="tl">
                    <a:srgbClr val="000000"/>
                  </a:outerShdw>
                </a:effectLst>
                <a:latin typeface="Arial" charset="0"/>
              </a:rPr>
              <a:t/>
            </a:r>
            <a:br>
              <a:rPr lang="es-ES" dirty="0">
                <a:effectLst>
                  <a:outerShdw blurRad="38100" dist="38100" dir="2700000" algn="tl">
                    <a:srgbClr val="000000"/>
                  </a:outerShdw>
                </a:effectLst>
                <a:latin typeface="Arial" charset="0"/>
              </a:rPr>
            </a:br>
            <a:endParaRPr lang="es-ES" dirty="0">
              <a:effectLst>
                <a:outerShdw blurRad="38100" dist="38100" dir="2700000" algn="tl">
                  <a:srgbClr val="000000"/>
                </a:outerShdw>
              </a:effectLst>
              <a:latin typeface="Arial" charset="0"/>
            </a:endParaRPr>
          </a:p>
          <a:p>
            <a:pPr>
              <a:spcBef>
                <a:spcPct val="50000"/>
              </a:spcBef>
              <a:defRPr/>
            </a:pPr>
            <a:r>
              <a:rPr lang="es-ES" b="1" dirty="0">
                <a:latin typeface="Arial" charset="0"/>
              </a:rPr>
              <a:t>En caso de elegir esta opción tendrá que hacer una solicitud dirigida al jefe de carrera dicha solicitud deberá de contener:</a:t>
            </a:r>
          </a:p>
          <a:p>
            <a:pPr>
              <a:spcBef>
                <a:spcPct val="50000"/>
              </a:spcBef>
              <a:buFont typeface="Arial" pitchFamily="34" charset="0"/>
              <a:buChar char="•"/>
              <a:defRPr/>
            </a:pPr>
            <a:r>
              <a:rPr lang="es-ES" b="1" dirty="0">
                <a:latin typeface="Arial" charset="0"/>
              </a:rPr>
              <a:t>Nombre del alumno</a:t>
            </a:r>
          </a:p>
          <a:p>
            <a:pPr>
              <a:spcBef>
                <a:spcPct val="50000"/>
              </a:spcBef>
              <a:buFont typeface="Arial" pitchFamily="34" charset="0"/>
              <a:buChar char="•"/>
              <a:defRPr/>
            </a:pPr>
            <a:r>
              <a:rPr lang="es-ES" b="1" dirty="0">
                <a:latin typeface="Arial" charset="0"/>
              </a:rPr>
              <a:t>No control</a:t>
            </a:r>
          </a:p>
          <a:p>
            <a:pPr>
              <a:spcBef>
                <a:spcPct val="50000"/>
              </a:spcBef>
              <a:buFont typeface="Arial" pitchFamily="34" charset="0"/>
              <a:buChar char="•"/>
              <a:defRPr/>
            </a:pPr>
            <a:r>
              <a:rPr lang="es-ES" b="1" dirty="0">
                <a:latin typeface="Arial" charset="0"/>
              </a:rPr>
              <a:t>Tema de la tesis</a:t>
            </a:r>
          </a:p>
          <a:p>
            <a:pPr>
              <a:spcBef>
                <a:spcPct val="50000"/>
              </a:spcBef>
              <a:defRPr/>
            </a:pPr>
            <a:r>
              <a:rPr lang="es-ES" b="1" dirty="0">
                <a:latin typeface="Arial" charset="0"/>
              </a:rPr>
              <a:t>Dicho tema deberá de ser novedoso y acorde a la especialidad del solicitante.</a:t>
            </a:r>
          </a:p>
          <a:p>
            <a:pPr>
              <a:spcBef>
                <a:spcPct val="50000"/>
              </a:spcBef>
              <a:defRPr/>
            </a:pPr>
            <a:r>
              <a:rPr lang="es-ES" b="1" dirty="0">
                <a:latin typeface="Arial" charset="0"/>
              </a:rPr>
              <a:t>Dicha solicitud será acompañada de una ante tesis en la que deberá de contener:</a:t>
            </a:r>
          </a:p>
          <a:p>
            <a:endParaRPr lang="es-MX" b="1" dirty="0"/>
          </a:p>
          <a:p>
            <a:pPr algn="just"/>
            <a:endParaRPr lang="es-ES" dirty="0">
              <a:solidFill>
                <a:srgbClr val="FF3300"/>
              </a:solidFill>
              <a:effectLst>
                <a:outerShdw blurRad="38100" dist="38100" dir="2700000" algn="tl">
                  <a:srgbClr val="000000"/>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69735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l">
              <a:buFontTx/>
              <a:buAutoNum type="arabicPeriod"/>
              <a:defRPr/>
            </a:pPr>
            <a:r>
              <a:rPr lang="es-ES" b="1" dirty="0">
                <a:latin typeface="Arial" charset="0"/>
              </a:rPr>
              <a:t>Portada.</a:t>
            </a:r>
          </a:p>
          <a:p>
            <a:pPr algn="l">
              <a:buFontTx/>
              <a:buAutoNum type="arabicPeriod"/>
              <a:defRPr/>
            </a:pPr>
            <a:r>
              <a:rPr lang="es-ES" b="1" dirty="0">
                <a:latin typeface="Arial" charset="0"/>
              </a:rPr>
              <a:t>Nombre de la TESIS.</a:t>
            </a:r>
          </a:p>
          <a:p>
            <a:pPr algn="l">
              <a:buFontTx/>
              <a:buAutoNum type="arabicPeriod"/>
              <a:defRPr/>
            </a:pPr>
            <a:r>
              <a:rPr lang="es-ES" b="1" dirty="0">
                <a:latin typeface="Arial" charset="0"/>
              </a:rPr>
              <a:t>Objetivo general y específico.</a:t>
            </a:r>
          </a:p>
          <a:p>
            <a:pPr algn="l">
              <a:buFontTx/>
              <a:buAutoNum type="arabicPeriod"/>
              <a:defRPr/>
            </a:pPr>
            <a:r>
              <a:rPr lang="es-ES" b="1" dirty="0">
                <a:latin typeface="Arial" charset="0"/>
              </a:rPr>
              <a:t>Descripción detallada.</a:t>
            </a:r>
          </a:p>
          <a:p>
            <a:pPr algn="l">
              <a:buFontTx/>
              <a:buAutoNum type="arabicPeriod"/>
              <a:defRPr/>
            </a:pPr>
            <a:r>
              <a:rPr lang="es-ES" b="1" dirty="0">
                <a:latin typeface="Arial" charset="0"/>
              </a:rPr>
              <a:t>Hipótesis.</a:t>
            </a:r>
          </a:p>
          <a:p>
            <a:pPr algn="l">
              <a:buFontTx/>
              <a:buAutoNum type="arabicPeriod"/>
              <a:defRPr/>
            </a:pPr>
            <a:r>
              <a:rPr lang="es-ES" b="1" dirty="0">
                <a:latin typeface="Arial" charset="0"/>
              </a:rPr>
              <a:t>Cronograma preliminar de las actividades (incluyendo semanas, fechas, cantidad de horas por actividad).</a:t>
            </a:r>
          </a:p>
          <a:p>
            <a:pPr algn="l">
              <a:defRPr/>
            </a:pPr>
            <a:endParaRPr lang="es-ES" b="1" dirty="0">
              <a:latin typeface="Arial" charset="0"/>
            </a:endParaRPr>
          </a:p>
          <a:p>
            <a:pPr>
              <a:defRPr/>
            </a:pPr>
            <a:r>
              <a:rPr lang="es-ES" b="1" dirty="0">
                <a:solidFill>
                  <a:srgbClr val="FF0000"/>
                </a:solidFill>
                <a:latin typeface="Arial" charset="0"/>
              </a:rPr>
              <a:t>NOTA: La tesis la pueden solicitar al terminar sus residencias profesionales.</a:t>
            </a:r>
          </a:p>
          <a:p>
            <a:endParaRPr lang="es-MX" dirty="0"/>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3107578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lgn="just">
              <a:spcBef>
                <a:spcPct val="50000"/>
              </a:spcBef>
              <a:defRPr/>
            </a:pPr>
            <a:r>
              <a:rPr lang="es-MX" b="1" dirty="0"/>
              <a:t>NOTA: En caso de elegir:</a:t>
            </a:r>
          </a:p>
          <a:p>
            <a:pPr algn="just">
              <a:spcBef>
                <a:spcPct val="50000"/>
              </a:spcBef>
              <a:defRPr/>
            </a:pPr>
            <a:r>
              <a:rPr lang="es-ES" b="1" dirty="0"/>
              <a:t>Tesis , Informe técnico de Residencia Profesional, Proyecto de innovación tecnológica, Proyecto de investigación.</a:t>
            </a:r>
          </a:p>
          <a:p>
            <a:pPr algn="just">
              <a:spcBef>
                <a:spcPct val="50000"/>
              </a:spcBef>
              <a:defRPr/>
            </a:pPr>
            <a:endParaRPr lang="es-ES" b="1" dirty="0"/>
          </a:p>
          <a:p>
            <a:pPr algn="just">
              <a:spcBef>
                <a:spcPct val="50000"/>
              </a:spcBef>
              <a:defRPr/>
            </a:pPr>
            <a:r>
              <a:rPr lang="es-ES" b="1" dirty="0"/>
              <a:t>1.- Se deben llenar el Formato de Registro de Proyecto, los cuales se encuentran en la página del ITSCH, y entregarlo a la persona encargada de residencias y titulaciones.</a:t>
            </a:r>
          </a:p>
          <a:p>
            <a:pPr algn="just"/>
            <a:r>
              <a:rPr lang="es-MX" b="1" dirty="0"/>
              <a:t>2.- Entregar </a:t>
            </a:r>
            <a:r>
              <a:rPr lang="es-ES" b="1" dirty="0"/>
              <a:t>a la persona encargada de residencias y titulaciones</a:t>
            </a:r>
          </a:p>
          <a:p>
            <a:pPr algn="just"/>
            <a:r>
              <a:rPr lang="es-MX" b="1" dirty="0"/>
              <a:t>la solicitud de titulación.</a:t>
            </a:r>
            <a:endParaRPr lang="es-ES" b="1" dirty="0"/>
          </a:p>
          <a:p>
            <a:pPr algn="just">
              <a:spcBef>
                <a:spcPct val="50000"/>
              </a:spcBef>
              <a:defRPr/>
            </a:pPr>
            <a:r>
              <a:rPr lang="es-ES" b="1" dirty="0"/>
              <a:t>3.-  Cuando el asesor y los revisores les liberen su proyecto se debe llenar el formato de liberación de proyecto y entregarlo a la persona encargada de residencias y titulaciones</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75278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l">
              <a:spcBef>
                <a:spcPct val="50000"/>
              </a:spcBef>
              <a:defRPr/>
            </a:pPr>
            <a:r>
              <a:rPr lang="es-ES" b="1" dirty="0">
                <a:latin typeface="Arial" charset="0"/>
              </a:rPr>
              <a:t>EXAMEN EGEL</a:t>
            </a:r>
            <a:br>
              <a:rPr lang="es-ES" b="1" dirty="0">
                <a:latin typeface="Arial" charset="0"/>
              </a:rPr>
            </a:br>
            <a:endParaRPr lang="es-ES" b="1" dirty="0">
              <a:latin typeface="Arial" charset="0"/>
            </a:endParaRPr>
          </a:p>
          <a:p>
            <a:pPr algn="l">
              <a:spcBef>
                <a:spcPct val="50000"/>
              </a:spcBef>
              <a:defRPr/>
            </a:pPr>
            <a:r>
              <a:rPr lang="es-ES" b="1" dirty="0">
                <a:latin typeface="Arial" charset="0"/>
              </a:rPr>
              <a:t>En el caso de esta opción de titulación la evaluación del alumno es realizada por una institución externa al ITSCH por lo que todos los tramites serán realizados directamente por los alumnos interesados. Para lo que tendrá que entrar y registrarse en la pagina </a:t>
            </a:r>
            <a:r>
              <a:rPr lang="es-ES" b="1" dirty="0">
                <a:latin typeface="Arial" charset="0"/>
                <a:hlinkClick r:id="rId2"/>
              </a:rPr>
              <a:t>http://www.ceneval.edu.mx/</a:t>
            </a:r>
            <a:r>
              <a:rPr lang="es-ES" b="1" dirty="0">
                <a:latin typeface="Arial" charset="0"/>
              </a:rPr>
              <a:t> donde tendrá que ver las fechas y procedimientos para realizar el examen de su </a:t>
            </a:r>
            <a:r>
              <a:rPr lang="es-ES" b="1" dirty="0" err="1">
                <a:latin typeface="Arial" charset="0"/>
              </a:rPr>
              <a:t>area</a:t>
            </a:r>
            <a:r>
              <a:rPr lang="es-ES" b="1" dirty="0">
                <a:latin typeface="Arial" charset="0"/>
              </a:rPr>
              <a:t> de conocimientos. Dicho examen tiene un costo y lo pueden presentar cuantas veces consideren necesarias. Una vez aprobado dicho examen ya sea con una nota satisfactoria o sobresaliente, podrá realizar el tramite de titulación con su jefe de carrera.</a:t>
            </a:r>
          </a:p>
          <a:p>
            <a:pPr algn="just">
              <a:spcBef>
                <a:spcPct val="50000"/>
              </a:spcBef>
              <a:defRPr/>
            </a:pPr>
            <a:endParaRPr lang="es-ES" dirty="0">
              <a:effectLst>
                <a:outerShdw blurRad="38100" dist="38100" dir="2700000" algn="tl">
                  <a:srgbClr val="000000">
                    <a:alpha val="43137"/>
                  </a:srgbClr>
                </a:outerShdw>
              </a:effectLst>
            </a:endParaRPr>
          </a:p>
        </p:txBody>
      </p:sp>
      <p:pic>
        <p:nvPicPr>
          <p:cNvPr id="2051" name="2 Ima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27530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a:bodyPr>
          <a:lstStyle/>
          <a:p>
            <a:pPr algn="just">
              <a:spcBef>
                <a:spcPct val="50000"/>
              </a:spcBef>
              <a:defRPr/>
            </a:pPr>
            <a:r>
              <a:rPr lang="es-ES" sz="6000" b="1" dirty="0"/>
              <a:t>FIN DE LA CARRERA.</a:t>
            </a:r>
          </a:p>
          <a:p>
            <a:pPr algn="just">
              <a:spcBef>
                <a:spcPct val="50000"/>
              </a:spcBef>
              <a:defRPr/>
            </a:pPr>
            <a:endParaRPr lang="es-ES" dirty="0">
              <a:effectLst>
                <a:outerShdw blurRad="38100" dist="38100" dir="2700000" algn="tl">
                  <a:srgbClr val="000000">
                    <a:alpha val="43137"/>
                  </a:srgbClr>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Marcador de contenido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1229" y="2904178"/>
            <a:ext cx="4609071" cy="3076832"/>
          </a:xfrm>
          <a:prstGeom prst="rect">
            <a:avLst/>
          </a:prstGeom>
        </p:spPr>
      </p:pic>
    </p:spTree>
    <p:extLst>
      <p:ext uri="{BB962C8B-B14F-4D97-AF65-F5344CB8AC3E}">
        <p14:creationId xmlns:p14="http://schemas.microsoft.com/office/powerpoint/2010/main" val="17739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endParaRPr lang="es-ES" dirty="0">
              <a:solidFill>
                <a:schemeClr val="tx2"/>
              </a:solidFill>
              <a:effectLst>
                <a:outerShdw blurRad="38100" dist="38100" dir="2700000" algn="tl">
                  <a:srgbClr val="000000"/>
                </a:outerShdw>
              </a:effectLst>
              <a:latin typeface="Arial" charset="0"/>
            </a:endParaRPr>
          </a:p>
          <a:p>
            <a:r>
              <a:rPr lang="es-ES" dirty="0">
                <a:effectLst>
                  <a:outerShdw blurRad="38100" dist="38100" dir="2700000" algn="tl">
                    <a:srgbClr val="000000"/>
                  </a:outerShdw>
                </a:effectLst>
                <a:latin typeface="Arial" charset="0"/>
              </a:rPr>
              <a:t>La secuencia de pasos a realizar para el desarrollo de un proyecto de residencias profesionales es:</a:t>
            </a:r>
            <a:br>
              <a:rPr lang="es-ES" dirty="0">
                <a:effectLst>
                  <a:outerShdw blurRad="38100" dist="38100" dir="2700000" algn="tl">
                    <a:srgbClr val="000000"/>
                  </a:outerShdw>
                </a:effectLst>
                <a:latin typeface="Arial" charset="0"/>
              </a:rPr>
            </a:br>
            <a:endParaRPr lang="es-ES" dirty="0">
              <a:solidFill>
                <a:schemeClr val="tx2"/>
              </a:solidFill>
              <a:latin typeface="Arial" charset="0"/>
            </a:endParaRPr>
          </a:p>
          <a:p>
            <a:endParaRPr lang="es-ES" dirty="0">
              <a:solidFill>
                <a:schemeClr val="tx2"/>
              </a:solidFill>
              <a:latin typeface="Arial" charset="0"/>
            </a:endParaRPr>
          </a:p>
          <a:p>
            <a:endParaRPr lang="es-ES" dirty="0">
              <a:solidFill>
                <a:schemeClr val="tx2"/>
              </a:solidFill>
              <a:latin typeface="Arial" charset="0"/>
            </a:endParaRPr>
          </a:p>
          <a:p>
            <a:endParaRPr lang="es-ES" dirty="0">
              <a:solidFill>
                <a:schemeClr val="tx2"/>
              </a:solidFill>
              <a:latin typeface="Arial" charset="0"/>
            </a:endParaRPr>
          </a:p>
          <a:p>
            <a:pPr algn="just"/>
            <a:r>
              <a:rPr lang="es-ES" dirty="0">
                <a:effectLst>
                  <a:outerShdw blurRad="38100" dist="38100" dir="2700000" algn="tl">
                    <a:srgbClr val="000000"/>
                  </a:outerShdw>
                </a:effectLst>
                <a:latin typeface="Arial" charset="0"/>
              </a:rPr>
              <a:t>1.- El área de vinculación informa a los alumnos sobre los proyectos existentes en las diferentes empresas que participan en el programa</a:t>
            </a:r>
            <a:endParaRPr lang="es-MX" dirty="0"/>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6458" y="3070369"/>
            <a:ext cx="1380356" cy="1725445"/>
          </a:xfrm>
          <a:prstGeom prst="rect">
            <a:avLst/>
          </a:prstGeom>
        </p:spPr>
      </p:pic>
    </p:spTree>
    <p:extLst>
      <p:ext uri="{BB962C8B-B14F-4D97-AF65-F5344CB8AC3E}">
        <p14:creationId xmlns:p14="http://schemas.microsoft.com/office/powerpoint/2010/main" val="179520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pPr algn="just"/>
            <a:r>
              <a:rPr lang="es-ES" b="1" dirty="0">
                <a:latin typeface="Arial" charset="0"/>
              </a:rPr>
              <a:t>2.- La división de estudios profesionales solicita al alumno constancia del 80% de créditos aprobados, liberación de servicio social y liberación de créditos complementarios. Lo cual deberá solicitar al departamento de control escolar.</a:t>
            </a:r>
            <a:r>
              <a:rPr lang="es-MX" b="1" dirty="0">
                <a:latin typeface="Arial" charset="0"/>
              </a:rPr>
              <a:t> </a:t>
            </a:r>
            <a:r>
              <a:rPr lang="es-MX" b="1" dirty="0">
                <a:solidFill>
                  <a:srgbClr val="FF3300"/>
                </a:solidFill>
                <a:latin typeface="Arial" charset="0"/>
              </a:rPr>
              <a:t>Una Vez finalizado semestre </a:t>
            </a:r>
            <a:r>
              <a:rPr lang="es-MX" b="1" dirty="0" smtClean="0">
                <a:solidFill>
                  <a:srgbClr val="FF3300"/>
                </a:solidFill>
                <a:latin typeface="Arial" charset="0"/>
              </a:rPr>
              <a:t>AGOSTO-DICIEMBRE</a:t>
            </a:r>
            <a:r>
              <a:rPr lang="es-MX" b="1" dirty="0" smtClean="0">
                <a:solidFill>
                  <a:srgbClr val="FF3300"/>
                </a:solidFill>
                <a:latin typeface="Arial" charset="0"/>
              </a:rPr>
              <a:t> </a:t>
            </a:r>
            <a:r>
              <a:rPr lang="es-MX" b="1" dirty="0" smtClean="0">
                <a:solidFill>
                  <a:srgbClr val="FF3300"/>
                </a:solidFill>
                <a:latin typeface="Arial" charset="0"/>
              </a:rPr>
              <a:t>2022.</a:t>
            </a:r>
            <a:endParaRPr lang="es-ES" b="1" dirty="0">
              <a:solidFill>
                <a:srgbClr val="FF3300"/>
              </a:solidFill>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438" y="1789307"/>
            <a:ext cx="1833290" cy="1924552"/>
          </a:xfrm>
          <a:prstGeom prst="rect">
            <a:avLst/>
          </a:prstGeom>
        </p:spPr>
      </p:pic>
    </p:spTree>
    <p:extLst>
      <p:ext uri="{BB962C8B-B14F-4D97-AF65-F5344CB8AC3E}">
        <p14:creationId xmlns:p14="http://schemas.microsoft.com/office/powerpoint/2010/main" val="39262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endParaRPr lang="es-ES" dirty="0">
              <a:solidFill>
                <a:schemeClr val="tx2"/>
              </a:solidFill>
              <a:effectLst>
                <a:outerShdw blurRad="38100" dist="38100" dir="2700000" algn="tl">
                  <a:srgbClr val="000000"/>
                </a:outerShdw>
              </a:effectLst>
              <a:latin typeface="Arial" charset="0"/>
            </a:endParaRPr>
          </a:p>
          <a:p>
            <a:pPr algn="just"/>
            <a:endParaRPr lang="es-MX" dirty="0"/>
          </a:p>
          <a:p>
            <a:pPr algn="just"/>
            <a:endParaRPr lang="es-MX" dirty="0"/>
          </a:p>
          <a:p>
            <a:pPr algn="just"/>
            <a:r>
              <a:rPr lang="es-MX" b="1" dirty="0"/>
              <a:t>3.- </a:t>
            </a:r>
            <a:r>
              <a:rPr lang="es-ES" b="1" dirty="0">
                <a:latin typeface="Arial" charset="0"/>
              </a:rPr>
              <a:t>Si cubre este requisito, el alumno se entrevista con el área de vinculación para ponerse en contacto con la empresa donde se presentaran las residencias. </a:t>
            </a:r>
            <a:endParaRPr lang="es-ES" b="1" dirty="0">
              <a:solidFill>
                <a:srgbClr val="FF3300"/>
              </a:solidFill>
              <a:latin typeface="Arial" charset="0"/>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81" y="2518686"/>
            <a:ext cx="3238020" cy="1632961"/>
          </a:xfrm>
          <a:prstGeom prst="rect">
            <a:avLst/>
          </a:prstGeom>
        </p:spPr>
      </p:pic>
    </p:spTree>
    <p:extLst>
      <p:ext uri="{BB962C8B-B14F-4D97-AF65-F5344CB8AC3E}">
        <p14:creationId xmlns:p14="http://schemas.microsoft.com/office/powerpoint/2010/main" val="5643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endParaRPr lang="es-ES" dirty="0">
              <a:solidFill>
                <a:schemeClr val="tx2"/>
              </a:solidFill>
              <a:effectLst>
                <a:outerShdw blurRad="38100" dist="38100" dir="2700000" algn="tl">
                  <a:srgbClr val="000000"/>
                </a:outerShdw>
              </a:effectLst>
              <a:latin typeface="Arial" charset="0"/>
            </a:endParaRPr>
          </a:p>
          <a:p>
            <a:pPr algn="just"/>
            <a:r>
              <a:rPr lang="es-ES" b="1" dirty="0"/>
              <a:t>4.- El alumno se entrevista con la empresa, donde la empresa puede aceptar al alumno con determinado proyecto y entrega al interesado una carta de aceptación donde debe de quedar claramente, nombre del proyecto, asesor por parte de la empresa y el periodo en el que se elaborara. </a:t>
            </a:r>
            <a:endParaRPr lang="es-ES" dirty="0">
              <a:solidFill>
                <a:srgbClr val="FF3300"/>
              </a:solidFill>
              <a:effectLst>
                <a:outerShdw blurRad="38100" dist="38100" dir="2700000" algn="tl">
                  <a:srgbClr val="000000"/>
                </a:outerShdw>
              </a:effectLst>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9557" y="4553409"/>
            <a:ext cx="3632885" cy="1581664"/>
          </a:xfrm>
          <a:prstGeom prst="rect">
            <a:avLst/>
          </a:prstGeom>
        </p:spPr>
      </p:pic>
    </p:spTree>
    <p:extLst>
      <p:ext uri="{BB962C8B-B14F-4D97-AF65-F5344CB8AC3E}">
        <p14:creationId xmlns:p14="http://schemas.microsoft.com/office/powerpoint/2010/main" val="119031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endParaRPr lang="es-ES" dirty="0">
              <a:solidFill>
                <a:schemeClr val="tx2"/>
              </a:solidFill>
              <a:effectLst>
                <a:outerShdw blurRad="38100" dist="38100" dir="2700000" algn="tl">
                  <a:srgbClr val="000000"/>
                </a:outerShdw>
              </a:effectLst>
              <a:latin typeface="Arial" charset="0"/>
            </a:endParaRPr>
          </a:p>
          <a:p>
            <a:r>
              <a:rPr lang="es-ES" b="1" dirty="0"/>
              <a:t>5. Pasar al área vinculación donde les elaboraran una carta de presentación.</a:t>
            </a:r>
            <a:br>
              <a:rPr lang="es-ES" b="1" dirty="0"/>
            </a:br>
            <a:r>
              <a:rPr lang="es-ES" b="1" dirty="0"/>
              <a:t/>
            </a:r>
            <a:br>
              <a:rPr lang="es-ES" b="1" dirty="0"/>
            </a:br>
            <a:r>
              <a:rPr lang="es-ES" b="1" dirty="0"/>
              <a:t>La cual llevaran a la empresa y dejaran una y pedirán les firmen y sellen una copia de recibido, para entregarla al encargado de residencias profesionales.</a:t>
            </a:r>
            <a:br>
              <a:rPr lang="es-ES" b="1" dirty="0"/>
            </a:br>
            <a:endParaRPr lang="es-ES" b="1" dirty="0"/>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465" y="4645382"/>
            <a:ext cx="2527014" cy="1698979"/>
          </a:xfrm>
          <a:prstGeom prst="rect">
            <a:avLst/>
          </a:prstGeom>
        </p:spPr>
      </p:pic>
    </p:spTree>
    <p:extLst>
      <p:ext uri="{BB962C8B-B14F-4D97-AF65-F5344CB8AC3E}">
        <p14:creationId xmlns:p14="http://schemas.microsoft.com/office/powerpoint/2010/main" val="353329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lstStyle/>
          <a:p>
            <a:pPr algn="just">
              <a:defRPr/>
            </a:pPr>
            <a:endParaRPr lang="es-ES" dirty="0">
              <a:effectLst>
                <a:outerShdw blurRad="38100" dist="38100" dir="2700000" algn="tl">
                  <a:srgbClr val="000000"/>
                </a:outerShdw>
              </a:effectLst>
              <a:latin typeface="Arial" charset="0"/>
            </a:endParaRPr>
          </a:p>
          <a:p>
            <a:pPr algn="just">
              <a:defRPr/>
            </a:pPr>
            <a:r>
              <a:rPr lang="es-ES" b="1" dirty="0">
                <a:latin typeface="Arial" charset="0"/>
              </a:rPr>
              <a:t>6.- El alumno debe de presentar un anteproyecto (Ver requisitos) para que este sea evaluado por la academia correspondiente, y esta a su vez asigna un asesor interno. </a:t>
            </a:r>
            <a:r>
              <a:rPr lang="es-ES" b="1" dirty="0">
                <a:solidFill>
                  <a:srgbClr val="FF3300"/>
                </a:solidFill>
                <a:latin typeface="Arial" charset="0"/>
              </a:rPr>
              <a:t>A mas tardar EN </a:t>
            </a:r>
            <a:r>
              <a:rPr lang="es-ES" b="1" dirty="0" smtClean="0">
                <a:solidFill>
                  <a:srgbClr val="FF3300"/>
                </a:solidFill>
                <a:latin typeface="Arial" charset="0"/>
              </a:rPr>
              <a:t>ENERO 2023, </a:t>
            </a:r>
            <a:r>
              <a:rPr lang="es-ES" b="1" dirty="0">
                <a:solidFill>
                  <a:srgbClr val="FF3300"/>
                </a:solidFill>
                <a:latin typeface="Arial" charset="0"/>
              </a:rPr>
              <a:t>ANTES DE LAS REINSCRIPCIONES</a:t>
            </a:r>
            <a:r>
              <a:rPr lang="es-ES" b="1" dirty="0" smtClean="0">
                <a:solidFill>
                  <a:srgbClr val="FF3300"/>
                </a:solidFill>
                <a:latin typeface="Arial" charset="0"/>
              </a:rPr>
              <a:t>.</a:t>
            </a:r>
            <a:endParaRPr lang="es-ES" b="1" dirty="0">
              <a:solidFill>
                <a:srgbClr val="FF3300"/>
              </a:solidFill>
              <a:latin typeface="Arial" charset="0"/>
            </a:endParaRPr>
          </a:p>
          <a:p>
            <a:pPr algn="just">
              <a:defRPr/>
            </a:pPr>
            <a:endParaRPr lang="es-ES" b="1" dirty="0">
              <a:solidFill>
                <a:srgbClr val="FFFF00"/>
              </a:solidFill>
              <a:latin typeface="Arial" charset="0"/>
            </a:endParaRPr>
          </a:p>
          <a:p>
            <a:pPr algn="just">
              <a:defRPr/>
            </a:pPr>
            <a:r>
              <a:rPr lang="es-ES" b="1" dirty="0">
                <a:solidFill>
                  <a:srgbClr val="FF0000"/>
                </a:solidFill>
                <a:latin typeface="Arial" charset="0"/>
              </a:rPr>
              <a:t>NOTA: No iniciar a trabajar en la empresa hasta que su anteproyecto quede autorizado por la academia.</a:t>
            </a: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163414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4259" y="990558"/>
            <a:ext cx="8407205" cy="729185"/>
          </a:xfrm>
        </p:spPr>
        <p:txBody>
          <a:bodyPr>
            <a:normAutofit/>
          </a:bodyPr>
          <a:lstStyle/>
          <a:p>
            <a:pPr algn="r"/>
            <a:r>
              <a:rPr lang="es-MX" sz="2400" b="1" dirty="0"/>
              <a:t>INSTITUTO TECNOLOGICO SUPERIOR DE CIUDAD HIDALGO</a:t>
            </a:r>
          </a:p>
        </p:txBody>
      </p:sp>
      <p:sp>
        <p:nvSpPr>
          <p:cNvPr id="3" name="Subtítulo 2"/>
          <p:cNvSpPr>
            <a:spLocks noGrp="1"/>
          </p:cNvSpPr>
          <p:nvPr>
            <p:ph type="subTitle" idx="1"/>
          </p:nvPr>
        </p:nvSpPr>
        <p:spPr>
          <a:xfrm>
            <a:off x="1524000" y="1927705"/>
            <a:ext cx="9144000" cy="4833822"/>
          </a:xfrm>
        </p:spPr>
        <p:txBody>
          <a:bodyPr>
            <a:normAutofit lnSpcReduction="10000"/>
          </a:bodyPr>
          <a:lstStyle/>
          <a:p>
            <a:pPr>
              <a:spcBef>
                <a:spcPct val="50000"/>
              </a:spcBef>
              <a:defRPr/>
            </a:pPr>
            <a:r>
              <a:rPr lang="es-ES" sz="3200" dirty="0">
                <a:effectLst>
                  <a:outerShdw blurRad="38100" dist="38100" dir="2700000" algn="tl">
                    <a:srgbClr val="000000"/>
                  </a:outerShdw>
                </a:effectLst>
              </a:rPr>
              <a:t>ANTEPROYECTO. REQUISITOS</a:t>
            </a:r>
          </a:p>
          <a:p>
            <a:pPr lvl="0"/>
            <a:endParaRPr lang="es-MX" dirty="0"/>
          </a:p>
          <a:p>
            <a:pPr lvl="0" algn="l"/>
            <a:r>
              <a:rPr lang="es-MX" dirty="0"/>
              <a:t>1.-Nombre y objetivo del proyecto.</a:t>
            </a:r>
          </a:p>
          <a:p>
            <a:pPr lvl="0" algn="l"/>
            <a:r>
              <a:rPr lang="es-MX" dirty="0"/>
              <a:t>2.- Delimitación.</a:t>
            </a:r>
          </a:p>
          <a:p>
            <a:pPr lvl="0" algn="l"/>
            <a:r>
              <a:rPr lang="es-MX" dirty="0"/>
              <a:t>3.- Objetivos.</a:t>
            </a:r>
          </a:p>
          <a:p>
            <a:pPr lvl="0" algn="l"/>
            <a:r>
              <a:rPr lang="es-MX" dirty="0"/>
              <a:t>4.- Justificación.</a:t>
            </a:r>
          </a:p>
          <a:p>
            <a:pPr lvl="0" algn="l"/>
            <a:r>
              <a:rPr lang="es-MX" dirty="0"/>
              <a:t>5.- Cronograma preliminar de actividades.</a:t>
            </a:r>
          </a:p>
          <a:p>
            <a:pPr lvl="0" algn="l"/>
            <a:r>
              <a:rPr lang="es-MX" dirty="0"/>
              <a:t>6.- Descripción detallada de las actividades</a:t>
            </a:r>
          </a:p>
          <a:p>
            <a:pPr lvl="0" algn="l"/>
            <a:r>
              <a:rPr lang="es-MX" dirty="0"/>
              <a:t>7.- Lugar donde se realiza el proyecto.</a:t>
            </a:r>
          </a:p>
          <a:p>
            <a:pPr lvl="0" algn="l"/>
            <a:r>
              <a:rPr lang="es-MX" dirty="0"/>
              <a:t>8.- Información sobre la empresa, organismo o dependencia para la que se desarrollará el proyecto.</a:t>
            </a:r>
          </a:p>
          <a:p>
            <a:endParaRPr lang="es-ES" dirty="0">
              <a:solidFill>
                <a:schemeClr val="tx2"/>
              </a:solidFill>
              <a:effectLst>
                <a:outerShdw blurRad="38100" dist="38100" dir="2700000" algn="tl">
                  <a:srgbClr val="000000"/>
                </a:outerShdw>
              </a:effectLst>
              <a:latin typeface="Arial" charset="0"/>
            </a:endParaRPr>
          </a:p>
        </p:txBody>
      </p:sp>
      <p:pic>
        <p:nvPicPr>
          <p:cNvPr id="2051" name="2 Ima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46" y="455570"/>
            <a:ext cx="2005013" cy="60801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384" y="790026"/>
            <a:ext cx="1600200" cy="46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271" y="920994"/>
            <a:ext cx="2820988" cy="19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40259"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5" name="Rectangle 5"/>
          <p:cNvSpPr>
            <a:spLocks noChangeArrowheads="1"/>
          </p:cNvSpPr>
          <p:nvPr/>
        </p:nvSpPr>
        <p:spPr bwMode="auto">
          <a:xfrm>
            <a:off x="840259" y="325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solidFill>
                <a:prstClr val="black"/>
              </a:solidFill>
            </a:endParaRPr>
          </a:p>
        </p:txBody>
      </p:sp>
      <p:sp>
        <p:nvSpPr>
          <p:cNvPr id="6" name="Rectangle 6"/>
          <p:cNvSpPr>
            <a:spLocks noChangeArrowheads="1"/>
          </p:cNvSpPr>
          <p:nvPr/>
        </p:nvSpPr>
        <p:spPr bwMode="auto">
          <a:xfrm>
            <a:off x="840259" y="782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1pPr>
            <a:lvl2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2pPr>
            <a:lvl3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3pPr>
            <a:lvl4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4pPr>
            <a:lvl5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5pPr>
            <a:lvl6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6pPr>
            <a:lvl7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7pPr>
            <a:lvl8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8pPr>
            <a:lvl9pPr eaLnBrk="0" fontAlgn="base" hangingPunct="0">
              <a:spcBef>
                <a:spcPct val="0"/>
              </a:spcBef>
              <a:spcAft>
                <a:spcPct val="0"/>
              </a:spcAft>
              <a:tabLst>
                <a:tab pos="2700338" algn="ctr"/>
                <a:tab pos="3059113" algn="ctr"/>
                <a:tab pos="3151188" algn="l"/>
                <a:tab pos="3868738" algn="l"/>
                <a:tab pos="5400675" algn="r"/>
              </a:tabLst>
              <a:defRPr>
                <a:solidFill>
                  <a:schemeClr val="tx1"/>
                </a:solidFill>
                <a:latin typeface="Arial" panose="020B0604020202020204" pitchFamily="34" charset="0"/>
              </a:defRPr>
            </a:lvl9pPr>
          </a:lstStyle>
          <a:p>
            <a:r>
              <a:rPr lang="es-MX" altLang="es-MX" sz="1200">
                <a:solidFill>
                  <a:prstClr val="black"/>
                </a:solidFill>
                <a:ea typeface="Times New Roman" panose="02020603050405020304" pitchFamily="18" charset="0"/>
              </a:rPr>
              <a:t>			</a:t>
            </a:r>
            <a:endParaRPr lang="es-MX" altLang="es-MX">
              <a:solidFill>
                <a:prstClr val="black"/>
              </a:solidFill>
            </a:endParaRPr>
          </a:p>
        </p:txBody>
      </p:sp>
    </p:spTree>
    <p:extLst>
      <p:ext uri="{BB962C8B-B14F-4D97-AF65-F5344CB8AC3E}">
        <p14:creationId xmlns:p14="http://schemas.microsoft.com/office/powerpoint/2010/main" val="19740372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1367</Words>
  <Application>Microsoft Office PowerPoint</Application>
  <PresentationFormat>Panorámica</PresentationFormat>
  <Paragraphs>205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Times New Roman</vt:lpstr>
      <vt:lpstr>Tema de Office</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lpstr>INSTITUTO TECNOLOGICO SUPERIOR DE CIUDAD HIDALGO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TECNOLOGICO SUPERIOR DE CIUDAD HIDALGO</dc:title>
  <dc:creator>Gabriela Ruiz</dc:creator>
  <cp:lastModifiedBy>GABY</cp:lastModifiedBy>
  <cp:revision>28</cp:revision>
  <dcterms:created xsi:type="dcterms:W3CDTF">2017-03-07T15:39:59Z</dcterms:created>
  <dcterms:modified xsi:type="dcterms:W3CDTF">2022-09-19T16:45:48Z</dcterms:modified>
</cp:coreProperties>
</file>