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8186" userDrawn="1">
          <p15:clr>
            <a:srgbClr val="A4A3A4"/>
          </p15:clr>
        </p15:guide>
        <p15:guide id="3" pos="7642" userDrawn="1">
          <p15:clr>
            <a:srgbClr val="A4A3A4"/>
          </p15:clr>
        </p15:guide>
        <p15:guide id="4" pos="15376" userDrawn="1">
          <p15:clr>
            <a:srgbClr val="A4A3A4"/>
          </p15:clr>
        </p15:guide>
        <p15:guide id="5" pos="430" userDrawn="1">
          <p15:clr>
            <a:srgbClr val="A4A3A4"/>
          </p15:clr>
        </p15:guide>
        <p15:guide id="6" orient="horz" pos="113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2F0"/>
    <a:srgbClr val="26ECCB"/>
    <a:srgbClr val="E1417E"/>
    <a:srgbClr val="603F98"/>
    <a:srgbClr val="1D1D3E"/>
    <a:srgbClr val="E6E6E6"/>
    <a:srgbClr val="ECF3F3"/>
    <a:srgbClr val="0A2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43" d="100"/>
          <a:sy n="43" d="100"/>
        </p:scale>
        <p:origin x="480" y="-6149"/>
      </p:cViewPr>
      <p:guideLst>
        <p:guide pos="8186"/>
        <p:guide pos="7642"/>
        <p:guide pos="15376"/>
        <p:guide pos="430"/>
        <p:guide orient="horz" pos="113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EED8C66-B9EF-434D-920B-E968D74E53CE}" type="datetimeFigureOut">
              <a:rPr lang="es-CO" smtClean="0"/>
              <a:t>11/11/2023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5C66821-0DE4-4C1F-9732-86FC229F3DA1}" type="slidenum">
              <a:rPr lang="es-CO" smtClean="0"/>
              <a:t>‹Nº›</a:t>
            </a:fld>
            <a:endParaRPr lang="es-CO"/>
          </a:p>
        </p:txBody>
      </p:sp>
    </p:spTree>
    <p:extLst>
      <p:ext uri="{BB962C8B-B14F-4D97-AF65-F5344CB8AC3E}">
        <p14:creationId xmlns:p14="http://schemas.microsoft.com/office/powerpoint/2010/main" val="351006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ED8C66-B9EF-434D-920B-E968D74E53CE}" type="datetimeFigureOut">
              <a:rPr lang="es-CO" smtClean="0"/>
              <a:t>11/11/2023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5C66821-0DE4-4C1F-9732-86FC229F3DA1}" type="slidenum">
              <a:rPr lang="es-CO" smtClean="0"/>
              <a:t>‹Nº›</a:t>
            </a:fld>
            <a:endParaRPr lang="es-CO"/>
          </a:p>
        </p:txBody>
      </p:sp>
    </p:spTree>
    <p:extLst>
      <p:ext uri="{BB962C8B-B14F-4D97-AF65-F5344CB8AC3E}">
        <p14:creationId xmlns:p14="http://schemas.microsoft.com/office/powerpoint/2010/main" val="3223795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ED8C66-B9EF-434D-920B-E968D74E53CE}" type="datetimeFigureOut">
              <a:rPr lang="es-CO" smtClean="0"/>
              <a:t>11/11/2023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5C66821-0DE4-4C1F-9732-86FC229F3DA1}" type="slidenum">
              <a:rPr lang="es-CO" smtClean="0"/>
              <a:t>‹Nº›</a:t>
            </a:fld>
            <a:endParaRPr lang="es-CO"/>
          </a:p>
        </p:txBody>
      </p:sp>
    </p:spTree>
    <p:extLst>
      <p:ext uri="{BB962C8B-B14F-4D97-AF65-F5344CB8AC3E}">
        <p14:creationId xmlns:p14="http://schemas.microsoft.com/office/powerpoint/2010/main" val="2323819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ED8C66-B9EF-434D-920B-E968D74E53CE}" type="datetimeFigureOut">
              <a:rPr lang="es-CO" smtClean="0"/>
              <a:t>11/11/2023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5C66821-0DE4-4C1F-9732-86FC229F3DA1}" type="slidenum">
              <a:rPr lang="es-CO" smtClean="0"/>
              <a:t>‹Nº›</a:t>
            </a:fld>
            <a:endParaRPr lang="es-CO"/>
          </a:p>
        </p:txBody>
      </p:sp>
    </p:spTree>
    <p:extLst>
      <p:ext uri="{BB962C8B-B14F-4D97-AF65-F5344CB8AC3E}">
        <p14:creationId xmlns:p14="http://schemas.microsoft.com/office/powerpoint/2010/main" val="159897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EED8C66-B9EF-434D-920B-E968D74E53CE}" type="datetimeFigureOut">
              <a:rPr lang="es-CO" smtClean="0"/>
              <a:t>11/11/2023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5C66821-0DE4-4C1F-9732-86FC229F3DA1}" type="slidenum">
              <a:rPr lang="es-CO" smtClean="0"/>
              <a:t>‹Nº›</a:t>
            </a:fld>
            <a:endParaRPr lang="es-CO"/>
          </a:p>
        </p:txBody>
      </p:sp>
    </p:spTree>
    <p:extLst>
      <p:ext uri="{BB962C8B-B14F-4D97-AF65-F5344CB8AC3E}">
        <p14:creationId xmlns:p14="http://schemas.microsoft.com/office/powerpoint/2010/main" val="142777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EED8C66-B9EF-434D-920B-E968D74E53CE}" type="datetimeFigureOut">
              <a:rPr lang="es-CO" smtClean="0"/>
              <a:t>11/11/2023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5C66821-0DE4-4C1F-9732-86FC229F3DA1}" type="slidenum">
              <a:rPr lang="es-CO" smtClean="0"/>
              <a:t>‹Nº›</a:t>
            </a:fld>
            <a:endParaRPr lang="es-CO"/>
          </a:p>
        </p:txBody>
      </p:sp>
    </p:spTree>
    <p:extLst>
      <p:ext uri="{BB962C8B-B14F-4D97-AF65-F5344CB8AC3E}">
        <p14:creationId xmlns:p14="http://schemas.microsoft.com/office/powerpoint/2010/main" val="109618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s-ES"/>
              <a:t>Haga clic para modificar los estilos de texto del patrón</a:t>
            </a:r>
          </a:p>
        </p:txBody>
      </p:sp>
      <p:sp>
        <p:nvSpPr>
          <p:cNvPr id="4" name="Content Placeholder 3"/>
          <p:cNvSpPr>
            <a:spLocks noGrp="1"/>
          </p:cNvSpPr>
          <p:nvPr>
            <p:ph sz="half" idx="2"/>
          </p:nvPr>
        </p:nvSpPr>
        <p:spPr>
          <a:xfrm>
            <a:off x="1735783" y="13149904"/>
            <a:ext cx="10660769" cy="193415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s-ES"/>
              <a:t>Haga clic para modificar los estilos de texto del patrón</a:t>
            </a:r>
          </a:p>
        </p:txBody>
      </p:sp>
      <p:sp>
        <p:nvSpPr>
          <p:cNvPr id="6" name="Content Placeholder 5"/>
          <p:cNvSpPr>
            <a:spLocks noGrp="1"/>
          </p:cNvSpPr>
          <p:nvPr>
            <p:ph sz="quarter" idx="4"/>
          </p:nvPr>
        </p:nvSpPr>
        <p:spPr>
          <a:xfrm>
            <a:off x="12757489" y="13149904"/>
            <a:ext cx="10713272" cy="193415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EED8C66-B9EF-434D-920B-E968D74E53CE}" type="datetimeFigureOut">
              <a:rPr lang="es-CO" smtClean="0"/>
              <a:t>11/11/2023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15C66821-0DE4-4C1F-9732-86FC229F3DA1}" type="slidenum">
              <a:rPr lang="es-CO" smtClean="0"/>
              <a:t>‹Nº›</a:t>
            </a:fld>
            <a:endParaRPr lang="es-CO"/>
          </a:p>
        </p:txBody>
      </p:sp>
    </p:spTree>
    <p:extLst>
      <p:ext uri="{BB962C8B-B14F-4D97-AF65-F5344CB8AC3E}">
        <p14:creationId xmlns:p14="http://schemas.microsoft.com/office/powerpoint/2010/main" val="2336155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EED8C66-B9EF-434D-920B-E968D74E53CE}" type="datetimeFigureOut">
              <a:rPr lang="es-CO" smtClean="0"/>
              <a:t>11/11/2023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15C66821-0DE4-4C1F-9732-86FC229F3DA1}" type="slidenum">
              <a:rPr lang="es-CO" smtClean="0"/>
              <a:t>‹Nº›</a:t>
            </a:fld>
            <a:endParaRPr lang="es-CO"/>
          </a:p>
        </p:txBody>
      </p:sp>
    </p:spTree>
    <p:extLst>
      <p:ext uri="{BB962C8B-B14F-4D97-AF65-F5344CB8AC3E}">
        <p14:creationId xmlns:p14="http://schemas.microsoft.com/office/powerpoint/2010/main" val="577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D8C66-B9EF-434D-920B-E968D74E53CE}" type="datetimeFigureOut">
              <a:rPr lang="es-CO" smtClean="0"/>
              <a:t>11/11/2023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15C66821-0DE4-4C1F-9732-86FC229F3DA1}" type="slidenum">
              <a:rPr lang="es-CO" smtClean="0"/>
              <a:t>‹Nº›</a:t>
            </a:fld>
            <a:endParaRPr lang="es-CO"/>
          </a:p>
        </p:txBody>
      </p:sp>
    </p:spTree>
    <p:extLst>
      <p:ext uri="{BB962C8B-B14F-4D97-AF65-F5344CB8AC3E}">
        <p14:creationId xmlns:p14="http://schemas.microsoft.com/office/powerpoint/2010/main" val="403759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s-ES"/>
              <a:t>Haga clic para modificar el estilo de título del patrón</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EED8C66-B9EF-434D-920B-E968D74E53CE}" type="datetimeFigureOut">
              <a:rPr lang="es-CO" smtClean="0"/>
              <a:t>11/11/2023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5C66821-0DE4-4C1F-9732-86FC229F3DA1}" type="slidenum">
              <a:rPr lang="es-CO" smtClean="0"/>
              <a:t>‹Nº›</a:t>
            </a:fld>
            <a:endParaRPr lang="es-CO"/>
          </a:p>
        </p:txBody>
      </p:sp>
    </p:spTree>
    <p:extLst>
      <p:ext uri="{BB962C8B-B14F-4D97-AF65-F5344CB8AC3E}">
        <p14:creationId xmlns:p14="http://schemas.microsoft.com/office/powerpoint/2010/main" val="110056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EED8C66-B9EF-434D-920B-E968D74E53CE}" type="datetimeFigureOut">
              <a:rPr lang="es-CO" smtClean="0"/>
              <a:t>11/11/2023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5C66821-0DE4-4C1F-9732-86FC229F3DA1}" type="slidenum">
              <a:rPr lang="es-CO" smtClean="0"/>
              <a:t>‹Nº›</a:t>
            </a:fld>
            <a:endParaRPr lang="es-CO"/>
          </a:p>
        </p:txBody>
      </p:sp>
    </p:spTree>
    <p:extLst>
      <p:ext uri="{BB962C8B-B14F-4D97-AF65-F5344CB8AC3E}">
        <p14:creationId xmlns:p14="http://schemas.microsoft.com/office/powerpoint/2010/main" val="374678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2EED8C66-B9EF-434D-920B-E968D74E53CE}" type="datetimeFigureOut">
              <a:rPr lang="es-CO" smtClean="0"/>
              <a:t>11/11/2023</a:t>
            </a:fld>
            <a:endParaRPr lang="es-CO"/>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5C66821-0DE4-4C1F-9732-86FC229F3DA1}" type="slidenum">
              <a:rPr lang="es-CO" smtClean="0"/>
              <a:t>‹Nº›</a:t>
            </a:fld>
            <a:endParaRPr lang="es-CO"/>
          </a:p>
        </p:txBody>
      </p:sp>
    </p:spTree>
    <p:extLst>
      <p:ext uri="{BB962C8B-B14F-4D97-AF65-F5344CB8AC3E}">
        <p14:creationId xmlns:p14="http://schemas.microsoft.com/office/powerpoint/2010/main" val="9763082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jp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Gráfico, Gráfico en cascada&#10;&#10;Descripción generada automáticamente">
            <a:extLst>
              <a:ext uri="{FF2B5EF4-FFF2-40B4-BE49-F238E27FC236}">
                <a16:creationId xmlns:a16="http://schemas.microsoft.com/office/drawing/2014/main" id="{122FF061-6FF1-43EE-E3BD-D89353288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500"/>
            <a:ext cx="25199975" cy="36040444"/>
          </a:xfrm>
          <a:prstGeom prst="rect">
            <a:avLst/>
          </a:prstGeom>
        </p:spPr>
      </p:pic>
      <p:pic>
        <p:nvPicPr>
          <p:cNvPr id="31" name="Gráfico 30">
            <a:extLst>
              <a:ext uri="{FF2B5EF4-FFF2-40B4-BE49-F238E27FC236}">
                <a16:creationId xmlns:a16="http://schemas.microsoft.com/office/drawing/2014/main" id="{648ECA5D-689A-58DA-1A75-DCD13632A1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2475" y="19323280"/>
            <a:ext cx="11420475" cy="1089682"/>
          </a:xfrm>
          <a:prstGeom prst="rect">
            <a:avLst/>
          </a:prstGeom>
        </p:spPr>
      </p:pic>
      <p:sp>
        <p:nvSpPr>
          <p:cNvPr id="8" name="CuadroTexto 7">
            <a:extLst>
              <a:ext uri="{FF2B5EF4-FFF2-40B4-BE49-F238E27FC236}">
                <a16:creationId xmlns:a16="http://schemas.microsoft.com/office/drawing/2014/main" id="{57546122-8B63-B93D-9316-BD44591AED25}"/>
              </a:ext>
            </a:extLst>
          </p:cNvPr>
          <p:cNvSpPr txBox="1"/>
          <p:nvPr/>
        </p:nvSpPr>
        <p:spPr>
          <a:xfrm>
            <a:off x="990047" y="6134614"/>
            <a:ext cx="9101142" cy="969496"/>
          </a:xfrm>
          <a:prstGeom prst="rect">
            <a:avLst/>
          </a:prstGeom>
          <a:noFill/>
        </p:spPr>
        <p:txBody>
          <a:bodyPr wrap="square" rtlCol="0">
            <a:spAutoFit/>
          </a:bodyPr>
          <a:lstStyle/>
          <a:p>
            <a:r>
              <a:rPr lang="es-MX" sz="5700" b="1" dirty="0">
                <a:solidFill>
                  <a:srgbClr val="1D1D3E"/>
                </a:solidFill>
              </a:rPr>
              <a:t>OJO MECÁNICO</a:t>
            </a:r>
            <a:endParaRPr lang="es-CO" sz="5700" b="1" dirty="0">
              <a:solidFill>
                <a:srgbClr val="1D1D3E"/>
              </a:solidFill>
            </a:endParaRPr>
          </a:p>
        </p:txBody>
      </p:sp>
      <p:sp>
        <p:nvSpPr>
          <p:cNvPr id="9" name="CuadroTexto 8">
            <a:extLst>
              <a:ext uri="{FF2B5EF4-FFF2-40B4-BE49-F238E27FC236}">
                <a16:creationId xmlns:a16="http://schemas.microsoft.com/office/drawing/2014/main" id="{A6900366-819E-E08D-53E2-6BA86D86AE8D}"/>
              </a:ext>
            </a:extLst>
          </p:cNvPr>
          <p:cNvSpPr txBox="1"/>
          <p:nvPr/>
        </p:nvSpPr>
        <p:spPr>
          <a:xfrm>
            <a:off x="1131375" y="19357146"/>
            <a:ext cx="5704249" cy="1015663"/>
          </a:xfrm>
          <a:prstGeom prst="rect">
            <a:avLst/>
          </a:prstGeom>
          <a:noFill/>
        </p:spPr>
        <p:txBody>
          <a:bodyPr wrap="square" rtlCol="0">
            <a:spAutoFit/>
          </a:bodyPr>
          <a:lstStyle/>
          <a:p>
            <a:r>
              <a:rPr lang="es-MX" sz="6000" b="1" dirty="0">
                <a:solidFill>
                  <a:schemeClr val="bg1"/>
                </a:solidFill>
              </a:rPr>
              <a:t>Objetivos</a:t>
            </a:r>
            <a:endParaRPr lang="es-CO" sz="6000" b="1" dirty="0">
              <a:solidFill>
                <a:schemeClr val="bg1"/>
              </a:solidFill>
            </a:endParaRPr>
          </a:p>
        </p:txBody>
      </p:sp>
      <p:sp>
        <p:nvSpPr>
          <p:cNvPr id="13" name="CuadroTexto 12">
            <a:extLst>
              <a:ext uri="{FF2B5EF4-FFF2-40B4-BE49-F238E27FC236}">
                <a16:creationId xmlns:a16="http://schemas.microsoft.com/office/drawing/2014/main" id="{D7C07E30-6F17-AA5B-63C8-8F5B9C0F9B8A}"/>
              </a:ext>
            </a:extLst>
          </p:cNvPr>
          <p:cNvSpPr txBox="1"/>
          <p:nvPr/>
        </p:nvSpPr>
        <p:spPr>
          <a:xfrm>
            <a:off x="15487356" y="6556993"/>
            <a:ext cx="7049087" cy="1015663"/>
          </a:xfrm>
          <a:prstGeom prst="rect">
            <a:avLst/>
          </a:prstGeom>
          <a:noFill/>
        </p:spPr>
        <p:txBody>
          <a:bodyPr wrap="square" rtlCol="0">
            <a:spAutoFit/>
          </a:bodyPr>
          <a:lstStyle/>
          <a:p>
            <a:r>
              <a:rPr lang="es-MX" sz="6000" b="1" dirty="0">
                <a:solidFill>
                  <a:schemeClr val="bg1"/>
                </a:solidFill>
              </a:rPr>
              <a:t>Resultados /Solución</a:t>
            </a:r>
            <a:endParaRPr lang="es-CO" sz="6000" b="1" dirty="0">
              <a:solidFill>
                <a:schemeClr val="bg1"/>
              </a:solidFill>
            </a:endParaRPr>
          </a:p>
        </p:txBody>
      </p:sp>
      <p:sp>
        <p:nvSpPr>
          <p:cNvPr id="15" name="CuadroTexto 14">
            <a:extLst>
              <a:ext uri="{FF2B5EF4-FFF2-40B4-BE49-F238E27FC236}">
                <a16:creationId xmlns:a16="http://schemas.microsoft.com/office/drawing/2014/main" id="{C00AFED8-5D98-A657-7E82-C17B14D425A4}"/>
              </a:ext>
            </a:extLst>
          </p:cNvPr>
          <p:cNvSpPr txBox="1"/>
          <p:nvPr/>
        </p:nvSpPr>
        <p:spPr>
          <a:xfrm>
            <a:off x="14368481" y="4830758"/>
            <a:ext cx="3493390" cy="707886"/>
          </a:xfrm>
          <a:prstGeom prst="rect">
            <a:avLst/>
          </a:prstGeom>
          <a:noFill/>
        </p:spPr>
        <p:txBody>
          <a:bodyPr wrap="square" rtlCol="0">
            <a:spAutoFit/>
          </a:bodyPr>
          <a:lstStyle/>
          <a:p>
            <a:r>
              <a:rPr lang="es-MX" sz="2000" b="1" i="1" dirty="0">
                <a:solidFill>
                  <a:schemeClr val="bg1"/>
                </a:solidFill>
              </a:rPr>
              <a:t>Cristian Andrés Rojas Carrillo</a:t>
            </a:r>
            <a:br>
              <a:rPr lang="es-MX" sz="2000" b="1" i="1" dirty="0">
                <a:solidFill>
                  <a:schemeClr val="bg1"/>
                </a:solidFill>
              </a:rPr>
            </a:br>
            <a:r>
              <a:rPr lang="es-MX" sz="2000" i="1" dirty="0">
                <a:solidFill>
                  <a:schemeClr val="bg1"/>
                </a:solidFill>
              </a:rPr>
              <a:t>crrojasca@unal.edu.co</a:t>
            </a:r>
            <a:endParaRPr lang="es-CO" sz="2000" i="1" dirty="0">
              <a:solidFill>
                <a:schemeClr val="bg1"/>
              </a:solidFill>
            </a:endParaRPr>
          </a:p>
        </p:txBody>
      </p:sp>
      <p:sp>
        <p:nvSpPr>
          <p:cNvPr id="16" name="CuadroTexto 15">
            <a:extLst>
              <a:ext uri="{FF2B5EF4-FFF2-40B4-BE49-F238E27FC236}">
                <a16:creationId xmlns:a16="http://schemas.microsoft.com/office/drawing/2014/main" id="{4C64082F-5205-B597-52D7-5547435915F5}"/>
              </a:ext>
            </a:extLst>
          </p:cNvPr>
          <p:cNvSpPr txBox="1"/>
          <p:nvPr/>
        </p:nvSpPr>
        <p:spPr>
          <a:xfrm>
            <a:off x="13833106" y="2557503"/>
            <a:ext cx="3573782" cy="415498"/>
          </a:xfrm>
          <a:prstGeom prst="rect">
            <a:avLst/>
          </a:prstGeom>
          <a:noFill/>
        </p:spPr>
        <p:txBody>
          <a:bodyPr wrap="square" rtlCol="0">
            <a:spAutoFit/>
          </a:bodyPr>
          <a:lstStyle/>
          <a:p>
            <a:r>
              <a:rPr lang="es-MX" sz="2100" b="1" dirty="0">
                <a:solidFill>
                  <a:schemeClr val="bg1"/>
                </a:solidFill>
              </a:rPr>
              <a:t>Taller de Ingeniería Electrónica</a:t>
            </a:r>
            <a:endParaRPr lang="es-CO" sz="2100" b="1" dirty="0">
              <a:solidFill>
                <a:schemeClr val="bg1"/>
              </a:solidFill>
            </a:endParaRPr>
          </a:p>
        </p:txBody>
      </p:sp>
      <p:sp>
        <p:nvSpPr>
          <p:cNvPr id="17" name="CuadroTexto 16">
            <a:extLst>
              <a:ext uri="{FF2B5EF4-FFF2-40B4-BE49-F238E27FC236}">
                <a16:creationId xmlns:a16="http://schemas.microsoft.com/office/drawing/2014/main" id="{29C24605-DC75-B91A-274F-DF7151CE45FE}"/>
              </a:ext>
            </a:extLst>
          </p:cNvPr>
          <p:cNvSpPr txBox="1"/>
          <p:nvPr/>
        </p:nvSpPr>
        <p:spPr>
          <a:xfrm>
            <a:off x="19478847" y="2594438"/>
            <a:ext cx="4012963" cy="400110"/>
          </a:xfrm>
          <a:prstGeom prst="rect">
            <a:avLst/>
          </a:prstGeom>
          <a:noFill/>
        </p:spPr>
        <p:txBody>
          <a:bodyPr wrap="square" rtlCol="0">
            <a:spAutoFit/>
          </a:bodyPr>
          <a:lstStyle/>
          <a:p>
            <a:pPr algn="r"/>
            <a:r>
              <a:rPr lang="es-MX" sz="2000" b="1" i="1" dirty="0">
                <a:solidFill>
                  <a:schemeClr val="bg1"/>
                </a:solidFill>
              </a:rPr>
              <a:t>Johnny German Cubides Castro</a:t>
            </a:r>
            <a:endParaRPr lang="es-CO" sz="2000" b="1" i="1" dirty="0">
              <a:solidFill>
                <a:schemeClr val="bg1"/>
              </a:solidFill>
            </a:endParaRPr>
          </a:p>
        </p:txBody>
      </p:sp>
      <p:sp>
        <p:nvSpPr>
          <p:cNvPr id="18" name="CuadroTexto 17">
            <a:extLst>
              <a:ext uri="{FF2B5EF4-FFF2-40B4-BE49-F238E27FC236}">
                <a16:creationId xmlns:a16="http://schemas.microsoft.com/office/drawing/2014/main" id="{45903F7B-BE8E-EC8B-DE1D-2AA16FE84D78}"/>
              </a:ext>
            </a:extLst>
          </p:cNvPr>
          <p:cNvSpPr txBox="1"/>
          <p:nvPr/>
        </p:nvSpPr>
        <p:spPr>
          <a:xfrm>
            <a:off x="20435777" y="2915950"/>
            <a:ext cx="3051873" cy="400110"/>
          </a:xfrm>
          <a:prstGeom prst="rect">
            <a:avLst/>
          </a:prstGeom>
          <a:noFill/>
        </p:spPr>
        <p:txBody>
          <a:bodyPr wrap="square" rtlCol="0">
            <a:spAutoFit/>
          </a:bodyPr>
          <a:lstStyle/>
          <a:p>
            <a:pPr algn="r"/>
            <a:r>
              <a:rPr lang="es-MX" sz="2000" i="1" dirty="0">
                <a:solidFill>
                  <a:schemeClr val="bg1"/>
                </a:solidFill>
              </a:rPr>
              <a:t>jgcubidesc@unal.edu.co</a:t>
            </a:r>
            <a:endParaRPr lang="es-CO" sz="2000" i="1" dirty="0">
              <a:solidFill>
                <a:schemeClr val="bg1"/>
              </a:solidFill>
            </a:endParaRPr>
          </a:p>
        </p:txBody>
      </p:sp>
      <p:pic>
        <p:nvPicPr>
          <p:cNvPr id="34" name="Gráfico 33">
            <a:extLst>
              <a:ext uri="{FF2B5EF4-FFF2-40B4-BE49-F238E27FC236}">
                <a16:creationId xmlns:a16="http://schemas.microsoft.com/office/drawing/2014/main" id="{AF9DCD96-ACAA-EB8C-AC49-B6BB73B724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2474" y="8333482"/>
            <a:ext cx="11420475" cy="1089682"/>
          </a:xfrm>
          <a:prstGeom prst="rect">
            <a:avLst/>
          </a:prstGeom>
        </p:spPr>
      </p:pic>
      <p:sp>
        <p:nvSpPr>
          <p:cNvPr id="7" name="CuadroTexto 6">
            <a:extLst>
              <a:ext uri="{FF2B5EF4-FFF2-40B4-BE49-F238E27FC236}">
                <a16:creationId xmlns:a16="http://schemas.microsoft.com/office/drawing/2014/main" id="{4C7F55EA-D694-A9AF-4A8C-6ED77B0EECF3}"/>
              </a:ext>
            </a:extLst>
          </p:cNvPr>
          <p:cNvSpPr txBox="1"/>
          <p:nvPr/>
        </p:nvSpPr>
        <p:spPr>
          <a:xfrm>
            <a:off x="1131375" y="8370492"/>
            <a:ext cx="5704249" cy="1015663"/>
          </a:xfrm>
          <a:prstGeom prst="rect">
            <a:avLst/>
          </a:prstGeom>
          <a:noFill/>
        </p:spPr>
        <p:txBody>
          <a:bodyPr wrap="square" rtlCol="0">
            <a:spAutoFit/>
          </a:bodyPr>
          <a:lstStyle/>
          <a:p>
            <a:r>
              <a:rPr lang="es-MX" sz="6000" b="1" dirty="0">
                <a:solidFill>
                  <a:schemeClr val="bg1"/>
                </a:solidFill>
              </a:rPr>
              <a:t>Introducción</a:t>
            </a:r>
            <a:endParaRPr lang="es-CO" sz="6000" b="1" dirty="0">
              <a:solidFill>
                <a:schemeClr val="bg1"/>
              </a:solidFill>
            </a:endParaRPr>
          </a:p>
        </p:txBody>
      </p:sp>
      <p:pic>
        <p:nvPicPr>
          <p:cNvPr id="37" name="Gráfico 36">
            <a:extLst>
              <a:ext uri="{FF2B5EF4-FFF2-40B4-BE49-F238E27FC236}">
                <a16:creationId xmlns:a16="http://schemas.microsoft.com/office/drawing/2014/main" id="{82C62B44-83D2-DA8C-0E8C-FEB1F2D101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2473" y="26705457"/>
            <a:ext cx="11420475" cy="1089682"/>
          </a:xfrm>
          <a:prstGeom prst="rect">
            <a:avLst/>
          </a:prstGeom>
        </p:spPr>
      </p:pic>
      <p:sp>
        <p:nvSpPr>
          <p:cNvPr id="36" name="CuadroTexto 35">
            <a:extLst>
              <a:ext uri="{FF2B5EF4-FFF2-40B4-BE49-F238E27FC236}">
                <a16:creationId xmlns:a16="http://schemas.microsoft.com/office/drawing/2014/main" id="{B56A26CA-CFAF-8F08-9C8C-BE8FD7BC6CD4}"/>
              </a:ext>
            </a:extLst>
          </p:cNvPr>
          <p:cNvSpPr txBox="1"/>
          <p:nvPr/>
        </p:nvSpPr>
        <p:spPr>
          <a:xfrm>
            <a:off x="1131375" y="26705457"/>
            <a:ext cx="5704249" cy="1015663"/>
          </a:xfrm>
          <a:prstGeom prst="rect">
            <a:avLst/>
          </a:prstGeom>
          <a:noFill/>
        </p:spPr>
        <p:txBody>
          <a:bodyPr wrap="square" rtlCol="0">
            <a:spAutoFit/>
          </a:bodyPr>
          <a:lstStyle/>
          <a:p>
            <a:r>
              <a:rPr lang="es-MX" sz="6000" b="1" dirty="0">
                <a:solidFill>
                  <a:schemeClr val="bg1"/>
                </a:solidFill>
              </a:rPr>
              <a:t>Impactos</a:t>
            </a:r>
            <a:endParaRPr lang="es-CO" sz="6000" b="1" dirty="0">
              <a:solidFill>
                <a:schemeClr val="bg1"/>
              </a:solidFill>
            </a:endParaRPr>
          </a:p>
        </p:txBody>
      </p:sp>
      <p:pic>
        <p:nvPicPr>
          <p:cNvPr id="38" name="Gráfico 37">
            <a:extLst>
              <a:ext uri="{FF2B5EF4-FFF2-40B4-BE49-F238E27FC236}">
                <a16:creationId xmlns:a16="http://schemas.microsoft.com/office/drawing/2014/main" id="{81ED27B0-F94B-897B-AB12-37FF512998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027026" y="17648458"/>
            <a:ext cx="11420475" cy="1089682"/>
          </a:xfrm>
          <a:prstGeom prst="rect">
            <a:avLst/>
          </a:prstGeom>
        </p:spPr>
      </p:pic>
      <p:sp>
        <p:nvSpPr>
          <p:cNvPr id="39" name="CuadroTexto 38">
            <a:extLst>
              <a:ext uri="{FF2B5EF4-FFF2-40B4-BE49-F238E27FC236}">
                <a16:creationId xmlns:a16="http://schemas.microsoft.com/office/drawing/2014/main" id="{595F6664-A353-6D01-770B-7CC71EE41348}"/>
              </a:ext>
            </a:extLst>
          </p:cNvPr>
          <p:cNvSpPr txBox="1"/>
          <p:nvPr/>
        </p:nvSpPr>
        <p:spPr>
          <a:xfrm>
            <a:off x="13263792" y="17685467"/>
            <a:ext cx="5704249" cy="1015663"/>
          </a:xfrm>
          <a:prstGeom prst="rect">
            <a:avLst/>
          </a:prstGeom>
          <a:noFill/>
        </p:spPr>
        <p:txBody>
          <a:bodyPr wrap="square" rtlCol="0">
            <a:spAutoFit/>
          </a:bodyPr>
          <a:lstStyle/>
          <a:p>
            <a:r>
              <a:rPr lang="es-MX" sz="6000" b="1" dirty="0">
                <a:solidFill>
                  <a:schemeClr val="bg1"/>
                </a:solidFill>
              </a:rPr>
              <a:t>Problemática</a:t>
            </a:r>
            <a:endParaRPr lang="es-CO" sz="6000" b="1" dirty="0">
              <a:solidFill>
                <a:schemeClr val="bg1"/>
              </a:solidFill>
            </a:endParaRPr>
          </a:p>
        </p:txBody>
      </p:sp>
      <p:pic>
        <p:nvPicPr>
          <p:cNvPr id="40" name="Gráfico 39">
            <a:extLst>
              <a:ext uri="{FF2B5EF4-FFF2-40B4-BE49-F238E27FC236}">
                <a16:creationId xmlns:a16="http://schemas.microsoft.com/office/drawing/2014/main" id="{DB04C5BA-A9B9-3708-329B-AC3353F06D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027026" y="24428227"/>
            <a:ext cx="11420475" cy="1089682"/>
          </a:xfrm>
          <a:prstGeom prst="rect">
            <a:avLst/>
          </a:prstGeom>
        </p:spPr>
      </p:pic>
      <p:sp>
        <p:nvSpPr>
          <p:cNvPr id="41" name="CuadroTexto 40">
            <a:extLst>
              <a:ext uri="{FF2B5EF4-FFF2-40B4-BE49-F238E27FC236}">
                <a16:creationId xmlns:a16="http://schemas.microsoft.com/office/drawing/2014/main" id="{1F329383-617A-DC82-7349-24261F03C83B}"/>
              </a:ext>
            </a:extLst>
          </p:cNvPr>
          <p:cNvSpPr txBox="1"/>
          <p:nvPr/>
        </p:nvSpPr>
        <p:spPr>
          <a:xfrm>
            <a:off x="13263052" y="24465236"/>
            <a:ext cx="5704249" cy="1015663"/>
          </a:xfrm>
          <a:prstGeom prst="rect">
            <a:avLst/>
          </a:prstGeom>
          <a:noFill/>
        </p:spPr>
        <p:txBody>
          <a:bodyPr wrap="square" rtlCol="0">
            <a:spAutoFit/>
          </a:bodyPr>
          <a:lstStyle/>
          <a:p>
            <a:r>
              <a:rPr lang="es-MX" sz="6000" b="1" dirty="0">
                <a:solidFill>
                  <a:schemeClr val="bg1"/>
                </a:solidFill>
              </a:rPr>
              <a:t>Discusión:</a:t>
            </a:r>
            <a:endParaRPr lang="es-CO" sz="6000" b="1" dirty="0">
              <a:solidFill>
                <a:schemeClr val="bg1"/>
              </a:solidFill>
            </a:endParaRPr>
          </a:p>
        </p:txBody>
      </p:sp>
      <p:pic>
        <p:nvPicPr>
          <p:cNvPr id="42" name="Gráfico 41">
            <a:extLst>
              <a:ext uri="{FF2B5EF4-FFF2-40B4-BE49-F238E27FC236}">
                <a16:creationId xmlns:a16="http://schemas.microsoft.com/office/drawing/2014/main" id="{9CBE272F-2F14-6CB2-7397-71090DE9F9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74659" y="6542486"/>
            <a:ext cx="11472841" cy="1089682"/>
          </a:xfrm>
          <a:prstGeom prst="rect">
            <a:avLst/>
          </a:prstGeom>
        </p:spPr>
      </p:pic>
      <p:pic>
        <p:nvPicPr>
          <p:cNvPr id="3" name="Gráfico 2">
            <a:extLst>
              <a:ext uri="{FF2B5EF4-FFF2-40B4-BE49-F238E27FC236}">
                <a16:creationId xmlns:a16="http://schemas.microsoft.com/office/drawing/2014/main" id="{439F3B81-A98A-0E37-C636-4187F792070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263052" y="6830152"/>
            <a:ext cx="285750" cy="514350"/>
          </a:xfrm>
          <a:prstGeom prst="rect">
            <a:avLst/>
          </a:prstGeom>
        </p:spPr>
      </p:pic>
      <p:pic>
        <p:nvPicPr>
          <p:cNvPr id="4" name="Gráfico 3">
            <a:extLst>
              <a:ext uri="{FF2B5EF4-FFF2-40B4-BE49-F238E27FC236}">
                <a16:creationId xmlns:a16="http://schemas.microsoft.com/office/drawing/2014/main" id="{F6DCD62C-F602-154D-6569-6184944EF51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0800000">
            <a:off x="23924178" y="6830152"/>
            <a:ext cx="285750" cy="514350"/>
          </a:xfrm>
          <a:prstGeom prst="rect">
            <a:avLst/>
          </a:prstGeom>
        </p:spPr>
      </p:pic>
      <p:sp>
        <p:nvSpPr>
          <p:cNvPr id="5" name="CuadroTexto 4">
            <a:extLst>
              <a:ext uri="{FF2B5EF4-FFF2-40B4-BE49-F238E27FC236}">
                <a16:creationId xmlns:a16="http://schemas.microsoft.com/office/drawing/2014/main" id="{FB9D2A69-2A41-F79A-E311-B26127E58239}"/>
              </a:ext>
            </a:extLst>
          </p:cNvPr>
          <p:cNvSpPr txBox="1"/>
          <p:nvPr/>
        </p:nvSpPr>
        <p:spPr>
          <a:xfrm>
            <a:off x="13548802" y="6596279"/>
            <a:ext cx="10375376" cy="1015663"/>
          </a:xfrm>
          <a:prstGeom prst="rect">
            <a:avLst/>
          </a:prstGeom>
          <a:noFill/>
        </p:spPr>
        <p:txBody>
          <a:bodyPr wrap="square" rtlCol="0">
            <a:spAutoFit/>
          </a:bodyPr>
          <a:lstStyle/>
          <a:p>
            <a:r>
              <a:rPr lang="es-MX" sz="6000" b="1" dirty="0">
                <a:solidFill>
                  <a:schemeClr val="bg1"/>
                </a:solidFill>
              </a:rPr>
              <a:t>Resultado</a:t>
            </a:r>
            <a:endParaRPr lang="es-CO" sz="6000" b="1" dirty="0">
              <a:solidFill>
                <a:schemeClr val="bg1"/>
              </a:solidFill>
            </a:endParaRPr>
          </a:p>
        </p:txBody>
      </p:sp>
      <p:pic>
        <p:nvPicPr>
          <p:cNvPr id="12" name="Gráfico 11">
            <a:extLst>
              <a:ext uri="{FF2B5EF4-FFF2-40B4-BE49-F238E27FC236}">
                <a16:creationId xmlns:a16="http://schemas.microsoft.com/office/drawing/2014/main" id="{68633F1E-7885-E9C0-5FB9-3430BCB2F6C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447462" y="8583048"/>
            <a:ext cx="590550" cy="590550"/>
          </a:xfrm>
          <a:prstGeom prst="rect">
            <a:avLst/>
          </a:prstGeom>
        </p:spPr>
      </p:pic>
      <p:pic>
        <p:nvPicPr>
          <p:cNvPr id="14" name="Gráfico 13">
            <a:extLst>
              <a:ext uri="{FF2B5EF4-FFF2-40B4-BE49-F238E27FC236}">
                <a16:creationId xmlns:a16="http://schemas.microsoft.com/office/drawing/2014/main" id="{626CDB09-4F99-AFC5-3089-A5C021DE262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447462" y="19569702"/>
            <a:ext cx="590550" cy="590550"/>
          </a:xfrm>
          <a:prstGeom prst="rect">
            <a:avLst/>
          </a:prstGeom>
        </p:spPr>
      </p:pic>
      <p:pic>
        <p:nvPicPr>
          <p:cNvPr id="19" name="Gráfico 18">
            <a:extLst>
              <a:ext uri="{FF2B5EF4-FFF2-40B4-BE49-F238E27FC236}">
                <a16:creationId xmlns:a16="http://schemas.microsoft.com/office/drawing/2014/main" id="{801B358D-E766-C84F-B519-B4F8E6F8C5D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447462" y="26955023"/>
            <a:ext cx="590550" cy="590550"/>
          </a:xfrm>
          <a:prstGeom prst="rect">
            <a:avLst/>
          </a:prstGeom>
        </p:spPr>
      </p:pic>
      <p:pic>
        <p:nvPicPr>
          <p:cNvPr id="21" name="Gráfico 20">
            <a:extLst>
              <a:ext uri="{FF2B5EF4-FFF2-40B4-BE49-F238E27FC236}">
                <a16:creationId xmlns:a16="http://schemas.microsoft.com/office/drawing/2014/main" id="{274146B1-A491-457B-B4A2-79F6CFEC317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619378" y="24677793"/>
            <a:ext cx="590550" cy="590550"/>
          </a:xfrm>
          <a:prstGeom prst="rect">
            <a:avLst/>
          </a:prstGeom>
        </p:spPr>
      </p:pic>
      <p:pic>
        <p:nvPicPr>
          <p:cNvPr id="23" name="Gráfico 22">
            <a:extLst>
              <a:ext uri="{FF2B5EF4-FFF2-40B4-BE49-F238E27FC236}">
                <a16:creationId xmlns:a16="http://schemas.microsoft.com/office/drawing/2014/main" id="{BAF0A760-8B0A-0EA4-A845-CECE9B10A18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639219" y="17898024"/>
            <a:ext cx="590550" cy="590550"/>
          </a:xfrm>
          <a:prstGeom prst="rect">
            <a:avLst/>
          </a:prstGeom>
        </p:spPr>
      </p:pic>
      <p:sp>
        <p:nvSpPr>
          <p:cNvPr id="30" name="Rectángulo 29">
            <a:extLst>
              <a:ext uri="{FF2B5EF4-FFF2-40B4-BE49-F238E27FC236}">
                <a16:creationId xmlns:a16="http://schemas.microsoft.com/office/drawing/2014/main" id="{BD77DC0D-0305-1D48-6E7A-08295F00D4CD}"/>
              </a:ext>
            </a:extLst>
          </p:cNvPr>
          <p:cNvSpPr/>
          <p:nvPr/>
        </p:nvSpPr>
        <p:spPr>
          <a:xfrm>
            <a:off x="752471" y="9776655"/>
            <a:ext cx="5988328" cy="9109656"/>
          </a:xfrm>
          <a:prstGeom prst="rect">
            <a:avLst/>
          </a:prstGeom>
          <a:solidFill>
            <a:srgbClr val="E6E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CO" sz="3600" dirty="0">
              <a:solidFill>
                <a:schemeClr val="tx1"/>
              </a:solidFill>
            </a:endParaRPr>
          </a:p>
        </p:txBody>
      </p:sp>
      <p:sp>
        <p:nvSpPr>
          <p:cNvPr id="32" name="CuadroTexto 31">
            <a:extLst>
              <a:ext uri="{FF2B5EF4-FFF2-40B4-BE49-F238E27FC236}">
                <a16:creationId xmlns:a16="http://schemas.microsoft.com/office/drawing/2014/main" id="{FDD55C67-30D1-242F-F0A9-CAF1F88DE9FB}"/>
              </a:ext>
            </a:extLst>
          </p:cNvPr>
          <p:cNvSpPr txBox="1"/>
          <p:nvPr/>
        </p:nvSpPr>
        <p:spPr>
          <a:xfrm>
            <a:off x="19070148" y="3793103"/>
            <a:ext cx="4405794" cy="707886"/>
          </a:xfrm>
          <a:prstGeom prst="rect">
            <a:avLst/>
          </a:prstGeom>
          <a:noFill/>
        </p:spPr>
        <p:txBody>
          <a:bodyPr wrap="square" rtlCol="0">
            <a:spAutoFit/>
          </a:bodyPr>
          <a:lstStyle/>
          <a:p>
            <a:r>
              <a:rPr lang="es-MX" sz="2000" b="1" i="1" dirty="0">
                <a:solidFill>
                  <a:schemeClr val="bg1"/>
                </a:solidFill>
              </a:rPr>
              <a:t>Sebastián Ramiro Pedroza Garnica</a:t>
            </a:r>
            <a:br>
              <a:rPr lang="es-MX" sz="2000" b="1" i="1" dirty="0">
                <a:solidFill>
                  <a:schemeClr val="bg1"/>
                </a:solidFill>
              </a:rPr>
            </a:br>
            <a:r>
              <a:rPr lang="es-MX" sz="2000" i="1" dirty="0">
                <a:solidFill>
                  <a:schemeClr val="bg1"/>
                </a:solidFill>
              </a:rPr>
              <a:t>spedrozag@unal.edu.co</a:t>
            </a:r>
            <a:endParaRPr lang="es-CO" sz="2000" i="1" dirty="0">
              <a:solidFill>
                <a:schemeClr val="bg1"/>
              </a:solidFill>
            </a:endParaRPr>
          </a:p>
        </p:txBody>
      </p:sp>
      <p:sp>
        <p:nvSpPr>
          <p:cNvPr id="43" name="CuadroTexto 42">
            <a:extLst>
              <a:ext uri="{FF2B5EF4-FFF2-40B4-BE49-F238E27FC236}">
                <a16:creationId xmlns:a16="http://schemas.microsoft.com/office/drawing/2014/main" id="{ED880CE8-6C89-728D-1848-D9C95434D3BF}"/>
              </a:ext>
            </a:extLst>
          </p:cNvPr>
          <p:cNvSpPr txBox="1"/>
          <p:nvPr/>
        </p:nvSpPr>
        <p:spPr>
          <a:xfrm>
            <a:off x="14418492" y="3826088"/>
            <a:ext cx="4317998" cy="707886"/>
          </a:xfrm>
          <a:prstGeom prst="rect">
            <a:avLst/>
          </a:prstGeom>
          <a:noFill/>
        </p:spPr>
        <p:txBody>
          <a:bodyPr wrap="square" rtlCol="0">
            <a:spAutoFit/>
          </a:bodyPr>
          <a:lstStyle/>
          <a:p>
            <a:r>
              <a:rPr lang="es-MX" sz="2000" b="1" i="1" dirty="0">
                <a:solidFill>
                  <a:schemeClr val="bg1"/>
                </a:solidFill>
              </a:rPr>
              <a:t>Juan Esteban Buitrago Carrero</a:t>
            </a:r>
            <a:br>
              <a:rPr lang="es-MX" sz="2000" b="1" i="1" dirty="0">
                <a:solidFill>
                  <a:schemeClr val="bg1"/>
                </a:solidFill>
              </a:rPr>
            </a:br>
            <a:r>
              <a:rPr lang="es-MX" sz="2000" i="1" dirty="0">
                <a:solidFill>
                  <a:schemeClr val="bg1"/>
                </a:solidFill>
              </a:rPr>
              <a:t>jbuitragoca@unal.edu.co</a:t>
            </a:r>
            <a:endParaRPr lang="es-CO" sz="2000" i="1" dirty="0">
              <a:solidFill>
                <a:schemeClr val="bg1"/>
              </a:solidFill>
            </a:endParaRPr>
          </a:p>
        </p:txBody>
      </p:sp>
      <p:sp>
        <p:nvSpPr>
          <p:cNvPr id="46" name="Rectángulo 45">
            <a:extLst>
              <a:ext uri="{FF2B5EF4-FFF2-40B4-BE49-F238E27FC236}">
                <a16:creationId xmlns:a16="http://schemas.microsoft.com/office/drawing/2014/main" id="{35FDB441-9472-E44B-9A9C-7C6ED59361D3}"/>
              </a:ext>
            </a:extLst>
          </p:cNvPr>
          <p:cNvSpPr/>
          <p:nvPr/>
        </p:nvSpPr>
        <p:spPr>
          <a:xfrm>
            <a:off x="752474" y="20659384"/>
            <a:ext cx="11420474" cy="5692582"/>
          </a:xfrm>
          <a:prstGeom prst="rect">
            <a:avLst/>
          </a:prstGeom>
          <a:solidFill>
            <a:srgbClr val="E6E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7" name="Rectángulo 46">
            <a:extLst>
              <a:ext uri="{FF2B5EF4-FFF2-40B4-BE49-F238E27FC236}">
                <a16:creationId xmlns:a16="http://schemas.microsoft.com/office/drawing/2014/main" id="{46B5566C-3A96-A03C-4EDA-7E65A5968474}"/>
              </a:ext>
            </a:extLst>
          </p:cNvPr>
          <p:cNvSpPr/>
          <p:nvPr/>
        </p:nvSpPr>
        <p:spPr>
          <a:xfrm>
            <a:off x="13027026" y="19015824"/>
            <a:ext cx="11420475" cy="4941456"/>
          </a:xfrm>
          <a:prstGeom prst="rect">
            <a:avLst/>
          </a:prstGeom>
          <a:solidFill>
            <a:srgbClr val="E6E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8" name="Rectángulo 47">
            <a:extLst>
              <a:ext uri="{FF2B5EF4-FFF2-40B4-BE49-F238E27FC236}">
                <a16:creationId xmlns:a16="http://schemas.microsoft.com/office/drawing/2014/main" id="{5EE76030-090E-7C65-C368-F38FCA1A94D9}"/>
              </a:ext>
            </a:extLst>
          </p:cNvPr>
          <p:cNvSpPr/>
          <p:nvPr/>
        </p:nvSpPr>
        <p:spPr>
          <a:xfrm>
            <a:off x="13027025" y="7981146"/>
            <a:ext cx="11420475" cy="9196365"/>
          </a:xfrm>
          <a:prstGeom prst="rect">
            <a:avLst/>
          </a:prstGeom>
          <a:solidFill>
            <a:srgbClr val="E6E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9" name="Rectángulo 48">
            <a:extLst>
              <a:ext uri="{FF2B5EF4-FFF2-40B4-BE49-F238E27FC236}">
                <a16:creationId xmlns:a16="http://schemas.microsoft.com/office/drawing/2014/main" id="{CA314B26-489B-0F28-6A10-32E777834E1B}"/>
              </a:ext>
            </a:extLst>
          </p:cNvPr>
          <p:cNvSpPr/>
          <p:nvPr/>
        </p:nvSpPr>
        <p:spPr>
          <a:xfrm>
            <a:off x="18465440" y="25767474"/>
            <a:ext cx="5982060" cy="6114605"/>
          </a:xfrm>
          <a:prstGeom prst="rect">
            <a:avLst/>
          </a:prstGeom>
          <a:solidFill>
            <a:srgbClr val="E6E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0" name="Rectángulo 49">
            <a:extLst>
              <a:ext uri="{FF2B5EF4-FFF2-40B4-BE49-F238E27FC236}">
                <a16:creationId xmlns:a16="http://schemas.microsoft.com/office/drawing/2014/main" id="{EF27718D-0C89-9F72-F0E6-1E15F733203D}"/>
              </a:ext>
            </a:extLst>
          </p:cNvPr>
          <p:cNvSpPr/>
          <p:nvPr/>
        </p:nvSpPr>
        <p:spPr>
          <a:xfrm>
            <a:off x="13027025" y="25767475"/>
            <a:ext cx="5573350" cy="8248206"/>
          </a:xfrm>
          <a:prstGeom prst="rect">
            <a:avLst/>
          </a:prstGeom>
          <a:solidFill>
            <a:srgbClr val="E6E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a16="http://schemas.microsoft.com/office/drawing/2014/main" id="{08DE5925-10CA-1855-490F-9EA9842D4F2C}"/>
              </a:ext>
            </a:extLst>
          </p:cNvPr>
          <p:cNvSpPr txBox="1"/>
          <p:nvPr/>
        </p:nvSpPr>
        <p:spPr>
          <a:xfrm>
            <a:off x="825274" y="20699892"/>
            <a:ext cx="11096788" cy="5632311"/>
          </a:xfrm>
          <a:prstGeom prst="rect">
            <a:avLst/>
          </a:prstGeom>
          <a:noFill/>
        </p:spPr>
        <p:txBody>
          <a:bodyPr wrap="square" rtlCol="0">
            <a:spAutoFit/>
          </a:bodyPr>
          <a:lstStyle/>
          <a:p>
            <a:pPr algn="just"/>
            <a:r>
              <a:rPr lang="es-MX" sz="3600" dirty="0">
                <a:solidFill>
                  <a:schemeClr val="tx1"/>
                </a:solidFill>
              </a:rPr>
              <a:t>Este proyecto se enfoca en desarrollar tecnologías que imiten el comportamiento de los ojos. Busca mejorar la percepción visual de robots, innovar en dispositivos médicos y perfeccionar la biomecánica mediante sistemas de seguimiento ocular. Estos objetivos se alinean </a:t>
            </a:r>
            <a:r>
              <a:rPr lang="es-MX" sz="3600" dirty="0"/>
              <a:t>con los</a:t>
            </a:r>
            <a:r>
              <a:rPr lang="es-MX" sz="3600" dirty="0">
                <a:solidFill>
                  <a:schemeClr val="tx1"/>
                </a:solidFill>
              </a:rPr>
              <a:t> objetivos de Desarrollo Sostenible adoptados por las Naciones Unidas (2015), </a:t>
            </a:r>
            <a:r>
              <a:rPr lang="es-MX" sz="3600" dirty="0"/>
              <a:t>que pretenden mejorar la salud, educación, infraestructura, igualdad, urbanización sostenible y alianzas globales, haciendo referencia a los ODS </a:t>
            </a:r>
            <a:r>
              <a:rPr lang="es-MX" sz="3600" dirty="0">
                <a:solidFill>
                  <a:schemeClr val="tx1"/>
                </a:solidFill>
              </a:rPr>
              <a:t>3, 4, 9 ,10 ,11 y 17.</a:t>
            </a:r>
            <a:endParaRPr lang="es-CO" sz="3600" dirty="0">
              <a:solidFill>
                <a:schemeClr val="tx1"/>
              </a:solidFill>
            </a:endParaRPr>
          </a:p>
        </p:txBody>
      </p:sp>
      <p:pic>
        <p:nvPicPr>
          <p:cNvPr id="27" name="Imagen 26" descr="Casco de motocicleta&#10;&#10;Descripción generada automáticamente con confianza baja">
            <a:extLst>
              <a:ext uri="{FF2B5EF4-FFF2-40B4-BE49-F238E27FC236}">
                <a16:creationId xmlns:a16="http://schemas.microsoft.com/office/drawing/2014/main" id="{6E48E029-1C22-58F9-75ED-D66B7B99E2A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1402" y="15235256"/>
            <a:ext cx="4965027" cy="2809023"/>
          </a:xfrm>
          <a:prstGeom prst="rect">
            <a:avLst/>
          </a:prstGeom>
        </p:spPr>
      </p:pic>
      <p:sp>
        <p:nvSpPr>
          <p:cNvPr id="28" name="CuadroTexto 27">
            <a:extLst>
              <a:ext uri="{FF2B5EF4-FFF2-40B4-BE49-F238E27FC236}">
                <a16:creationId xmlns:a16="http://schemas.microsoft.com/office/drawing/2014/main" id="{7F04606C-7572-53CA-1468-B96ED7E64C03}"/>
              </a:ext>
            </a:extLst>
          </p:cNvPr>
          <p:cNvSpPr txBox="1"/>
          <p:nvPr/>
        </p:nvSpPr>
        <p:spPr>
          <a:xfrm>
            <a:off x="1997325" y="18185894"/>
            <a:ext cx="4376343" cy="584775"/>
          </a:xfrm>
          <a:prstGeom prst="rect">
            <a:avLst/>
          </a:prstGeom>
          <a:noFill/>
        </p:spPr>
        <p:txBody>
          <a:bodyPr wrap="square" rtlCol="0">
            <a:spAutoFit/>
          </a:bodyPr>
          <a:lstStyle/>
          <a:p>
            <a:r>
              <a:rPr lang="es-CO" sz="1600" dirty="0"/>
              <a:t>Figura 1. </a:t>
            </a:r>
            <a:r>
              <a:rPr lang="es-CO" sz="1600" dirty="0" err="1">
                <a:effectLst/>
                <a:ea typeface="Calibri" panose="020F0502020204030204" pitchFamily="34" charset="0"/>
                <a:cs typeface="Times New Roman" panose="02020603050405020304" pitchFamily="18" charset="0"/>
              </a:rPr>
              <a:t>Machined</a:t>
            </a:r>
            <a:r>
              <a:rPr lang="es-CO" sz="1600" dirty="0">
                <a:effectLst/>
                <a:ea typeface="Calibri" panose="020F0502020204030204" pitchFamily="34" charset="0"/>
                <a:cs typeface="Times New Roman" panose="02020603050405020304" pitchFamily="18" charset="0"/>
              </a:rPr>
              <a:t> </a:t>
            </a:r>
            <a:r>
              <a:rPr lang="es-CO" sz="1600" dirty="0" err="1">
                <a:effectLst/>
                <a:ea typeface="Calibri" panose="020F0502020204030204" pitchFamily="34" charset="0"/>
                <a:cs typeface="Times New Roman" panose="02020603050405020304" pitchFamily="18" charset="0"/>
              </a:rPr>
              <a:t>Eye</a:t>
            </a:r>
            <a:r>
              <a:rPr lang="es-CO" sz="1600" dirty="0">
                <a:effectLst/>
                <a:ea typeface="Calibri" panose="020F0502020204030204" pitchFamily="34" charset="0"/>
                <a:cs typeface="Times New Roman" panose="02020603050405020304" pitchFamily="18" charset="0"/>
              </a:rPr>
              <a:t> </a:t>
            </a:r>
            <a:r>
              <a:rPr lang="es-CO" sz="1600" dirty="0" err="1">
                <a:effectLst/>
                <a:ea typeface="Calibri" panose="020F0502020204030204" pitchFamily="34" charset="0"/>
                <a:cs typeface="Times New Roman" panose="02020603050405020304" pitchFamily="18" charset="0"/>
              </a:rPr>
              <a:t>Mechanism</a:t>
            </a:r>
            <a:r>
              <a:rPr lang="es-CO" sz="1600" dirty="0"/>
              <a:t>. </a:t>
            </a:r>
          </a:p>
          <a:p>
            <a:r>
              <a:rPr lang="es-CO" sz="1600" dirty="0"/>
              <a:t>Fuente: (Nilheim Mechatronics, 2019) </a:t>
            </a:r>
          </a:p>
        </p:txBody>
      </p:sp>
      <p:sp>
        <p:nvSpPr>
          <p:cNvPr id="29" name="CuadroTexto 28">
            <a:extLst>
              <a:ext uri="{FF2B5EF4-FFF2-40B4-BE49-F238E27FC236}">
                <a16:creationId xmlns:a16="http://schemas.microsoft.com/office/drawing/2014/main" id="{953B8E8E-BBBF-D748-258E-86517FCCC1DE}"/>
              </a:ext>
            </a:extLst>
          </p:cNvPr>
          <p:cNvSpPr txBox="1"/>
          <p:nvPr/>
        </p:nvSpPr>
        <p:spPr>
          <a:xfrm>
            <a:off x="1740715" y="29196580"/>
            <a:ext cx="4573045" cy="1938992"/>
          </a:xfrm>
          <a:prstGeom prst="rect">
            <a:avLst/>
          </a:prstGeom>
          <a:noFill/>
        </p:spPr>
        <p:txBody>
          <a:bodyPr wrap="square" rtlCol="0">
            <a:spAutoFit/>
          </a:bodyPr>
          <a:lstStyle/>
          <a:p>
            <a:r>
              <a:rPr lang="es-CO" sz="2400" dirty="0"/>
              <a:t>- Eficiencia energética.</a:t>
            </a:r>
            <a:br>
              <a:rPr lang="es-CO" sz="2400" dirty="0"/>
            </a:br>
            <a:r>
              <a:rPr lang="es-CO" sz="2400" dirty="0"/>
              <a:t>- </a:t>
            </a:r>
            <a:r>
              <a:rPr lang="es-MX" sz="2400" dirty="0"/>
              <a:t>Minimiza la necesidad de desplazamientos físicos.</a:t>
            </a:r>
            <a:br>
              <a:rPr lang="es-MX" sz="2400" dirty="0"/>
            </a:br>
            <a:r>
              <a:rPr lang="es-MX" sz="2400" dirty="0"/>
              <a:t>- Fomenta el desarrollo de tecnologías sostenibles.</a:t>
            </a:r>
            <a:endParaRPr lang="es-CO" sz="2400" dirty="0"/>
          </a:p>
        </p:txBody>
      </p:sp>
      <p:sp>
        <p:nvSpPr>
          <p:cNvPr id="44" name="CuadroTexto 43">
            <a:extLst>
              <a:ext uri="{FF2B5EF4-FFF2-40B4-BE49-F238E27FC236}">
                <a16:creationId xmlns:a16="http://schemas.microsoft.com/office/drawing/2014/main" id="{B510E649-CEBB-6908-79E3-FE12BBC4141C}"/>
              </a:ext>
            </a:extLst>
          </p:cNvPr>
          <p:cNvSpPr txBox="1"/>
          <p:nvPr/>
        </p:nvSpPr>
        <p:spPr>
          <a:xfrm>
            <a:off x="1801612" y="31882079"/>
            <a:ext cx="4070865" cy="1569660"/>
          </a:xfrm>
          <a:prstGeom prst="rect">
            <a:avLst/>
          </a:prstGeom>
          <a:noFill/>
        </p:spPr>
        <p:txBody>
          <a:bodyPr wrap="square" rtlCol="0">
            <a:spAutoFit/>
          </a:bodyPr>
          <a:lstStyle/>
          <a:p>
            <a:r>
              <a:rPr lang="es-MX" sz="2400" dirty="0"/>
              <a:t>- Consumo de recursos para la fabricación.</a:t>
            </a:r>
            <a:br>
              <a:rPr lang="es-MX" sz="2400" dirty="0"/>
            </a:br>
            <a:r>
              <a:rPr lang="es-MX" sz="2400" dirty="0"/>
              <a:t>- Posible generación de desechos electrónicos.</a:t>
            </a:r>
            <a:endParaRPr lang="es-CO" sz="2400" dirty="0"/>
          </a:p>
        </p:txBody>
      </p:sp>
      <p:sp>
        <p:nvSpPr>
          <p:cNvPr id="45" name="CuadroTexto 44">
            <a:extLst>
              <a:ext uri="{FF2B5EF4-FFF2-40B4-BE49-F238E27FC236}">
                <a16:creationId xmlns:a16="http://schemas.microsoft.com/office/drawing/2014/main" id="{1DF673BA-560F-020F-405F-70128C787A4F}"/>
              </a:ext>
            </a:extLst>
          </p:cNvPr>
          <p:cNvSpPr txBox="1"/>
          <p:nvPr/>
        </p:nvSpPr>
        <p:spPr>
          <a:xfrm>
            <a:off x="6740799" y="29011914"/>
            <a:ext cx="5125041" cy="2308324"/>
          </a:xfrm>
          <a:prstGeom prst="rect">
            <a:avLst/>
          </a:prstGeom>
          <a:noFill/>
        </p:spPr>
        <p:txBody>
          <a:bodyPr wrap="square" rtlCol="0">
            <a:spAutoFit/>
          </a:bodyPr>
          <a:lstStyle/>
          <a:p>
            <a:r>
              <a:rPr lang="es-MX" sz="2400" dirty="0"/>
              <a:t>- contribuye al desarrollo de infraestructuras tecnológicas avanzadas</a:t>
            </a:r>
          </a:p>
          <a:p>
            <a:r>
              <a:rPr lang="es-MX" sz="2400" dirty="0"/>
              <a:t>- mejora la calidad de la educación en ciencias y medicina.</a:t>
            </a:r>
          </a:p>
          <a:p>
            <a:r>
              <a:rPr lang="es-MX" sz="2400" dirty="0"/>
              <a:t>- Contribuye a la salud ocular y al bienestar de las personas.</a:t>
            </a:r>
            <a:endParaRPr lang="es-CO" sz="2400" dirty="0"/>
          </a:p>
        </p:txBody>
      </p:sp>
      <p:sp>
        <p:nvSpPr>
          <p:cNvPr id="61" name="CuadroTexto 60">
            <a:extLst>
              <a:ext uri="{FF2B5EF4-FFF2-40B4-BE49-F238E27FC236}">
                <a16:creationId xmlns:a16="http://schemas.microsoft.com/office/drawing/2014/main" id="{02DB4DD4-8B32-ACBD-770A-B0F1401D9B33}"/>
              </a:ext>
            </a:extLst>
          </p:cNvPr>
          <p:cNvSpPr txBox="1"/>
          <p:nvPr/>
        </p:nvSpPr>
        <p:spPr>
          <a:xfrm>
            <a:off x="6740799" y="31673729"/>
            <a:ext cx="5417904" cy="1938992"/>
          </a:xfrm>
          <a:prstGeom prst="rect">
            <a:avLst/>
          </a:prstGeom>
          <a:noFill/>
        </p:spPr>
        <p:txBody>
          <a:bodyPr wrap="square" rtlCol="0">
            <a:spAutoFit/>
          </a:bodyPr>
          <a:lstStyle/>
          <a:p>
            <a:r>
              <a:rPr lang="es-MX" sz="2400" dirty="0"/>
              <a:t>- Posible reducción de empleo en ciertos sectores. </a:t>
            </a:r>
          </a:p>
          <a:p>
            <a:r>
              <a:rPr lang="es-MX" sz="2400" dirty="0"/>
              <a:t>- Requiere adaptación a nuevas tecnologías, generando resistencia inicial. </a:t>
            </a:r>
          </a:p>
          <a:p>
            <a:r>
              <a:rPr lang="es-MX" sz="2400" dirty="0"/>
              <a:t>- Puede generar dependencia tecnológica.</a:t>
            </a:r>
            <a:endParaRPr lang="es-CO" sz="2400" dirty="0"/>
          </a:p>
        </p:txBody>
      </p:sp>
      <p:sp>
        <p:nvSpPr>
          <p:cNvPr id="10" name="CuadroTexto 9">
            <a:extLst>
              <a:ext uri="{FF2B5EF4-FFF2-40B4-BE49-F238E27FC236}">
                <a16:creationId xmlns:a16="http://schemas.microsoft.com/office/drawing/2014/main" id="{471A5A4F-DE48-961C-6DD4-9F8E4829D6A6}"/>
              </a:ext>
            </a:extLst>
          </p:cNvPr>
          <p:cNvSpPr txBox="1"/>
          <p:nvPr/>
        </p:nvSpPr>
        <p:spPr>
          <a:xfrm>
            <a:off x="13326285" y="8146775"/>
            <a:ext cx="10802288" cy="8987076"/>
          </a:xfrm>
          <a:prstGeom prst="rect">
            <a:avLst/>
          </a:prstGeom>
          <a:noFill/>
        </p:spPr>
        <p:txBody>
          <a:bodyPr wrap="square" rtlCol="0">
            <a:spAutoFit/>
          </a:bodyPr>
          <a:lstStyle/>
          <a:p>
            <a:pPr algn="just"/>
            <a:r>
              <a:rPr lang="es-MX" sz="3400" dirty="0"/>
              <a:t>Es importante destacar que “el análisis del movimiento humano se ha convertido en una herramienta de investigación y diagnóstico útil en muchas áreas clínicas y de investigación” (Lu &amp; Chang, 2012, párr. 22), así pues, los resultados obtenidos, al presentar un sistema de visión controlado, establecen una sólida base para futuras innovaciones. Este proyecto mejora la percepción visual en la robótica, facilitando la toma de decisiones en tiempo real, optimizando la navegación autónoma e impulsando el desarrollo de dispositivos médicos avanzados en ingeniería biomédica, como cámaras endoscópicas y microscopios quirúrgicos, mejorando la precisión de procedimientos médicos. Además, en el ámbito de la biomecánica, proporciona herramientas para analizar y comprender el movimiento humano, resaltando la capacidad del Ojo Mecánico para impulsar avances notables en estas áreas interconectadas.</a:t>
            </a:r>
            <a:endParaRPr lang="es-CO" sz="3400" dirty="0"/>
          </a:p>
        </p:txBody>
      </p:sp>
      <p:sp>
        <p:nvSpPr>
          <p:cNvPr id="20" name="CuadroTexto 19">
            <a:extLst>
              <a:ext uri="{FF2B5EF4-FFF2-40B4-BE49-F238E27FC236}">
                <a16:creationId xmlns:a16="http://schemas.microsoft.com/office/drawing/2014/main" id="{75FC36E6-0C46-9634-1D13-29A5D121EBCC}"/>
              </a:ext>
            </a:extLst>
          </p:cNvPr>
          <p:cNvSpPr txBox="1"/>
          <p:nvPr/>
        </p:nvSpPr>
        <p:spPr>
          <a:xfrm>
            <a:off x="13326285" y="19279098"/>
            <a:ext cx="10841877" cy="2308324"/>
          </a:xfrm>
          <a:prstGeom prst="rect">
            <a:avLst/>
          </a:prstGeom>
          <a:noFill/>
        </p:spPr>
        <p:txBody>
          <a:bodyPr wrap="square" rtlCol="0">
            <a:spAutoFit/>
          </a:bodyPr>
          <a:lstStyle/>
          <a:p>
            <a:pPr algn="just"/>
            <a:r>
              <a:rPr lang="es-MX" sz="3600" dirty="0"/>
              <a:t>La carencia de dispositivos visuales avanzados en robótica y medicina impacta negativamente en el desarrollo tecnológico y contribuye a desigualdades educativas y en salud visual.</a:t>
            </a:r>
            <a:endParaRPr lang="es-CO" sz="3600" dirty="0"/>
          </a:p>
        </p:txBody>
      </p:sp>
      <p:pic>
        <p:nvPicPr>
          <p:cNvPr id="26" name="Imagen 25" descr="Un dibujo de una persona&#10;&#10;Descripción generada automáticamente con confianza baja">
            <a:extLst>
              <a:ext uri="{FF2B5EF4-FFF2-40B4-BE49-F238E27FC236}">
                <a16:creationId xmlns:a16="http://schemas.microsoft.com/office/drawing/2014/main" id="{769BF273-2E30-32D6-E6A4-1000AEB3BC5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181076" y="30201937"/>
            <a:ext cx="923097" cy="681228"/>
          </a:xfrm>
          <a:prstGeom prst="rect">
            <a:avLst/>
          </a:prstGeom>
        </p:spPr>
      </p:pic>
      <p:sp>
        <p:nvSpPr>
          <p:cNvPr id="52" name="Rectángulo 51">
            <a:extLst>
              <a:ext uri="{FF2B5EF4-FFF2-40B4-BE49-F238E27FC236}">
                <a16:creationId xmlns:a16="http://schemas.microsoft.com/office/drawing/2014/main" id="{569C2548-FEF8-B415-54B8-95C1FE60A951}"/>
              </a:ext>
            </a:extLst>
          </p:cNvPr>
          <p:cNvSpPr/>
          <p:nvPr/>
        </p:nvSpPr>
        <p:spPr>
          <a:xfrm>
            <a:off x="6285421" y="9736502"/>
            <a:ext cx="5818751" cy="5498754"/>
          </a:xfrm>
          <a:prstGeom prst="rect">
            <a:avLst/>
          </a:prstGeom>
          <a:solidFill>
            <a:srgbClr val="E6E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CO" sz="3600" dirty="0">
              <a:solidFill>
                <a:schemeClr val="tx1"/>
              </a:solidFill>
            </a:endParaRPr>
          </a:p>
        </p:txBody>
      </p:sp>
      <p:pic>
        <p:nvPicPr>
          <p:cNvPr id="35" name="Imagen 34" descr="Logotipo&#10;&#10;Descripción generada automáticamente">
            <a:extLst>
              <a:ext uri="{FF2B5EF4-FFF2-40B4-BE49-F238E27FC236}">
                <a16:creationId xmlns:a16="http://schemas.microsoft.com/office/drawing/2014/main" id="{862E0CBA-82FE-27B7-58CD-2084773B532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03742" y="30166076"/>
            <a:ext cx="912616" cy="921080"/>
          </a:xfrm>
          <a:prstGeom prst="rect">
            <a:avLst/>
          </a:prstGeom>
        </p:spPr>
      </p:pic>
      <p:sp>
        <p:nvSpPr>
          <p:cNvPr id="54" name="CuadroTexto 53">
            <a:extLst>
              <a:ext uri="{FF2B5EF4-FFF2-40B4-BE49-F238E27FC236}">
                <a16:creationId xmlns:a16="http://schemas.microsoft.com/office/drawing/2014/main" id="{5986B725-C197-8046-C0A9-69641FC17B30}"/>
              </a:ext>
            </a:extLst>
          </p:cNvPr>
          <p:cNvSpPr txBox="1"/>
          <p:nvPr/>
        </p:nvSpPr>
        <p:spPr>
          <a:xfrm>
            <a:off x="938727" y="9843579"/>
            <a:ext cx="11047965" cy="5078313"/>
          </a:xfrm>
          <a:prstGeom prst="rect">
            <a:avLst/>
          </a:prstGeom>
          <a:noFill/>
        </p:spPr>
        <p:txBody>
          <a:bodyPr wrap="square" rtlCol="0">
            <a:spAutoFit/>
          </a:bodyPr>
          <a:lstStyle/>
          <a:p>
            <a:pPr algn="just"/>
            <a:r>
              <a:rPr lang="es-MX" sz="3600" dirty="0">
                <a:solidFill>
                  <a:schemeClr val="tx1"/>
                </a:solidFill>
              </a:rPr>
              <a:t>De la robótica, ingeniería biomédica y biomecánica, nace el Ojo Mecánico, un proyecto que permite interactuar con un sistema de visión controlado. Este proyecto aborda la necesidad de dispositivos versátiles con funciones visuales avanzadas. Sus objetivos, alineados con los Principios de Desarrollo Sostenible, buscan mejorar salud, educación, innovación e infraestructura. Más que un impulso tecnológico, el Ojo Mecánico representa una tecnología con potencial transformador.</a:t>
            </a:r>
            <a:endParaRPr lang="es-CO" sz="3600" dirty="0">
              <a:solidFill>
                <a:schemeClr val="tx1"/>
              </a:solidFill>
            </a:endParaRPr>
          </a:p>
        </p:txBody>
      </p:sp>
      <p:pic>
        <p:nvPicPr>
          <p:cNvPr id="58" name="Imagen 57" descr="Imagen que contiene Patrón de fondo&#10;&#10;Descripción generada automáticamente">
            <a:extLst>
              <a:ext uri="{FF2B5EF4-FFF2-40B4-BE49-F238E27FC236}">
                <a16:creationId xmlns:a16="http://schemas.microsoft.com/office/drawing/2014/main" id="{892AF076-4985-EB60-61A6-2FFBF02BE99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865189" y="19357146"/>
            <a:ext cx="988283" cy="945598"/>
          </a:xfrm>
          <a:prstGeom prst="rect">
            <a:avLst/>
          </a:prstGeom>
        </p:spPr>
      </p:pic>
      <p:sp>
        <p:nvSpPr>
          <p:cNvPr id="59" name="CuadroTexto 58">
            <a:extLst>
              <a:ext uri="{FF2B5EF4-FFF2-40B4-BE49-F238E27FC236}">
                <a16:creationId xmlns:a16="http://schemas.microsoft.com/office/drawing/2014/main" id="{96E7416F-7CE9-F9F8-B121-CA940AD9F3BA}"/>
              </a:ext>
            </a:extLst>
          </p:cNvPr>
          <p:cNvSpPr txBox="1"/>
          <p:nvPr/>
        </p:nvSpPr>
        <p:spPr>
          <a:xfrm>
            <a:off x="13548803" y="26140495"/>
            <a:ext cx="10256078" cy="5632311"/>
          </a:xfrm>
          <a:prstGeom prst="rect">
            <a:avLst/>
          </a:prstGeom>
          <a:noFill/>
        </p:spPr>
        <p:txBody>
          <a:bodyPr wrap="square" rtlCol="0">
            <a:spAutoFit/>
          </a:bodyPr>
          <a:lstStyle/>
          <a:p>
            <a:r>
              <a:rPr lang="es-MX" sz="3600" dirty="0"/>
              <a:t>El proyecto se basa en experiencias previas, como la de </a:t>
            </a:r>
            <a:r>
              <a:rPr lang="es-MX" sz="3600" dirty="0" err="1"/>
              <a:t>Polymaker</a:t>
            </a:r>
            <a:r>
              <a:rPr lang="es-MX" sz="3600" dirty="0"/>
              <a:t> (2015) y </a:t>
            </a:r>
            <a:r>
              <a:rPr lang="es-MX" sz="3600" dirty="0" err="1"/>
              <a:t>Nilheim</a:t>
            </a:r>
            <a:r>
              <a:rPr lang="es-MX" sz="3600" dirty="0"/>
              <a:t> </a:t>
            </a:r>
            <a:r>
              <a:rPr lang="es-MX" sz="3600" dirty="0" err="1"/>
              <a:t>Mechatronics</a:t>
            </a:r>
            <a:r>
              <a:rPr lang="es-MX" sz="3600" dirty="0"/>
              <a:t> (2019), que utilizaron Arduino y placas comerciales. A diferencia, se destaca al implementar la ESP32 y una placa diseñada por el grupo de trabajo para cumplir con las exigencias del curso. Aunque se comparten resultados y propósitos, este proyecto va más allá al relacionarse con los Objetivos de Desarrollo Sostenible, buscando incursionar en áreas más amplias y específicas.</a:t>
            </a:r>
            <a:endParaRPr lang="es-CO" sz="3600" dirty="0"/>
          </a:p>
        </p:txBody>
      </p:sp>
      <p:pic>
        <p:nvPicPr>
          <p:cNvPr id="22" name="Imagen 21" descr="Un letrero de color blanco&#10;&#10;Descripción generada automáticamente con confianza baja">
            <a:extLst>
              <a:ext uri="{FF2B5EF4-FFF2-40B4-BE49-F238E27FC236}">
                <a16:creationId xmlns:a16="http://schemas.microsoft.com/office/drawing/2014/main" id="{CE40AA6D-688B-F360-FCFF-C61B8480958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045986" y="32861109"/>
            <a:ext cx="1367931" cy="1367931"/>
          </a:xfrm>
          <a:prstGeom prst="rect">
            <a:avLst/>
          </a:prstGeom>
        </p:spPr>
      </p:pic>
    </p:spTree>
    <p:extLst>
      <p:ext uri="{BB962C8B-B14F-4D97-AF65-F5344CB8AC3E}">
        <p14:creationId xmlns:p14="http://schemas.microsoft.com/office/powerpoint/2010/main" val="171274556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834</TotalTime>
  <Words>597</Words>
  <Application>Microsoft Office PowerPoint</Application>
  <PresentationFormat>Personalizado</PresentationFormat>
  <Paragraphs>29</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catalinacruz108@outlook.com</dc:creator>
  <cp:lastModifiedBy>Cristian Rojas</cp:lastModifiedBy>
  <cp:revision>19</cp:revision>
  <dcterms:created xsi:type="dcterms:W3CDTF">2022-09-15T16:14:27Z</dcterms:created>
  <dcterms:modified xsi:type="dcterms:W3CDTF">2023-11-12T02:01:09Z</dcterms:modified>
</cp:coreProperties>
</file>