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304" r:id="rId3"/>
    <p:sldId id="259" r:id="rId4"/>
    <p:sldId id="307" r:id="rId5"/>
    <p:sldId id="299" r:id="rId6"/>
    <p:sldId id="300" r:id="rId7"/>
    <p:sldId id="301" r:id="rId8"/>
    <p:sldId id="293" r:id="rId9"/>
    <p:sldId id="294" r:id="rId10"/>
    <p:sldId id="295" r:id="rId11"/>
    <p:sldId id="296" r:id="rId12"/>
    <p:sldId id="306" r:id="rId13"/>
    <p:sldId id="258" r:id="rId14"/>
    <p:sldId id="297" r:id="rId15"/>
    <p:sldId id="30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847E"/>
    <a:srgbClr val="306B65"/>
    <a:srgbClr val="47A097"/>
    <a:srgbClr val="74C1B9"/>
    <a:srgbClr val="9AD7D2"/>
    <a:srgbClr val="FFE48D"/>
    <a:srgbClr val="FFCB64"/>
    <a:srgbClr val="D39C2D"/>
    <a:srgbClr val="E2A334"/>
    <a:srgbClr val="F9B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5116A9-C45A-402C-962B-B0C732A9137C}">
  <a:tblStyle styleId="{935116A9-C45A-402C-962B-B0C732A913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1893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99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02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500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017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01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59d6898307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59d6898307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058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6c698b077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6c698b077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8508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34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516612d386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516612d386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91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
  <p:cSld name="CUSTOM_12">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584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9" name="Google Shape;49;p6"/>
          <p:cNvSpPr txBox="1">
            <a:spLocks noGrp="1"/>
          </p:cNvSpPr>
          <p:nvPr>
            <p:ph type="subTitle" idx="1"/>
          </p:nvPr>
        </p:nvSpPr>
        <p:spPr>
          <a:xfrm>
            <a:off x="10195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0" name="Google Shape;50;p6"/>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52" name="Google Shape;52;p6"/>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txBox="1">
            <a:spLocks noGrp="1"/>
          </p:cNvSpPr>
          <p:nvPr>
            <p:ph type="subTitle" idx="3"/>
          </p:nvPr>
        </p:nvSpPr>
        <p:spPr>
          <a:xfrm>
            <a:off x="5934474" y="295510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5" name="Google Shape;55;p6"/>
          <p:cNvSpPr txBox="1">
            <a:spLocks noGrp="1"/>
          </p:cNvSpPr>
          <p:nvPr>
            <p:ph type="ctrTitle" idx="4"/>
          </p:nvPr>
        </p:nvSpPr>
        <p:spPr>
          <a:xfrm>
            <a:off x="5773375" y="273495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6" name="Google Shape;56;p6"/>
          <p:cNvSpPr txBox="1">
            <a:spLocks noGrp="1"/>
          </p:cNvSpPr>
          <p:nvPr>
            <p:ph type="subTitle" idx="5"/>
          </p:nvPr>
        </p:nvSpPr>
        <p:spPr>
          <a:xfrm>
            <a:off x="3452999" y="2052750"/>
            <a:ext cx="2238000" cy="98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57" name="Google Shape;57;p6"/>
          <p:cNvSpPr txBox="1">
            <a:spLocks noGrp="1"/>
          </p:cNvSpPr>
          <p:nvPr>
            <p:ph type="ctrTitle" idx="6"/>
          </p:nvPr>
        </p:nvSpPr>
        <p:spPr>
          <a:xfrm>
            <a:off x="3291900" y="1832600"/>
            <a:ext cx="25602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2830429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6"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2" name="Google Shape;93;p14">
            <a:extLst>
              <a:ext uri="{FF2B5EF4-FFF2-40B4-BE49-F238E27FC236}">
                <a16:creationId xmlns:a16="http://schemas.microsoft.com/office/drawing/2014/main" id="{317306A2-382E-9C90-6F5B-850EC8A7A94B}"/>
              </a:ext>
            </a:extLst>
          </p:cNvPr>
          <p:cNvSpPr txBox="1">
            <a:spLocks/>
          </p:cNvSpPr>
          <p:nvPr/>
        </p:nvSpPr>
        <p:spPr>
          <a:xfrm flipH="1">
            <a:off x="742950" y="3101467"/>
            <a:ext cx="3629100" cy="67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1pPr>
            <a:lvl2pPr marL="914400" marR="0" lvl="1"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2pPr>
            <a:lvl3pPr marL="1371600" marR="0" lvl="2"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3pPr>
            <a:lvl4pPr marL="1828800" marR="0" lvl="3"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4pPr>
            <a:lvl5pPr marL="2286000" marR="0" lvl="4"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5pPr>
            <a:lvl6pPr marL="2743200" marR="0" lvl="5"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6pPr>
            <a:lvl7pPr marL="3200400" marR="0" lvl="6"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7pPr>
            <a:lvl8pPr marL="3657600" marR="0" lvl="7"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8pPr>
            <a:lvl9pPr marL="4114800" marR="0" lvl="8" indent="-304800" algn="ctr" rtl="0">
              <a:lnSpc>
                <a:spcPct val="100000"/>
              </a:lnSpc>
              <a:spcBef>
                <a:spcPts val="0"/>
              </a:spcBef>
              <a:spcAft>
                <a:spcPts val="0"/>
              </a:spcAft>
              <a:buClr>
                <a:srgbClr val="434343"/>
              </a:buClr>
              <a:buSzPts val="1400"/>
              <a:buFont typeface="EB Garamond"/>
              <a:buNone/>
              <a:defRPr sz="1400" b="0" i="0" u="none" strike="noStrike" cap="none">
                <a:solidFill>
                  <a:srgbClr val="434343"/>
                </a:solidFill>
                <a:latin typeface="EB Garamond"/>
                <a:ea typeface="EB Garamond"/>
                <a:cs typeface="EB Garamond"/>
                <a:sym typeface="EB Garamond"/>
              </a:defRPr>
            </a:lvl9pPr>
          </a:lstStyle>
          <a:p>
            <a:pPr marL="0" indent="0"/>
            <a:r>
              <a:rPr lang="es-PE"/>
              <a:t>Data analysis project</a:t>
            </a:r>
            <a:endParaRPr lang="es-PE" dirty="0"/>
          </a:p>
        </p:txBody>
      </p:sp>
      <p:sp>
        <p:nvSpPr>
          <p:cNvPr id="3" name="Google Shape;94;p14">
            <a:extLst>
              <a:ext uri="{FF2B5EF4-FFF2-40B4-BE49-F238E27FC236}">
                <a16:creationId xmlns:a16="http://schemas.microsoft.com/office/drawing/2014/main" id="{BE40FB66-3D1C-C989-4BE8-8B147A09BE4C}"/>
              </a:ext>
            </a:extLst>
          </p:cNvPr>
          <p:cNvSpPr txBox="1">
            <a:spLocks/>
          </p:cNvSpPr>
          <p:nvPr/>
        </p:nvSpPr>
        <p:spPr>
          <a:xfrm flipH="1">
            <a:off x="743020" y="1427389"/>
            <a:ext cx="4614964" cy="14643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3600"/>
              <a:buFont typeface="Montserrat ExtraBold"/>
              <a:buNone/>
              <a:defRPr sz="3600" b="0" i="0" u="none" strike="noStrike" cap="none">
                <a:solidFill>
                  <a:srgbClr val="434343"/>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2pPr>
            <a:lvl3pPr marR="0" lvl="2"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3pPr>
            <a:lvl4pPr marR="0" lvl="3"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4pPr>
            <a:lvl5pPr marR="0" lvl="4"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5pPr>
            <a:lvl6pPr marR="0" lvl="5"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6pPr>
            <a:lvl7pPr marR="0" lvl="6"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7pPr>
            <a:lvl8pPr marR="0" lvl="7"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8pPr>
            <a:lvl9pPr marR="0" lvl="8" algn="ctr" rtl="0">
              <a:lnSpc>
                <a:spcPct val="100000"/>
              </a:lnSpc>
              <a:spcBef>
                <a:spcPts val="0"/>
              </a:spcBef>
              <a:spcAft>
                <a:spcPts val="0"/>
              </a:spcAft>
              <a:buClr>
                <a:srgbClr val="434343"/>
              </a:buClr>
              <a:buSzPts val="5200"/>
              <a:buFont typeface="Squada One"/>
              <a:buNone/>
              <a:defRPr sz="5200" b="0" i="0" u="none" strike="noStrike" cap="none">
                <a:solidFill>
                  <a:srgbClr val="434343"/>
                </a:solidFill>
                <a:latin typeface="Squada One"/>
                <a:ea typeface="Squada One"/>
                <a:cs typeface="Squada One"/>
                <a:sym typeface="Squada One"/>
              </a:defRPr>
            </a:lvl9pPr>
          </a:lstStyle>
          <a:p>
            <a:r>
              <a:rPr lang="en-US"/>
              <a:t>USA REAL ESTATE</a:t>
            </a:r>
          </a:p>
          <a:p>
            <a:r>
              <a:rPr lang="en-US" sz="2800">
                <a:latin typeface="Montserrat Light"/>
                <a:ea typeface="Montserrat Light"/>
                <a:cs typeface="Montserrat Light"/>
                <a:sym typeface="Montserrat Light"/>
              </a:rPr>
              <a:t>AIRBNB &amp; Housing Market</a:t>
            </a:r>
            <a:endParaRPr lang="en-US" sz="2800" dirty="0">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AIRBNB – Precio</a:t>
            </a:r>
            <a:endParaRPr dirty="0"/>
          </a:p>
        </p:txBody>
      </p:sp>
      <p:sp>
        <p:nvSpPr>
          <p:cNvPr id="2" name="Rectángulo 1">
            <a:extLst>
              <a:ext uri="{FF2B5EF4-FFF2-40B4-BE49-F238E27FC236}">
                <a16:creationId xmlns:a16="http://schemas.microsoft.com/office/drawing/2014/main" id="{7BB8A54D-9DD8-D74B-2370-FCD6ABAAB156}"/>
              </a:ext>
            </a:extLst>
          </p:cNvPr>
          <p:cNvSpPr/>
          <p:nvPr/>
        </p:nvSpPr>
        <p:spPr>
          <a:xfrm>
            <a:off x="790975" y="1166400"/>
            <a:ext cx="8007425" cy="358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4DF72EE2-D9F2-03EC-FD8F-DF79FEFBDA36}"/>
              </a:ext>
            </a:extLst>
          </p:cNvPr>
          <p:cNvSpPr/>
          <p:nvPr/>
        </p:nvSpPr>
        <p:spPr>
          <a:xfrm>
            <a:off x="936000" y="1274400"/>
            <a:ext cx="7747200" cy="37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ln>
                  <a:solidFill>
                    <a:sysClr val="windowText" lastClr="000000"/>
                  </a:solidFill>
                </a:ln>
                <a:solidFill>
                  <a:sysClr val="windowText" lastClr="000000"/>
                </a:solidFill>
              </a:rPr>
              <a:t>Header</a:t>
            </a:r>
            <a:endParaRPr lang="es-PE" dirty="0">
              <a:ln>
                <a:solidFill>
                  <a:sysClr val="windowText" lastClr="000000"/>
                </a:solidFill>
              </a:ln>
              <a:solidFill>
                <a:sysClr val="windowText" lastClr="000000"/>
              </a:solidFill>
            </a:endParaRPr>
          </a:p>
        </p:txBody>
      </p:sp>
      <p:sp>
        <p:nvSpPr>
          <p:cNvPr id="5" name="Rectángulo 4">
            <a:extLst>
              <a:ext uri="{FF2B5EF4-FFF2-40B4-BE49-F238E27FC236}">
                <a16:creationId xmlns:a16="http://schemas.microsoft.com/office/drawing/2014/main" id="{A2E9F57E-4858-924F-1E35-D024E0267FCF}"/>
              </a:ext>
            </a:extLst>
          </p:cNvPr>
          <p:cNvSpPr/>
          <p:nvPr/>
        </p:nvSpPr>
        <p:spPr>
          <a:xfrm>
            <a:off x="936000" y="197640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Precio Mínimo</a:t>
            </a:r>
            <a:endParaRPr lang="es-PE" sz="1200" dirty="0">
              <a:solidFill>
                <a:schemeClr val="tx1"/>
              </a:solidFill>
            </a:endParaRPr>
          </a:p>
        </p:txBody>
      </p:sp>
      <p:sp>
        <p:nvSpPr>
          <p:cNvPr id="11" name="Rectángulo 10">
            <a:extLst>
              <a:ext uri="{FF2B5EF4-FFF2-40B4-BE49-F238E27FC236}">
                <a16:creationId xmlns:a16="http://schemas.microsoft.com/office/drawing/2014/main" id="{B9AF6161-9CE0-8460-8608-8B4DB295EEC5}"/>
              </a:ext>
            </a:extLst>
          </p:cNvPr>
          <p:cNvSpPr/>
          <p:nvPr/>
        </p:nvSpPr>
        <p:spPr>
          <a:xfrm>
            <a:off x="936000" y="256320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Precio Máximo</a:t>
            </a:r>
            <a:endParaRPr lang="es-PE" sz="1200" dirty="0">
              <a:solidFill>
                <a:schemeClr val="tx1"/>
              </a:solidFill>
            </a:endParaRPr>
          </a:p>
        </p:txBody>
      </p:sp>
      <p:sp>
        <p:nvSpPr>
          <p:cNvPr id="14" name="Diagrama de flujo: operación manual 13">
            <a:extLst>
              <a:ext uri="{FF2B5EF4-FFF2-40B4-BE49-F238E27FC236}">
                <a16:creationId xmlns:a16="http://schemas.microsoft.com/office/drawing/2014/main" id="{A264E8E9-4CCE-F309-7776-297FB1CDE903}"/>
              </a:ext>
            </a:extLst>
          </p:cNvPr>
          <p:cNvSpPr/>
          <p:nvPr/>
        </p:nvSpPr>
        <p:spPr>
          <a:xfrm>
            <a:off x="2649600" y="2188800"/>
            <a:ext cx="2361600" cy="197280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Precio promedio por distrito</a:t>
            </a:r>
            <a:endParaRPr lang="es-PE" sz="1200" dirty="0">
              <a:solidFill>
                <a:schemeClr val="tx1"/>
              </a:solidFill>
            </a:endParaRPr>
          </a:p>
        </p:txBody>
      </p:sp>
      <p:sp>
        <p:nvSpPr>
          <p:cNvPr id="15" name="Diagrama de flujo: operación manual 14">
            <a:extLst>
              <a:ext uri="{FF2B5EF4-FFF2-40B4-BE49-F238E27FC236}">
                <a16:creationId xmlns:a16="http://schemas.microsoft.com/office/drawing/2014/main" id="{98FD4167-9B21-6BBB-EE45-9A4BE0E6B712}"/>
              </a:ext>
            </a:extLst>
          </p:cNvPr>
          <p:cNvSpPr/>
          <p:nvPr/>
        </p:nvSpPr>
        <p:spPr>
          <a:xfrm>
            <a:off x="5647800" y="2188800"/>
            <a:ext cx="2361600" cy="1972800"/>
          </a:xfrm>
          <a:prstGeom prst="flowChartManualOpe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Precio promedio por tipo de habitación</a:t>
            </a:r>
            <a:endParaRPr lang="es-PE" sz="1200" dirty="0">
              <a:solidFill>
                <a:schemeClr val="tx1"/>
              </a:solidFill>
            </a:endParaRPr>
          </a:p>
        </p:txBody>
      </p:sp>
      <p:sp>
        <p:nvSpPr>
          <p:cNvPr id="4" name="Rectángulo 3">
            <a:extLst>
              <a:ext uri="{FF2B5EF4-FFF2-40B4-BE49-F238E27FC236}">
                <a16:creationId xmlns:a16="http://schemas.microsoft.com/office/drawing/2014/main" id="{53DF52F6-FFD9-2E13-4617-E89EBFD0ED0A}"/>
              </a:ext>
            </a:extLst>
          </p:cNvPr>
          <p:cNvSpPr/>
          <p:nvPr/>
        </p:nvSpPr>
        <p:spPr>
          <a:xfrm>
            <a:off x="936000" y="317880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Promedio de noches</a:t>
            </a:r>
            <a:endParaRPr lang="es-PE" sz="1200" dirty="0">
              <a:solidFill>
                <a:schemeClr val="tx1"/>
              </a:solidFill>
            </a:endParaRPr>
          </a:p>
        </p:txBody>
      </p:sp>
      <p:sp>
        <p:nvSpPr>
          <p:cNvPr id="6" name="Rectángulo 5">
            <a:extLst>
              <a:ext uri="{FF2B5EF4-FFF2-40B4-BE49-F238E27FC236}">
                <a16:creationId xmlns:a16="http://schemas.microsoft.com/office/drawing/2014/main" id="{CF68617B-2BFC-B119-5B86-824BA4813E22}"/>
              </a:ext>
            </a:extLst>
          </p:cNvPr>
          <p:cNvSpPr/>
          <p:nvPr/>
        </p:nvSpPr>
        <p:spPr>
          <a:xfrm>
            <a:off x="936000" y="375300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Ganancia promedio</a:t>
            </a:r>
            <a:endParaRPr lang="es-PE" sz="1200" dirty="0">
              <a:solidFill>
                <a:schemeClr val="tx1"/>
              </a:solidFill>
            </a:endParaRPr>
          </a:p>
        </p:txBody>
      </p:sp>
    </p:spTree>
    <p:extLst>
      <p:ext uri="{BB962C8B-B14F-4D97-AF65-F5344CB8AC3E}">
        <p14:creationId xmlns:p14="http://schemas.microsoft.com/office/powerpoint/2010/main" val="1290153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AIRBNB – Reviews</a:t>
            </a:r>
            <a:endParaRPr dirty="0"/>
          </a:p>
        </p:txBody>
      </p:sp>
      <p:sp>
        <p:nvSpPr>
          <p:cNvPr id="2" name="Rectángulo 1">
            <a:extLst>
              <a:ext uri="{FF2B5EF4-FFF2-40B4-BE49-F238E27FC236}">
                <a16:creationId xmlns:a16="http://schemas.microsoft.com/office/drawing/2014/main" id="{7BB8A54D-9DD8-D74B-2370-FCD6ABAAB156}"/>
              </a:ext>
            </a:extLst>
          </p:cNvPr>
          <p:cNvSpPr/>
          <p:nvPr/>
        </p:nvSpPr>
        <p:spPr>
          <a:xfrm>
            <a:off x="790975" y="1166400"/>
            <a:ext cx="8007425" cy="358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4DF72EE2-D9F2-03EC-FD8F-DF79FEFBDA36}"/>
              </a:ext>
            </a:extLst>
          </p:cNvPr>
          <p:cNvSpPr/>
          <p:nvPr/>
        </p:nvSpPr>
        <p:spPr>
          <a:xfrm>
            <a:off x="936000" y="1274400"/>
            <a:ext cx="7747200" cy="37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ln>
                  <a:solidFill>
                    <a:sysClr val="windowText" lastClr="000000"/>
                  </a:solidFill>
                </a:ln>
                <a:solidFill>
                  <a:sysClr val="windowText" lastClr="000000"/>
                </a:solidFill>
              </a:rPr>
              <a:t>Header</a:t>
            </a:r>
            <a:endParaRPr lang="es-PE" dirty="0">
              <a:ln>
                <a:solidFill>
                  <a:sysClr val="windowText" lastClr="000000"/>
                </a:solidFill>
              </a:ln>
              <a:solidFill>
                <a:sysClr val="windowText" lastClr="000000"/>
              </a:solidFill>
            </a:endParaRPr>
          </a:p>
        </p:txBody>
      </p:sp>
      <p:sp>
        <p:nvSpPr>
          <p:cNvPr id="5" name="Rectángulo 4">
            <a:extLst>
              <a:ext uri="{FF2B5EF4-FFF2-40B4-BE49-F238E27FC236}">
                <a16:creationId xmlns:a16="http://schemas.microsoft.com/office/drawing/2014/main" id="{A2E9F57E-4858-924F-1E35-D024E0267FCF}"/>
              </a:ext>
            </a:extLst>
          </p:cNvPr>
          <p:cNvSpPr/>
          <p:nvPr/>
        </p:nvSpPr>
        <p:spPr>
          <a:xfrm>
            <a:off x="1102797" y="216090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solidFill>
                  <a:schemeClr val="tx1"/>
                </a:solidFill>
              </a:rPr>
              <a:t>Reviews</a:t>
            </a:r>
            <a:r>
              <a:rPr lang="es-ES" sz="1200" dirty="0">
                <a:solidFill>
                  <a:schemeClr val="tx1"/>
                </a:solidFill>
              </a:rPr>
              <a:t> por usuario</a:t>
            </a:r>
            <a:endParaRPr lang="es-PE" sz="1200" dirty="0">
              <a:solidFill>
                <a:schemeClr val="tx1"/>
              </a:solidFill>
            </a:endParaRPr>
          </a:p>
        </p:txBody>
      </p:sp>
      <p:sp>
        <p:nvSpPr>
          <p:cNvPr id="4" name="Rectángulo 3">
            <a:extLst>
              <a:ext uri="{FF2B5EF4-FFF2-40B4-BE49-F238E27FC236}">
                <a16:creationId xmlns:a16="http://schemas.microsoft.com/office/drawing/2014/main" id="{43AC77F3-778C-7997-4AA8-3AD80CEDC6AF}"/>
              </a:ext>
            </a:extLst>
          </p:cNvPr>
          <p:cNvSpPr/>
          <p:nvPr/>
        </p:nvSpPr>
        <p:spPr>
          <a:xfrm>
            <a:off x="4994578" y="1853551"/>
            <a:ext cx="3046625" cy="11168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Top 10 usuarios con más </a:t>
            </a:r>
            <a:r>
              <a:rPr lang="es-ES" sz="1200" dirty="0" err="1">
                <a:solidFill>
                  <a:schemeClr val="tx1"/>
                </a:solidFill>
              </a:rPr>
              <a:t>reviews</a:t>
            </a:r>
            <a:endParaRPr lang="es-PE" sz="1200" dirty="0">
              <a:solidFill>
                <a:schemeClr val="tx1"/>
              </a:solidFill>
            </a:endParaRPr>
          </a:p>
        </p:txBody>
      </p:sp>
      <p:sp>
        <p:nvSpPr>
          <p:cNvPr id="6" name="Rectángulo 5">
            <a:extLst>
              <a:ext uri="{FF2B5EF4-FFF2-40B4-BE49-F238E27FC236}">
                <a16:creationId xmlns:a16="http://schemas.microsoft.com/office/drawing/2014/main" id="{20BD5DED-E2A7-77F5-6C9C-27ACCAF64CD3}"/>
              </a:ext>
            </a:extLst>
          </p:cNvPr>
          <p:cNvSpPr/>
          <p:nvPr/>
        </p:nvSpPr>
        <p:spPr>
          <a:xfrm>
            <a:off x="1102799" y="3306601"/>
            <a:ext cx="3046625" cy="11168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Score por distrito</a:t>
            </a:r>
            <a:endParaRPr lang="es-PE" sz="1200" dirty="0">
              <a:solidFill>
                <a:schemeClr val="tx1"/>
              </a:solidFill>
            </a:endParaRPr>
          </a:p>
        </p:txBody>
      </p:sp>
      <p:sp>
        <p:nvSpPr>
          <p:cNvPr id="7" name="Rectángulo 6">
            <a:extLst>
              <a:ext uri="{FF2B5EF4-FFF2-40B4-BE49-F238E27FC236}">
                <a16:creationId xmlns:a16="http://schemas.microsoft.com/office/drawing/2014/main" id="{731FD070-44E2-AA30-FC72-F627AC5A240C}"/>
              </a:ext>
            </a:extLst>
          </p:cNvPr>
          <p:cNvSpPr/>
          <p:nvPr/>
        </p:nvSpPr>
        <p:spPr>
          <a:xfrm>
            <a:off x="4994578" y="3322350"/>
            <a:ext cx="3046625" cy="11168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Score promedio por meses/años</a:t>
            </a:r>
            <a:endParaRPr lang="es-PE" sz="1200" dirty="0">
              <a:solidFill>
                <a:schemeClr val="tx1"/>
              </a:solidFill>
            </a:endParaRPr>
          </a:p>
        </p:txBody>
      </p:sp>
      <p:sp>
        <p:nvSpPr>
          <p:cNvPr id="8" name="Rectángulo 7">
            <a:extLst>
              <a:ext uri="{FF2B5EF4-FFF2-40B4-BE49-F238E27FC236}">
                <a16:creationId xmlns:a16="http://schemas.microsoft.com/office/drawing/2014/main" id="{7A28E544-BD48-AD15-920D-4BAD8F664D84}"/>
              </a:ext>
            </a:extLst>
          </p:cNvPr>
          <p:cNvSpPr/>
          <p:nvPr/>
        </p:nvSpPr>
        <p:spPr>
          <a:xfrm>
            <a:off x="2685175" y="2146950"/>
            <a:ext cx="12240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Score promedio</a:t>
            </a:r>
            <a:endParaRPr lang="es-PE" sz="1200" dirty="0">
              <a:solidFill>
                <a:schemeClr val="tx1"/>
              </a:solidFill>
            </a:endParaRPr>
          </a:p>
        </p:txBody>
      </p:sp>
    </p:spTree>
    <p:extLst>
      <p:ext uri="{BB962C8B-B14F-4D97-AF65-F5344CB8AC3E}">
        <p14:creationId xmlns:p14="http://schemas.microsoft.com/office/powerpoint/2010/main" val="2279558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REAL ESTATE</a:t>
            </a:r>
            <a:endParaRPr dirty="0"/>
          </a:p>
        </p:txBody>
      </p:sp>
      <p:sp>
        <p:nvSpPr>
          <p:cNvPr id="2" name="Rectángulo 1">
            <a:extLst>
              <a:ext uri="{FF2B5EF4-FFF2-40B4-BE49-F238E27FC236}">
                <a16:creationId xmlns:a16="http://schemas.microsoft.com/office/drawing/2014/main" id="{7BB8A54D-9DD8-D74B-2370-FCD6ABAAB156}"/>
              </a:ext>
            </a:extLst>
          </p:cNvPr>
          <p:cNvSpPr/>
          <p:nvPr/>
        </p:nvSpPr>
        <p:spPr>
          <a:xfrm>
            <a:off x="790975" y="1166400"/>
            <a:ext cx="8007425" cy="358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4DF72EE2-D9F2-03EC-FD8F-DF79FEFBDA36}"/>
              </a:ext>
            </a:extLst>
          </p:cNvPr>
          <p:cNvSpPr/>
          <p:nvPr/>
        </p:nvSpPr>
        <p:spPr>
          <a:xfrm>
            <a:off x="936000" y="1274400"/>
            <a:ext cx="7747200" cy="37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ln>
                  <a:solidFill>
                    <a:sysClr val="windowText" lastClr="000000"/>
                  </a:solidFill>
                </a:ln>
                <a:solidFill>
                  <a:sysClr val="windowText" lastClr="000000"/>
                </a:solidFill>
              </a:rPr>
              <a:t>Header</a:t>
            </a:r>
            <a:endParaRPr lang="es-PE" dirty="0">
              <a:ln>
                <a:solidFill>
                  <a:sysClr val="windowText" lastClr="000000"/>
                </a:solidFill>
              </a:ln>
              <a:solidFill>
                <a:sysClr val="windowText" lastClr="000000"/>
              </a:solidFill>
            </a:endParaRPr>
          </a:p>
        </p:txBody>
      </p:sp>
      <p:sp>
        <p:nvSpPr>
          <p:cNvPr id="4" name="Rectángulo 3">
            <a:extLst>
              <a:ext uri="{FF2B5EF4-FFF2-40B4-BE49-F238E27FC236}">
                <a16:creationId xmlns:a16="http://schemas.microsoft.com/office/drawing/2014/main" id="{69487306-E425-4DC0-6B17-FBF94B845672}"/>
              </a:ext>
            </a:extLst>
          </p:cNvPr>
          <p:cNvSpPr/>
          <p:nvPr/>
        </p:nvSpPr>
        <p:spPr>
          <a:xfrm>
            <a:off x="2007600" y="17766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Total Ventas</a:t>
            </a:r>
            <a:endParaRPr lang="es-PE" sz="1200" dirty="0">
              <a:solidFill>
                <a:schemeClr val="tx1"/>
              </a:solidFill>
            </a:endParaRPr>
          </a:p>
        </p:txBody>
      </p:sp>
      <p:sp>
        <p:nvSpPr>
          <p:cNvPr id="5" name="Rectángulo 4">
            <a:extLst>
              <a:ext uri="{FF2B5EF4-FFF2-40B4-BE49-F238E27FC236}">
                <a16:creationId xmlns:a16="http://schemas.microsoft.com/office/drawing/2014/main" id="{A2E9F57E-4858-924F-1E35-D024E0267FCF}"/>
              </a:ext>
            </a:extLst>
          </p:cNvPr>
          <p:cNvSpPr/>
          <p:nvPr/>
        </p:nvSpPr>
        <p:spPr>
          <a:xfrm>
            <a:off x="3412800" y="17766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Mediana de Precio</a:t>
            </a:r>
            <a:endParaRPr lang="es-PE" sz="1200" dirty="0">
              <a:solidFill>
                <a:schemeClr val="tx1"/>
              </a:solidFill>
            </a:endParaRPr>
          </a:p>
        </p:txBody>
      </p:sp>
      <p:sp>
        <p:nvSpPr>
          <p:cNvPr id="6" name="Rectángulo 5">
            <a:extLst>
              <a:ext uri="{FF2B5EF4-FFF2-40B4-BE49-F238E27FC236}">
                <a16:creationId xmlns:a16="http://schemas.microsoft.com/office/drawing/2014/main" id="{C71DF218-E5D0-81AB-687C-72D50CD8FF84}"/>
              </a:ext>
            </a:extLst>
          </p:cNvPr>
          <p:cNvSpPr/>
          <p:nvPr/>
        </p:nvSpPr>
        <p:spPr>
          <a:xfrm>
            <a:off x="4818000" y="17550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 dirty="0">
                <a:solidFill>
                  <a:schemeClr val="tx1"/>
                </a:solidFill>
              </a:rPr>
              <a:t>Precio Promedio por m2</a:t>
            </a:r>
            <a:endParaRPr lang="es-PE" sz="1000" dirty="0">
              <a:solidFill>
                <a:schemeClr val="tx1"/>
              </a:solidFill>
            </a:endParaRPr>
          </a:p>
        </p:txBody>
      </p:sp>
      <p:sp>
        <p:nvSpPr>
          <p:cNvPr id="10" name="Rectángulo 9">
            <a:extLst>
              <a:ext uri="{FF2B5EF4-FFF2-40B4-BE49-F238E27FC236}">
                <a16:creationId xmlns:a16="http://schemas.microsoft.com/office/drawing/2014/main" id="{2226D9EA-2DEC-5281-6043-16AB05F7B887}"/>
              </a:ext>
            </a:extLst>
          </p:cNvPr>
          <p:cNvSpPr/>
          <p:nvPr/>
        </p:nvSpPr>
        <p:spPr>
          <a:xfrm>
            <a:off x="7382400" y="2638013"/>
            <a:ext cx="1300800" cy="6423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Filtro por año</a:t>
            </a:r>
            <a:endParaRPr lang="es-PE" sz="1200" dirty="0">
              <a:solidFill>
                <a:schemeClr val="tx1"/>
              </a:solidFill>
            </a:endParaRPr>
          </a:p>
        </p:txBody>
      </p:sp>
      <p:sp>
        <p:nvSpPr>
          <p:cNvPr id="11" name="Rectángulo 10">
            <a:extLst>
              <a:ext uri="{FF2B5EF4-FFF2-40B4-BE49-F238E27FC236}">
                <a16:creationId xmlns:a16="http://schemas.microsoft.com/office/drawing/2014/main" id="{296F66ED-9C6E-4F12-A512-EF841A5200BB}"/>
              </a:ext>
            </a:extLst>
          </p:cNvPr>
          <p:cNvSpPr/>
          <p:nvPr/>
        </p:nvSpPr>
        <p:spPr>
          <a:xfrm>
            <a:off x="6223200" y="1755563"/>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Ratio Sale </a:t>
            </a:r>
            <a:r>
              <a:rPr lang="es-ES" sz="1200" dirty="0" err="1">
                <a:solidFill>
                  <a:schemeClr val="tx1"/>
                </a:solidFill>
              </a:rPr>
              <a:t>to</a:t>
            </a:r>
            <a:r>
              <a:rPr lang="es-ES" sz="1200" dirty="0">
                <a:solidFill>
                  <a:schemeClr val="tx1"/>
                </a:solidFill>
              </a:rPr>
              <a:t> </a:t>
            </a:r>
            <a:r>
              <a:rPr lang="es-ES" sz="1200" dirty="0" err="1">
                <a:solidFill>
                  <a:schemeClr val="tx1"/>
                </a:solidFill>
              </a:rPr>
              <a:t>list</a:t>
            </a:r>
            <a:r>
              <a:rPr lang="es-ES" sz="1200" dirty="0">
                <a:solidFill>
                  <a:schemeClr val="tx1"/>
                </a:solidFill>
              </a:rPr>
              <a:t> Promedio</a:t>
            </a:r>
            <a:endParaRPr lang="es-PE" sz="1200" dirty="0">
              <a:solidFill>
                <a:schemeClr val="tx1"/>
              </a:solidFill>
            </a:endParaRPr>
          </a:p>
        </p:txBody>
      </p:sp>
      <p:sp>
        <p:nvSpPr>
          <p:cNvPr id="12" name="Rectángulo 11">
            <a:extLst>
              <a:ext uri="{FF2B5EF4-FFF2-40B4-BE49-F238E27FC236}">
                <a16:creationId xmlns:a16="http://schemas.microsoft.com/office/drawing/2014/main" id="{F5FC8C3A-5F11-33D0-2F21-30538E37906A}"/>
              </a:ext>
            </a:extLst>
          </p:cNvPr>
          <p:cNvSpPr/>
          <p:nvPr/>
        </p:nvSpPr>
        <p:spPr>
          <a:xfrm>
            <a:off x="7382400" y="3488813"/>
            <a:ext cx="1300800" cy="6423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Filtro por mes</a:t>
            </a:r>
            <a:endParaRPr lang="es-PE" sz="1200" dirty="0">
              <a:solidFill>
                <a:schemeClr val="tx1"/>
              </a:solidFill>
            </a:endParaRPr>
          </a:p>
        </p:txBody>
      </p:sp>
      <p:sp>
        <p:nvSpPr>
          <p:cNvPr id="13" name="Rectángulo 12">
            <a:extLst>
              <a:ext uri="{FF2B5EF4-FFF2-40B4-BE49-F238E27FC236}">
                <a16:creationId xmlns:a16="http://schemas.microsoft.com/office/drawing/2014/main" id="{C62BA36B-F2CD-F157-00C2-AE4EC48857BA}"/>
              </a:ext>
            </a:extLst>
          </p:cNvPr>
          <p:cNvSpPr/>
          <p:nvPr/>
        </p:nvSpPr>
        <p:spPr>
          <a:xfrm>
            <a:off x="1303200" y="2638013"/>
            <a:ext cx="2728800" cy="163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Variación en el tiempo del precio por m2 por barrio</a:t>
            </a:r>
            <a:endParaRPr lang="es-PE" dirty="0">
              <a:solidFill>
                <a:schemeClr val="tx1"/>
              </a:solidFill>
            </a:endParaRPr>
          </a:p>
        </p:txBody>
      </p:sp>
      <p:sp>
        <p:nvSpPr>
          <p:cNvPr id="15" name="Rectángulo 14">
            <a:extLst>
              <a:ext uri="{FF2B5EF4-FFF2-40B4-BE49-F238E27FC236}">
                <a16:creationId xmlns:a16="http://schemas.microsoft.com/office/drawing/2014/main" id="{722AB5C1-B226-BA18-9CE8-63319EC4BA92}"/>
              </a:ext>
            </a:extLst>
          </p:cNvPr>
          <p:cNvSpPr/>
          <p:nvPr/>
        </p:nvSpPr>
        <p:spPr>
          <a:xfrm>
            <a:off x="4438975" y="2649093"/>
            <a:ext cx="2728800" cy="163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Top 5 vecindarios por Ratio Sale </a:t>
            </a:r>
            <a:r>
              <a:rPr lang="es-ES" dirty="0" err="1">
                <a:solidFill>
                  <a:schemeClr val="tx1"/>
                </a:solidFill>
              </a:rPr>
              <a:t>to</a:t>
            </a:r>
            <a:r>
              <a:rPr lang="es-ES" dirty="0">
                <a:solidFill>
                  <a:schemeClr val="tx1"/>
                </a:solidFill>
              </a:rPr>
              <a:t> </a:t>
            </a:r>
            <a:r>
              <a:rPr lang="es-ES" dirty="0" err="1">
                <a:solidFill>
                  <a:schemeClr val="tx1"/>
                </a:solidFill>
              </a:rPr>
              <a:t>list</a:t>
            </a:r>
            <a:endParaRPr lang="es-PE" dirty="0">
              <a:solidFill>
                <a:schemeClr val="tx1"/>
              </a:solidFill>
            </a:endParaRPr>
          </a:p>
        </p:txBody>
      </p:sp>
    </p:spTree>
    <p:extLst>
      <p:ext uri="{BB962C8B-B14F-4D97-AF65-F5344CB8AC3E}">
        <p14:creationId xmlns:p14="http://schemas.microsoft.com/office/powerpoint/2010/main" val="381551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PALETA DE COLORES</a:t>
            </a:r>
            <a:endParaRPr dirty="0"/>
          </a:p>
        </p:txBody>
      </p:sp>
      <p:sp>
        <p:nvSpPr>
          <p:cNvPr id="153" name="Google Shape;153;p16"/>
          <p:cNvSpPr/>
          <p:nvPr/>
        </p:nvSpPr>
        <p:spPr>
          <a:xfrm>
            <a:off x="3288249" y="1824910"/>
            <a:ext cx="657300" cy="6573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2346911" y="1824910"/>
            <a:ext cx="657300" cy="6573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16"/>
          <p:cNvSpPr/>
          <p:nvPr/>
        </p:nvSpPr>
        <p:spPr>
          <a:xfrm>
            <a:off x="2412770" y="2951557"/>
            <a:ext cx="657300" cy="657300"/>
          </a:xfrm>
          <a:prstGeom prst="ellipse">
            <a:avLst/>
          </a:pr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56;p16">
            <a:extLst>
              <a:ext uri="{FF2B5EF4-FFF2-40B4-BE49-F238E27FC236}">
                <a16:creationId xmlns:a16="http://schemas.microsoft.com/office/drawing/2014/main" id="{9CA83B5B-E2B1-6AFA-D28B-D95748B0CEDC}"/>
              </a:ext>
            </a:extLst>
          </p:cNvPr>
          <p:cNvSpPr/>
          <p:nvPr/>
        </p:nvSpPr>
        <p:spPr>
          <a:xfrm>
            <a:off x="3288249" y="2919744"/>
            <a:ext cx="657300" cy="657300"/>
          </a:xfrm>
          <a:prstGeom prst="ellipse">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4;p16">
            <a:extLst>
              <a:ext uri="{FF2B5EF4-FFF2-40B4-BE49-F238E27FC236}">
                <a16:creationId xmlns:a16="http://schemas.microsoft.com/office/drawing/2014/main" id="{D029B9AC-C566-2E68-EE46-9354D1736BED}"/>
              </a:ext>
            </a:extLst>
          </p:cNvPr>
          <p:cNvSpPr/>
          <p:nvPr/>
        </p:nvSpPr>
        <p:spPr>
          <a:xfrm>
            <a:off x="4160805" y="1884332"/>
            <a:ext cx="657300" cy="657300"/>
          </a:xfrm>
          <a:prstGeom prst="ellipse">
            <a:avLst/>
          </a:pr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54;p16">
            <a:extLst>
              <a:ext uri="{FF2B5EF4-FFF2-40B4-BE49-F238E27FC236}">
                <a16:creationId xmlns:a16="http://schemas.microsoft.com/office/drawing/2014/main" id="{4AA5B584-C3EC-5AAD-57A5-E6CC1EC42F98}"/>
              </a:ext>
            </a:extLst>
          </p:cNvPr>
          <p:cNvSpPr/>
          <p:nvPr/>
        </p:nvSpPr>
        <p:spPr>
          <a:xfrm>
            <a:off x="5033361" y="1883931"/>
            <a:ext cx="657300" cy="657300"/>
          </a:xfrm>
          <a:prstGeom prst="ellipse">
            <a:avLst/>
          </a:pr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4;p16">
            <a:extLst>
              <a:ext uri="{FF2B5EF4-FFF2-40B4-BE49-F238E27FC236}">
                <a16:creationId xmlns:a16="http://schemas.microsoft.com/office/drawing/2014/main" id="{38534812-13BB-3254-8D09-28658F0BDDE0}"/>
              </a:ext>
            </a:extLst>
          </p:cNvPr>
          <p:cNvSpPr/>
          <p:nvPr/>
        </p:nvSpPr>
        <p:spPr>
          <a:xfrm>
            <a:off x="5988316" y="1892602"/>
            <a:ext cx="657300" cy="657300"/>
          </a:xfrm>
          <a:prstGeom prst="ellipse">
            <a:avLst/>
          </a:prstGeom>
          <a:solidFill>
            <a:srgbClr val="D39C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56;p16">
            <a:extLst>
              <a:ext uri="{FF2B5EF4-FFF2-40B4-BE49-F238E27FC236}">
                <a16:creationId xmlns:a16="http://schemas.microsoft.com/office/drawing/2014/main" id="{958319DC-33F5-6928-BEB2-859D23E1D114}"/>
              </a:ext>
            </a:extLst>
          </p:cNvPr>
          <p:cNvSpPr/>
          <p:nvPr/>
        </p:nvSpPr>
        <p:spPr>
          <a:xfrm>
            <a:off x="5988316" y="2919744"/>
            <a:ext cx="657300" cy="657300"/>
          </a:xfrm>
          <a:prstGeom prst="ellipse">
            <a:avLst/>
          </a:prstGeom>
          <a:solidFill>
            <a:srgbClr val="306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6;p16">
            <a:extLst>
              <a:ext uri="{FF2B5EF4-FFF2-40B4-BE49-F238E27FC236}">
                <a16:creationId xmlns:a16="http://schemas.microsoft.com/office/drawing/2014/main" id="{93F1FF41-F785-C6F9-F8B3-3F8CC8F6C78C}"/>
              </a:ext>
            </a:extLst>
          </p:cNvPr>
          <p:cNvSpPr/>
          <p:nvPr/>
        </p:nvSpPr>
        <p:spPr>
          <a:xfrm>
            <a:off x="5048899" y="2919744"/>
            <a:ext cx="657300" cy="657300"/>
          </a:xfrm>
          <a:prstGeom prst="ellipse">
            <a:avLst/>
          </a:prstGeom>
          <a:solidFill>
            <a:srgbClr val="3484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6;p16">
            <a:extLst>
              <a:ext uri="{FF2B5EF4-FFF2-40B4-BE49-F238E27FC236}">
                <a16:creationId xmlns:a16="http://schemas.microsoft.com/office/drawing/2014/main" id="{1646528F-2343-9707-39BD-0E8BDEDFCF9A}"/>
              </a:ext>
            </a:extLst>
          </p:cNvPr>
          <p:cNvSpPr/>
          <p:nvPr/>
        </p:nvSpPr>
        <p:spPr>
          <a:xfrm>
            <a:off x="4165369" y="2919744"/>
            <a:ext cx="657300" cy="657300"/>
          </a:xfrm>
          <a:prstGeom prst="ellipse">
            <a:avLst/>
          </a:prstGeom>
          <a:solidFill>
            <a:srgbClr val="47A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FUENTE DE DATOS</a:t>
            </a:r>
            <a:endParaRPr dirty="0"/>
          </a:p>
        </p:txBody>
      </p:sp>
      <p:sp>
        <p:nvSpPr>
          <p:cNvPr id="141" name="Google Shape;141;p15"/>
          <p:cNvSpPr txBox="1"/>
          <p:nvPr/>
        </p:nvSpPr>
        <p:spPr>
          <a:xfrm flipH="1">
            <a:off x="1761000" y="1768725"/>
            <a:ext cx="2479800" cy="4201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ES" dirty="0">
                <a:solidFill>
                  <a:srgbClr val="434343"/>
                </a:solidFill>
                <a:latin typeface="Montserrat ExtraBold"/>
                <a:ea typeface="Montserrat ExtraBold"/>
                <a:cs typeface="Montserrat ExtraBold"/>
                <a:sym typeface="Montserrat ExtraBold"/>
              </a:rPr>
              <a:t>Google Cloud </a:t>
            </a:r>
            <a:r>
              <a:rPr lang="es-ES" dirty="0" err="1">
                <a:solidFill>
                  <a:srgbClr val="434343"/>
                </a:solidFill>
                <a:latin typeface="Montserrat ExtraBold"/>
                <a:ea typeface="Montserrat ExtraBold"/>
                <a:cs typeface="Montserrat ExtraBold"/>
                <a:sym typeface="Montserrat ExtraBold"/>
              </a:rPr>
              <a:t>Platform</a:t>
            </a:r>
            <a:endParaRPr lang="en-US" dirty="0">
              <a:solidFill>
                <a:srgbClr val="434343"/>
              </a:solidFill>
              <a:latin typeface="Montserrat ExtraBold"/>
              <a:ea typeface="Montserrat ExtraBold"/>
              <a:cs typeface="Montserrat ExtraBold"/>
              <a:sym typeface="Montserrat ExtraBold"/>
            </a:endParaRPr>
          </a:p>
          <a:p>
            <a:pPr marL="0" lvl="0" indent="0" algn="l" rtl="0">
              <a:lnSpc>
                <a:spcPct val="115000"/>
              </a:lnSpc>
              <a:spcBef>
                <a:spcPts val="0"/>
              </a:spcBef>
              <a:spcAft>
                <a:spcPts val="0"/>
              </a:spcAft>
              <a:buNone/>
            </a:pPr>
            <a:endParaRPr lang="en-US" sz="1100" dirty="0">
              <a:solidFill>
                <a:srgbClr val="434343"/>
              </a:solidFill>
              <a:latin typeface="Montserrat ExtraBold"/>
              <a:ea typeface="EB Garamond"/>
              <a:cs typeface="EB Garamond"/>
              <a:sym typeface="Montserrat ExtraBold"/>
            </a:endParaRPr>
          </a:p>
          <a:p>
            <a:pPr marL="0" lvl="0" indent="0" algn="l" rtl="0">
              <a:lnSpc>
                <a:spcPct val="115000"/>
              </a:lnSpc>
              <a:spcBef>
                <a:spcPts val="0"/>
              </a:spcBef>
              <a:spcAft>
                <a:spcPts val="0"/>
              </a:spcAft>
              <a:buNone/>
            </a:pPr>
            <a:endParaRPr lang="en-US" sz="1100" dirty="0">
              <a:solidFill>
                <a:srgbClr val="434343"/>
              </a:solidFill>
              <a:latin typeface="Montserrat ExtraBold"/>
              <a:ea typeface="EB Garamond"/>
              <a:cs typeface="EB Garamond"/>
              <a:sym typeface="Montserrat ExtraBold"/>
            </a:endParaRPr>
          </a:p>
          <a:p>
            <a:pPr marL="0" lvl="0" indent="0" algn="l" rtl="0">
              <a:lnSpc>
                <a:spcPct val="115000"/>
              </a:lnSpc>
              <a:spcBef>
                <a:spcPts val="0"/>
              </a:spcBef>
              <a:spcAft>
                <a:spcPts val="0"/>
              </a:spcAft>
              <a:buNone/>
            </a:pPr>
            <a:endParaRPr lang="en-US" sz="1100" dirty="0">
              <a:solidFill>
                <a:srgbClr val="434343"/>
              </a:solidFill>
              <a:latin typeface="Montserrat ExtraBold"/>
              <a:ea typeface="EB Garamond"/>
              <a:cs typeface="EB Garamond"/>
              <a:sym typeface="Montserrat ExtraBold"/>
            </a:endParaRPr>
          </a:p>
          <a:p>
            <a:pPr marL="0" lvl="0" indent="0" algn="l" rtl="0">
              <a:lnSpc>
                <a:spcPct val="115000"/>
              </a:lnSpc>
              <a:spcBef>
                <a:spcPts val="0"/>
              </a:spcBef>
              <a:spcAft>
                <a:spcPts val="0"/>
              </a:spcAft>
              <a:buNone/>
            </a:pPr>
            <a:endParaRPr lang="en-US" sz="1100" dirty="0">
              <a:solidFill>
                <a:srgbClr val="434343"/>
              </a:solidFill>
              <a:latin typeface="Montserrat ExtraBold"/>
              <a:ea typeface="EB Garamond"/>
              <a:cs typeface="EB Garamond"/>
              <a:sym typeface="Montserrat ExtraBold"/>
            </a:endParaRPr>
          </a:p>
          <a:p>
            <a:pPr marL="0" lvl="0" indent="0" algn="l" rtl="0">
              <a:lnSpc>
                <a:spcPct val="115000"/>
              </a:lnSpc>
              <a:spcBef>
                <a:spcPts val="1600"/>
              </a:spcBef>
              <a:spcAft>
                <a:spcPts val="1600"/>
              </a:spcAft>
              <a:buNone/>
            </a:pPr>
            <a:endParaRPr sz="1100" dirty="0">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3E05C2F1-6580-091E-5832-0CFDAEABB152}"/>
              </a:ext>
            </a:extLst>
          </p:cNvPr>
          <p:cNvSpPr txBox="1"/>
          <p:nvPr/>
        </p:nvSpPr>
        <p:spPr>
          <a:xfrm>
            <a:off x="3636000" y="2759798"/>
            <a:ext cx="843501" cy="307777"/>
          </a:xfrm>
          <a:prstGeom prst="rect">
            <a:avLst/>
          </a:prstGeom>
          <a:noFill/>
        </p:spPr>
        <p:txBody>
          <a:bodyPr wrap="none" rtlCol="0">
            <a:spAutoFit/>
          </a:bodyPr>
          <a:lstStyle/>
          <a:p>
            <a:r>
              <a:rPr lang="en-US" sz="1400" dirty="0">
                <a:solidFill>
                  <a:srgbClr val="434343"/>
                </a:solidFill>
                <a:latin typeface="EB Garamond"/>
                <a:ea typeface="EB Garamond"/>
                <a:cs typeface="EB Garamond"/>
                <a:sym typeface="EB Garamond"/>
              </a:rPr>
              <a:t>Big query</a:t>
            </a:r>
          </a:p>
        </p:txBody>
      </p:sp>
      <p:pic>
        <p:nvPicPr>
          <p:cNvPr id="1026" name="Picture 2" descr="Google Cloud Logo, symbol, meaning, history, PNG, brand">
            <a:extLst>
              <a:ext uri="{FF2B5EF4-FFF2-40B4-BE49-F238E27FC236}">
                <a16:creationId xmlns:a16="http://schemas.microsoft.com/office/drawing/2014/main" id="{5B6B6C5B-9CCC-5689-7E89-0A9C74AB5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200" y="1624650"/>
            <a:ext cx="1259200" cy="70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bigquery logo - Social media &amp; Logos Icons">
            <a:extLst>
              <a:ext uri="{FF2B5EF4-FFF2-40B4-BE49-F238E27FC236}">
                <a16:creationId xmlns:a16="http://schemas.microsoft.com/office/drawing/2014/main" id="{B91F4D8E-D47B-F5A9-F080-8150127C6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4800" y="2502825"/>
            <a:ext cx="841350" cy="8413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Icons - Free SVG &amp; PNG Dataset Images - Noun Project">
            <a:extLst>
              <a:ext uri="{FF2B5EF4-FFF2-40B4-BE49-F238E27FC236}">
                <a16:creationId xmlns:a16="http://schemas.microsoft.com/office/drawing/2014/main" id="{0304CBC1-559B-6AF6-D3FC-E08265582F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3375" y="3675974"/>
            <a:ext cx="728634" cy="728634"/>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4B18D9BB-F1EB-EA2C-8B77-48DBF21A4DEC}"/>
              </a:ext>
            </a:extLst>
          </p:cNvPr>
          <p:cNvPicPr>
            <a:picLocks noChangeAspect="1"/>
          </p:cNvPicPr>
          <p:nvPr/>
        </p:nvPicPr>
        <p:blipFill>
          <a:blip r:embed="rId6"/>
          <a:stretch>
            <a:fillRect/>
          </a:stretch>
        </p:blipFill>
        <p:spPr>
          <a:xfrm>
            <a:off x="4375152" y="3399492"/>
            <a:ext cx="1250998" cy="1413408"/>
          </a:xfrm>
          <a:prstGeom prst="rect">
            <a:avLst/>
          </a:prstGeom>
        </p:spPr>
      </p:pic>
    </p:spTree>
    <p:extLst>
      <p:ext uri="{BB962C8B-B14F-4D97-AF65-F5344CB8AC3E}">
        <p14:creationId xmlns:p14="http://schemas.microsoft.com/office/powerpoint/2010/main" val="388894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GRACIAS</a:t>
            </a:r>
            <a:endParaRPr dirty="0">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solidFill>
                  <a:srgbClr val="434343"/>
                </a:solidFill>
              </a:rPr>
              <a:t>¿Tienes alguna pregunta?</a:t>
            </a:r>
            <a:endParaRPr dirty="0">
              <a:solidFill>
                <a:srgbClr val="434343"/>
              </a:solidFill>
            </a:endParaRPr>
          </a:p>
          <a:p>
            <a:pPr marL="0" lvl="0" indent="0" algn="r" rtl="0">
              <a:spcBef>
                <a:spcPts val="0"/>
              </a:spcBef>
              <a:spcAft>
                <a:spcPts val="0"/>
              </a:spcAft>
              <a:buClr>
                <a:schemeClr val="dk1"/>
              </a:buClr>
              <a:buSzPts val="1100"/>
              <a:buFont typeface="Arial"/>
              <a:buNone/>
            </a:pP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contact@insightfuldata.com </a:t>
            </a: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+1  620 421 838 847 </a:t>
            </a:r>
            <a:endParaRPr dirty="0">
              <a:solidFill>
                <a:srgbClr val="434343"/>
              </a:solidFill>
            </a:endParaRPr>
          </a:p>
          <a:p>
            <a:pPr marL="0" lvl="0" indent="0" algn="r" rtl="0">
              <a:spcBef>
                <a:spcPts val="0"/>
              </a:spcBef>
              <a:spcAft>
                <a:spcPts val="0"/>
              </a:spcAft>
              <a:buClr>
                <a:schemeClr val="dk1"/>
              </a:buClr>
              <a:buSzPts val="1100"/>
              <a:buFont typeface="Arial"/>
              <a:buNone/>
            </a:pPr>
            <a:r>
              <a:rPr lang="en" dirty="0">
                <a:solidFill>
                  <a:srgbClr val="434343"/>
                </a:solidFill>
              </a:rPr>
              <a:t>insightfuldatapartners.com</a:t>
            </a:r>
            <a:endParaRPr dirty="0">
              <a:solidFill>
                <a:srgbClr val="434343"/>
              </a:solidFill>
            </a:endParaRPr>
          </a:p>
          <a:p>
            <a:pPr marL="0" lvl="0" indent="0" algn="r" rtl="0">
              <a:spcBef>
                <a:spcPts val="0"/>
              </a:spcBef>
              <a:spcAft>
                <a:spcPts val="0"/>
              </a:spcAft>
              <a:buNone/>
            </a:pPr>
            <a:endParaRPr dirty="0"/>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4" name="Google Shape;1894;p36"/>
          <p:cNvGrpSpPr/>
          <p:nvPr/>
        </p:nvGrpSpPr>
        <p:grpSpPr>
          <a:xfrm>
            <a:off x="3755237" y="3575651"/>
            <a:ext cx="832985" cy="231737"/>
            <a:chOff x="3739024" y="3575651"/>
            <a:chExt cx="832985" cy="231737"/>
          </a:xfrm>
        </p:grpSpPr>
        <p:sp>
          <p:nvSpPr>
            <p:cNvPr id="1895" name="Google Shape;1895;p36"/>
            <p:cNvSpPr/>
            <p:nvPr/>
          </p:nvSpPr>
          <p:spPr>
            <a:xfrm>
              <a:off x="3739024" y="3575651"/>
              <a:ext cx="231508" cy="231737"/>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6" name="Google Shape;1896;p36"/>
            <p:cNvGrpSpPr/>
            <p:nvPr/>
          </p:nvGrpSpPr>
          <p:grpSpPr>
            <a:xfrm>
              <a:off x="4039521" y="3575766"/>
              <a:ext cx="231754" cy="231498"/>
              <a:chOff x="3752358" y="3817349"/>
              <a:chExt cx="346056" cy="345674"/>
            </a:xfrm>
          </p:grpSpPr>
          <p:sp>
            <p:nvSpPr>
              <p:cNvPr id="1897" name="Google Shape;1897;p3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36"/>
            <p:cNvGrpSpPr/>
            <p:nvPr/>
          </p:nvGrpSpPr>
          <p:grpSpPr>
            <a:xfrm>
              <a:off x="4340277" y="3575766"/>
              <a:ext cx="231732" cy="231498"/>
              <a:chOff x="4201447" y="3817349"/>
              <a:chExt cx="346024" cy="345674"/>
            </a:xfrm>
          </p:grpSpPr>
          <p:sp>
            <p:nvSpPr>
              <p:cNvPr id="1902" name="Google Shape;1902;p3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ángulo 1">
            <a:extLst>
              <a:ext uri="{FF2B5EF4-FFF2-40B4-BE49-F238E27FC236}">
                <a16:creationId xmlns:a16="http://schemas.microsoft.com/office/drawing/2014/main" id="{47780BB4-FC8B-8DCA-E594-3546C584236B}"/>
              </a:ext>
            </a:extLst>
          </p:cNvPr>
          <p:cNvSpPr/>
          <p:nvPr/>
        </p:nvSpPr>
        <p:spPr>
          <a:xfrm>
            <a:off x="1533600" y="3931621"/>
            <a:ext cx="3211317" cy="704969"/>
          </a:xfrm>
          <a:prstGeom prst="rect">
            <a:avLst/>
          </a:prstGeom>
          <a:solidFill>
            <a:srgbClr val="EE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grpSp>
        <p:nvGrpSpPr>
          <p:cNvPr id="1054" name="Google Shape;1054;p27"/>
          <p:cNvGrpSpPr/>
          <p:nvPr/>
        </p:nvGrpSpPr>
        <p:grpSpPr>
          <a:xfrm>
            <a:off x="1528940" y="1327518"/>
            <a:ext cx="6086115" cy="3815992"/>
            <a:chOff x="238325" y="236325"/>
            <a:chExt cx="7138300" cy="5238150"/>
          </a:xfrm>
        </p:grpSpPr>
        <p:sp>
          <p:nvSpPr>
            <p:cNvPr id="1055" name="Google Shape;1055;p27"/>
            <p:cNvSpPr/>
            <p:nvPr/>
          </p:nvSpPr>
          <p:spPr>
            <a:xfrm>
              <a:off x="3577325" y="852800"/>
              <a:ext cx="2123225" cy="816050"/>
            </a:xfrm>
            <a:custGeom>
              <a:avLst/>
              <a:gdLst/>
              <a:ahLst/>
              <a:cxnLst/>
              <a:rect l="l" t="t" r="r" b="b"/>
              <a:pathLst>
                <a:path w="84929" h="32642" extrusionOk="0">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7"/>
            <p:cNvSpPr/>
            <p:nvPr/>
          </p:nvSpPr>
          <p:spPr>
            <a:xfrm>
              <a:off x="3798275" y="1034275"/>
              <a:ext cx="1681425" cy="4440100"/>
            </a:xfrm>
            <a:custGeom>
              <a:avLst/>
              <a:gdLst/>
              <a:ahLst/>
              <a:cxnLst/>
              <a:rect l="l" t="t" r="r" b="b"/>
              <a:pathLst>
                <a:path w="67257" h="177604" extrusionOk="0">
                  <a:moveTo>
                    <a:pt x="67257" y="25378"/>
                  </a:moveTo>
                  <a:lnTo>
                    <a:pt x="67257" y="177604"/>
                  </a:lnTo>
                  <a:lnTo>
                    <a:pt x="1" y="177604"/>
                  </a:lnTo>
                  <a:lnTo>
                    <a:pt x="1" y="25378"/>
                  </a:lnTo>
                  <a:lnTo>
                    <a:pt x="336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7"/>
            <p:cNvSpPr/>
            <p:nvPr/>
          </p:nvSpPr>
          <p:spPr>
            <a:xfrm>
              <a:off x="3960450" y="1221175"/>
              <a:ext cx="1357100" cy="4128000"/>
            </a:xfrm>
            <a:custGeom>
              <a:avLst/>
              <a:gdLst/>
              <a:ahLst/>
              <a:cxnLst/>
              <a:rect l="l" t="t" r="r" b="b"/>
              <a:pathLst>
                <a:path w="54284" h="165120" extrusionOk="0">
                  <a:moveTo>
                    <a:pt x="54284" y="20487"/>
                  </a:moveTo>
                  <a:lnTo>
                    <a:pt x="54284" y="165120"/>
                  </a:lnTo>
                  <a:lnTo>
                    <a:pt x="0" y="165120"/>
                  </a:lnTo>
                  <a:lnTo>
                    <a:pt x="0" y="20487"/>
                  </a:lnTo>
                  <a:lnTo>
                    <a:pt x="27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7"/>
            <p:cNvSpPr/>
            <p:nvPr/>
          </p:nvSpPr>
          <p:spPr>
            <a:xfrm>
              <a:off x="5263950" y="236325"/>
              <a:ext cx="2112675" cy="815000"/>
            </a:xfrm>
            <a:custGeom>
              <a:avLst/>
              <a:gdLst/>
              <a:ahLst/>
              <a:cxnLst/>
              <a:rect l="l" t="t" r="r" b="b"/>
              <a:pathLst>
                <a:path w="84507" h="32600" extrusionOk="0">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7"/>
            <p:cNvSpPr/>
            <p:nvPr/>
          </p:nvSpPr>
          <p:spPr>
            <a:xfrm>
              <a:off x="5479475" y="416775"/>
              <a:ext cx="1681525" cy="5057600"/>
            </a:xfrm>
            <a:custGeom>
              <a:avLst/>
              <a:gdLst/>
              <a:ahLst/>
              <a:cxnLst/>
              <a:rect l="l" t="t" r="r" b="b"/>
              <a:pathLst>
                <a:path w="67261" h="202304" extrusionOk="0">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spcFirstLastPara="1" wrap="square" lIns="91425" tIns="91425" rIns="91425" bIns="91425" anchor="ctr" anchorCtr="0">
              <a:noAutofit/>
            </a:bodyPr>
            <a:lstStyle/>
            <a:p>
              <a:pPr marL="1250817" lvl="0" indent="0" algn="l" rtl="0">
                <a:spcBef>
                  <a:spcPts val="0"/>
                </a:spcBef>
                <a:spcAft>
                  <a:spcPts val="0"/>
                </a:spcAft>
                <a:buNone/>
              </a:pPr>
              <a:r>
                <a:rPr lang="en"/>
                <a:t>		</a:t>
              </a:r>
              <a:endParaRPr/>
            </a:p>
          </p:txBody>
        </p:sp>
        <p:sp>
          <p:nvSpPr>
            <p:cNvPr id="1060" name="Google Shape;1060;p27"/>
            <p:cNvSpPr/>
            <p:nvPr/>
          </p:nvSpPr>
          <p:spPr>
            <a:xfrm>
              <a:off x="5641725" y="603775"/>
              <a:ext cx="1357025" cy="4745400"/>
            </a:xfrm>
            <a:custGeom>
              <a:avLst/>
              <a:gdLst/>
              <a:ahLst/>
              <a:cxnLst/>
              <a:rect l="l" t="t" r="r" b="b"/>
              <a:pathLst>
                <a:path w="54281" h="189816" extrusionOk="0">
                  <a:moveTo>
                    <a:pt x="54280" y="20483"/>
                  </a:moveTo>
                  <a:lnTo>
                    <a:pt x="54280" y="189816"/>
                  </a:lnTo>
                  <a:lnTo>
                    <a:pt x="1" y="189816"/>
                  </a:lnTo>
                  <a:lnTo>
                    <a:pt x="1" y="20483"/>
                  </a:lnTo>
                  <a:lnTo>
                    <a:pt x="27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7"/>
            <p:cNvSpPr/>
            <p:nvPr/>
          </p:nvSpPr>
          <p:spPr>
            <a:xfrm>
              <a:off x="1909725" y="1369250"/>
              <a:ext cx="2094600" cy="813425"/>
            </a:xfrm>
            <a:custGeom>
              <a:avLst/>
              <a:gdLst/>
              <a:ahLst/>
              <a:cxnLst/>
              <a:rect l="l" t="t" r="r" b="b"/>
              <a:pathLst>
                <a:path w="83784" h="32537" extrusionOk="0">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7"/>
            <p:cNvSpPr/>
            <p:nvPr/>
          </p:nvSpPr>
          <p:spPr>
            <a:xfrm>
              <a:off x="2116250" y="1548125"/>
              <a:ext cx="1681525" cy="3926250"/>
            </a:xfrm>
            <a:custGeom>
              <a:avLst/>
              <a:gdLst/>
              <a:ahLst/>
              <a:cxnLst/>
              <a:rect l="l" t="t" r="r" b="b"/>
              <a:pathLst>
                <a:path w="67261" h="157050" extrusionOk="0">
                  <a:moveTo>
                    <a:pt x="67261" y="25381"/>
                  </a:moveTo>
                  <a:lnTo>
                    <a:pt x="67261" y="157050"/>
                  </a:lnTo>
                  <a:lnTo>
                    <a:pt x="1" y="157050"/>
                  </a:lnTo>
                  <a:lnTo>
                    <a:pt x="1" y="25381"/>
                  </a:lnTo>
                  <a:lnTo>
                    <a:pt x="336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7"/>
            <p:cNvSpPr/>
            <p:nvPr/>
          </p:nvSpPr>
          <p:spPr>
            <a:xfrm>
              <a:off x="2278500" y="1735125"/>
              <a:ext cx="1357025" cy="3614050"/>
            </a:xfrm>
            <a:custGeom>
              <a:avLst/>
              <a:gdLst/>
              <a:ahLst/>
              <a:cxnLst/>
              <a:rect l="l" t="t" r="r" b="b"/>
              <a:pathLst>
                <a:path w="54281" h="144562" extrusionOk="0">
                  <a:moveTo>
                    <a:pt x="54280" y="20483"/>
                  </a:moveTo>
                  <a:lnTo>
                    <a:pt x="54280" y="144562"/>
                  </a:lnTo>
                  <a:lnTo>
                    <a:pt x="1" y="144562"/>
                  </a:lnTo>
                  <a:lnTo>
                    <a:pt x="1" y="20483"/>
                  </a:lnTo>
                  <a:lnTo>
                    <a:pt x="27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7"/>
            <p:cNvSpPr/>
            <p:nvPr/>
          </p:nvSpPr>
          <p:spPr>
            <a:xfrm>
              <a:off x="238325" y="1990100"/>
              <a:ext cx="2085425" cy="812600"/>
            </a:xfrm>
            <a:custGeom>
              <a:avLst/>
              <a:gdLst/>
              <a:ahLst/>
              <a:cxnLst/>
              <a:rect l="l" t="t" r="r" b="b"/>
              <a:pathLst>
                <a:path w="83417" h="32504" extrusionOk="0">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7"/>
            <p:cNvSpPr/>
            <p:nvPr/>
          </p:nvSpPr>
          <p:spPr>
            <a:xfrm>
              <a:off x="440275" y="2168250"/>
              <a:ext cx="1681525" cy="3306225"/>
            </a:xfrm>
            <a:custGeom>
              <a:avLst/>
              <a:gdLst/>
              <a:ahLst/>
              <a:cxnLst/>
              <a:rect l="l" t="t" r="r" b="b"/>
              <a:pathLst>
                <a:path w="67261" h="132249" extrusionOk="0">
                  <a:moveTo>
                    <a:pt x="67261" y="25377"/>
                  </a:moveTo>
                  <a:lnTo>
                    <a:pt x="67261" y="132249"/>
                  </a:lnTo>
                  <a:lnTo>
                    <a:pt x="1" y="132249"/>
                  </a:lnTo>
                  <a:lnTo>
                    <a:pt x="1" y="25377"/>
                  </a:lnTo>
                  <a:lnTo>
                    <a:pt x="33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7"/>
            <p:cNvSpPr/>
            <p:nvPr/>
          </p:nvSpPr>
          <p:spPr>
            <a:xfrm>
              <a:off x="602550" y="2355150"/>
              <a:ext cx="1357100" cy="2994025"/>
            </a:xfrm>
            <a:custGeom>
              <a:avLst/>
              <a:gdLst/>
              <a:ahLst/>
              <a:cxnLst/>
              <a:rect l="l" t="t" r="r" b="b"/>
              <a:pathLst>
                <a:path w="54284" h="119761" extrusionOk="0">
                  <a:moveTo>
                    <a:pt x="54284" y="20482"/>
                  </a:moveTo>
                  <a:lnTo>
                    <a:pt x="54284" y="119761"/>
                  </a:lnTo>
                  <a:lnTo>
                    <a:pt x="0" y="119761"/>
                  </a:lnTo>
                  <a:lnTo>
                    <a:pt x="0" y="20482"/>
                  </a:lnTo>
                  <a:lnTo>
                    <a:pt x="27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PE" dirty="0"/>
              <a:t>ROLES Y RESPONSABILIDADES</a:t>
            </a:r>
          </a:p>
        </p:txBody>
      </p:sp>
      <p:sp>
        <p:nvSpPr>
          <p:cNvPr id="1068" name="Google Shape;1068;p27"/>
          <p:cNvSpPr txBox="1"/>
          <p:nvPr/>
        </p:nvSpPr>
        <p:spPr>
          <a:xfrm>
            <a:off x="6253975" y="313010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ANALYST</a:t>
            </a:r>
            <a:endParaRPr sz="1200" dirty="0">
              <a:solidFill>
                <a:srgbClr val="434343"/>
              </a:solidFill>
              <a:latin typeface="Montserrat ExtraBold"/>
              <a:ea typeface="Montserrat ExtraBold"/>
              <a:cs typeface="Montserrat ExtraBold"/>
              <a:sym typeface="Montserrat ExtraBold"/>
            </a:endParaRPr>
          </a:p>
          <a:p>
            <a:pPr marL="0" marR="0" lvl="0" indent="0" algn="ctr" rtl="0">
              <a:lnSpc>
                <a:spcPct val="100000"/>
              </a:lnSpc>
              <a:spcBef>
                <a:spcPts val="0"/>
              </a:spcBef>
              <a:spcAft>
                <a:spcPts val="0"/>
              </a:spcAft>
              <a:buNone/>
            </a:pPr>
            <a:r>
              <a:rPr lang="en" sz="1100" dirty="0">
                <a:solidFill>
                  <a:srgbClr val="434343"/>
                </a:solidFill>
                <a:latin typeface="EB Garamond"/>
                <a:ea typeface="EB Garamond"/>
                <a:cs typeface="EB Garamond"/>
                <a:sym typeface="EB Garamond"/>
              </a:rPr>
              <a:t>- Dashboard</a:t>
            </a:r>
            <a:endParaRPr sz="1100" dirty="0">
              <a:solidFill>
                <a:srgbClr val="434343"/>
              </a:solidFill>
              <a:latin typeface="EB Garamond"/>
              <a:ea typeface="EB Garamond"/>
              <a:cs typeface="EB Garamond"/>
              <a:sym typeface="EB Garamond"/>
            </a:endParaRPr>
          </a:p>
        </p:txBody>
      </p:sp>
      <p:sp>
        <p:nvSpPr>
          <p:cNvPr id="1069" name="Google Shape;1069;p27"/>
          <p:cNvSpPr txBox="1"/>
          <p:nvPr/>
        </p:nvSpPr>
        <p:spPr>
          <a:xfrm>
            <a:off x="4815375" y="33682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Machine learning</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Analysis</a:t>
            </a:r>
            <a:endParaRPr sz="1100" dirty="0">
              <a:solidFill>
                <a:srgbClr val="434343"/>
              </a:solidFill>
              <a:latin typeface="EB Garamond"/>
              <a:ea typeface="EB Garamond"/>
              <a:cs typeface="EB Garamond"/>
              <a:sym typeface="EB Garamond"/>
            </a:endParaRPr>
          </a:p>
        </p:txBody>
      </p:sp>
      <p:sp>
        <p:nvSpPr>
          <p:cNvPr id="1070" name="Google Shape;1070;p27"/>
          <p:cNvSpPr txBox="1"/>
          <p:nvPr/>
        </p:nvSpPr>
        <p:spPr>
          <a:xfrm>
            <a:off x="3376775" y="3596825"/>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Machine learning</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Analysis</a:t>
            </a:r>
            <a:endParaRPr sz="1100" dirty="0">
              <a:solidFill>
                <a:srgbClr val="434343"/>
              </a:solidFill>
              <a:latin typeface="EB Garamond"/>
              <a:ea typeface="EB Garamond"/>
              <a:cs typeface="EB Garamond"/>
              <a:sym typeface="EB Garamond"/>
            </a:endParaRPr>
          </a:p>
        </p:txBody>
      </p:sp>
      <p:sp>
        <p:nvSpPr>
          <p:cNvPr id="1071" name="Google Shape;1071;p27"/>
          <p:cNvSpPr txBox="1"/>
          <p:nvPr/>
        </p:nvSpPr>
        <p:spPr>
          <a:xfrm>
            <a:off x="1938175" y="3834950"/>
            <a:ext cx="938400" cy="1088400"/>
          </a:xfrm>
          <a:prstGeom prst="rect">
            <a:avLst/>
          </a:prstGeom>
          <a:noFill/>
          <a:ln>
            <a:noFill/>
          </a:ln>
        </p:spPr>
        <p:txBody>
          <a:bodyPr spcFirstLastPara="1" wrap="square" lIns="0" tIns="6350" rIns="0" bIns="0" anchor="t" anchorCtr="0">
            <a:noAutofit/>
          </a:bodyPr>
          <a:lstStyle/>
          <a:p>
            <a:pPr marL="0" marR="0" lvl="0" indent="0" algn="ctr" rtl="0">
              <a:lnSpc>
                <a:spcPct val="100000"/>
              </a:lnSpc>
              <a:spcBef>
                <a:spcPts val="0"/>
              </a:spcBef>
              <a:spcAft>
                <a:spcPts val="0"/>
              </a:spcAft>
              <a:buNone/>
            </a:pPr>
            <a:r>
              <a:rPr lang="en" sz="1200" dirty="0">
                <a:solidFill>
                  <a:srgbClr val="434343"/>
                </a:solidFill>
                <a:latin typeface="Montserrat ExtraBold"/>
                <a:ea typeface="Montserrat ExtraBold"/>
                <a:cs typeface="Montserrat ExtraBold"/>
                <a:sym typeface="Montserrat ExtraBold"/>
              </a:rPr>
              <a:t>DATA ENGINEER</a:t>
            </a:r>
            <a:endParaRPr sz="1200" dirty="0">
              <a:solidFill>
                <a:srgbClr val="434343"/>
              </a:solidFill>
              <a:latin typeface="Montserrat ExtraBold"/>
              <a:ea typeface="Montserrat ExtraBold"/>
              <a:cs typeface="Montserrat ExtraBold"/>
              <a:sym typeface="Montserrat ExtraBold"/>
            </a:endParaRP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Datalake</a:t>
            </a:r>
          </a:p>
          <a:p>
            <a:pPr marL="171450" marR="0" lvl="0" indent="-171450" algn="ctr" rtl="0">
              <a:lnSpc>
                <a:spcPct val="100000"/>
              </a:lnSpc>
              <a:spcBef>
                <a:spcPts val="0"/>
              </a:spcBef>
              <a:spcAft>
                <a:spcPts val="0"/>
              </a:spcAft>
              <a:buFontTx/>
              <a:buChar char="-"/>
            </a:pPr>
            <a:r>
              <a:rPr lang="en" sz="1100" dirty="0">
                <a:solidFill>
                  <a:srgbClr val="434343"/>
                </a:solidFill>
                <a:latin typeface="EB Garamond"/>
                <a:ea typeface="EB Garamond"/>
                <a:cs typeface="EB Garamond"/>
                <a:sym typeface="EB Garamond"/>
              </a:rPr>
              <a:t>Data warehouse</a:t>
            </a:r>
            <a:endParaRPr sz="1100" dirty="0">
              <a:solidFill>
                <a:srgbClr val="434343"/>
              </a:solidFill>
              <a:latin typeface="EB Garamond"/>
              <a:ea typeface="EB Garamond"/>
              <a:cs typeface="EB Garamond"/>
              <a:sym typeface="EB Garamond"/>
            </a:endParaRPr>
          </a:p>
        </p:txBody>
      </p:sp>
      <p:sp>
        <p:nvSpPr>
          <p:cNvPr id="1072" name="Google Shape;1072;p27"/>
          <p:cNvSpPr txBox="1"/>
          <p:nvPr/>
        </p:nvSpPr>
        <p:spPr>
          <a:xfrm>
            <a:off x="1915227" y="3253513"/>
            <a:ext cx="977870"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MARCOS IBARRA</a:t>
            </a:r>
            <a:endParaRPr sz="1200" dirty="0">
              <a:solidFill>
                <a:srgbClr val="434343"/>
              </a:solidFill>
              <a:latin typeface="Montserrat ExtraBold"/>
              <a:ea typeface="Montserrat ExtraBold"/>
              <a:cs typeface="Montserrat ExtraBold"/>
              <a:sym typeface="Montserrat ExtraBold"/>
            </a:endParaRPr>
          </a:p>
        </p:txBody>
      </p:sp>
      <p:sp>
        <p:nvSpPr>
          <p:cNvPr id="1073" name="Google Shape;1073;p27"/>
          <p:cNvSpPr txBox="1"/>
          <p:nvPr/>
        </p:nvSpPr>
        <p:spPr>
          <a:xfrm>
            <a:off x="3217777" y="3033703"/>
            <a:ext cx="1261727"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MATEO</a:t>
            </a:r>
          </a:p>
          <a:p>
            <a:pPr marL="0" lvl="0" indent="0" algn="ctr" rtl="0">
              <a:spcBef>
                <a:spcPts val="0"/>
              </a:spcBef>
              <a:spcAft>
                <a:spcPts val="0"/>
              </a:spcAft>
              <a:buNone/>
            </a:pPr>
            <a:r>
              <a:rPr lang="en" sz="1200" dirty="0">
                <a:solidFill>
                  <a:srgbClr val="434343"/>
                </a:solidFill>
                <a:latin typeface="Montserrat Medium"/>
                <a:ea typeface="Montserrat ExtraBold"/>
                <a:cs typeface="Montserrat ExtraBold"/>
                <a:sym typeface="Montserrat Medium"/>
              </a:rPr>
              <a:t>TRONCELLITI</a:t>
            </a:r>
            <a:endParaRPr sz="1200" dirty="0">
              <a:solidFill>
                <a:srgbClr val="434343"/>
              </a:solidFill>
              <a:latin typeface="Montserrat ExtraBold"/>
              <a:ea typeface="Montserrat ExtraBold"/>
              <a:cs typeface="Montserrat ExtraBold"/>
              <a:sym typeface="Montserrat ExtraBold"/>
            </a:endParaRPr>
          </a:p>
        </p:txBody>
      </p:sp>
      <p:sp>
        <p:nvSpPr>
          <p:cNvPr id="1074" name="Google Shape;1074;p27"/>
          <p:cNvSpPr txBox="1"/>
          <p:nvPr/>
        </p:nvSpPr>
        <p:spPr>
          <a:xfrm>
            <a:off x="4735909" y="2797625"/>
            <a:ext cx="1059455"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NAHUEL OTONELO</a:t>
            </a:r>
            <a:endParaRPr sz="1200" dirty="0">
              <a:solidFill>
                <a:srgbClr val="434343"/>
              </a:solidFill>
              <a:latin typeface="Montserrat ExtraBold"/>
              <a:ea typeface="Montserrat ExtraBold"/>
              <a:cs typeface="Montserrat ExtraBold"/>
              <a:sym typeface="Montserrat ExtraBold"/>
            </a:endParaRPr>
          </a:p>
        </p:txBody>
      </p:sp>
      <p:sp>
        <p:nvSpPr>
          <p:cNvPr id="1075" name="Google Shape;1075;p27"/>
          <p:cNvSpPr txBox="1"/>
          <p:nvPr/>
        </p:nvSpPr>
        <p:spPr>
          <a:xfrm>
            <a:off x="6208938" y="2566025"/>
            <a:ext cx="1010881" cy="46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rgbClr val="434343"/>
                </a:solidFill>
                <a:latin typeface="Montserrat Medium"/>
                <a:ea typeface="Montserrat Medium"/>
                <a:cs typeface="Montserrat Medium"/>
                <a:sym typeface="Montserrat Medium"/>
              </a:rPr>
              <a:t>JUAN ALCAZAR</a:t>
            </a:r>
            <a:endParaRPr sz="1200" dirty="0">
              <a:solidFill>
                <a:srgbClr val="434343"/>
              </a:solidFill>
              <a:latin typeface="Montserrat ExtraBold"/>
              <a:ea typeface="Montserrat ExtraBold"/>
              <a:cs typeface="Montserrat ExtraBold"/>
              <a:sym typeface="Montserrat ExtraBold"/>
            </a:endParaRPr>
          </a:p>
        </p:txBody>
      </p:sp>
      <p:grpSp>
        <p:nvGrpSpPr>
          <p:cNvPr id="1076" name="Google Shape;1076;p27"/>
          <p:cNvGrpSpPr/>
          <p:nvPr/>
        </p:nvGrpSpPr>
        <p:grpSpPr>
          <a:xfrm>
            <a:off x="7692585" y="2686952"/>
            <a:ext cx="2183295" cy="2549720"/>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1" name="Google Shape;1081;p27"/>
          <p:cNvSpPr/>
          <p:nvPr/>
        </p:nvSpPr>
        <p:spPr>
          <a:xfrm>
            <a:off x="411535"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763685"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434343"/>
                </a:solidFill>
              </a:rPr>
              <a:t>NUESTRA COMPAÑIA</a:t>
            </a:r>
            <a:endParaRPr dirty="0">
              <a:solidFill>
                <a:srgbClr val="434343"/>
              </a:solidFill>
            </a:endParaRPr>
          </a:p>
        </p:txBody>
      </p:sp>
      <p:sp>
        <p:nvSpPr>
          <p:cNvPr id="185" name="Google Shape;185;p17"/>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dirty="0"/>
              <a:t>Somos una consultora de data </a:t>
            </a:r>
            <a:r>
              <a:rPr lang="es-ES" dirty="0" err="1"/>
              <a:t>analysis</a:t>
            </a:r>
            <a:r>
              <a:rPr lang="es-ES" dirty="0"/>
              <a:t> que ofrece sus servicios para ofrecer un estudio sobre el mercado de alquileres de propiedades utilizando la plataforma Airbnb. Se analizarán los datos de la ciudad de New York en la ventana de tiempo de 2013 a 2023. </a:t>
            </a:r>
            <a:endParaRPr lang="en-US" dirty="0">
              <a:solidFill>
                <a:srgbClr val="434343"/>
              </a:solidFill>
            </a:endParaRPr>
          </a:p>
        </p:txBody>
      </p:sp>
      <p:sp>
        <p:nvSpPr>
          <p:cNvPr id="196" name="Google Shape;196;p17"/>
          <p:cNvSpPr txBox="1"/>
          <p:nvPr/>
        </p:nvSpPr>
        <p:spPr>
          <a:xfrm>
            <a:off x="5495224" y="3019291"/>
            <a:ext cx="2721325" cy="154958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74C1B9"/>
                </a:solidFill>
                <a:latin typeface="Montserrat Black"/>
                <a:ea typeface="Montserrat Black"/>
                <a:cs typeface="Montserrat Black"/>
                <a:sym typeface="Montserrat Black"/>
              </a:rPr>
              <a:t>INSIGHTFUL DATA </a:t>
            </a:r>
            <a:r>
              <a:rPr lang="en" sz="3000" dirty="0">
                <a:solidFill>
                  <a:srgbClr val="74C1B9"/>
                </a:solidFill>
                <a:latin typeface="Montserrat Light"/>
                <a:ea typeface="Montserrat Black"/>
                <a:cs typeface="Montserrat Black"/>
                <a:sym typeface="Montserrat Light"/>
              </a:rPr>
              <a:t>Partners</a:t>
            </a:r>
            <a:endParaRPr sz="3000" dirty="0">
              <a:solidFill>
                <a:srgbClr val="74C1B9"/>
              </a:solidFill>
              <a:latin typeface="Montserrat Black"/>
              <a:ea typeface="Montserrat Black"/>
              <a:cs typeface="Montserrat Black"/>
              <a:sym typeface="Montserrat Black"/>
            </a:endParaRPr>
          </a:p>
        </p:txBody>
      </p:sp>
      <p:pic>
        <p:nvPicPr>
          <p:cNvPr id="3" name="Imagen 2" descr="Logotipo&#10;&#10;Descripción generada automáticamente">
            <a:extLst>
              <a:ext uri="{FF2B5EF4-FFF2-40B4-BE49-F238E27FC236}">
                <a16:creationId xmlns:a16="http://schemas.microsoft.com/office/drawing/2014/main" id="{0B9F7FEA-F1ED-D635-D813-87F21162FC87}"/>
              </a:ext>
            </a:extLst>
          </p:cNvPr>
          <p:cNvPicPr>
            <a:picLocks noChangeAspect="1"/>
          </p:cNvPicPr>
          <p:nvPr/>
        </p:nvPicPr>
        <p:blipFill>
          <a:blip r:embed="rId3"/>
          <a:stretch>
            <a:fillRect/>
          </a:stretch>
        </p:blipFill>
        <p:spPr>
          <a:xfrm>
            <a:off x="5481135" y="456923"/>
            <a:ext cx="2749502" cy="27495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67" name="Google Shape;1067;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dirty="0"/>
              <a:t>ENFOQUES</a:t>
            </a:r>
            <a:endParaRPr lang="es-PE" dirty="0"/>
          </a:p>
        </p:txBody>
      </p:sp>
      <p:grpSp>
        <p:nvGrpSpPr>
          <p:cNvPr id="1076" name="Google Shape;1076;p27"/>
          <p:cNvGrpSpPr/>
          <p:nvPr/>
        </p:nvGrpSpPr>
        <p:grpSpPr>
          <a:xfrm>
            <a:off x="7692585" y="2686952"/>
            <a:ext cx="2183295" cy="2549720"/>
            <a:chOff x="7692585" y="2686952"/>
            <a:chExt cx="2183295" cy="2549720"/>
          </a:xfrm>
        </p:grpSpPr>
        <p:sp>
          <p:nvSpPr>
            <p:cNvPr id="1077" name="Google Shape;1077;p27"/>
            <p:cNvSpPr/>
            <p:nvPr/>
          </p:nvSpPr>
          <p:spPr>
            <a:xfrm>
              <a:off x="7963332" y="2686952"/>
              <a:ext cx="1912547" cy="1966203"/>
            </a:xfrm>
            <a:custGeom>
              <a:avLst/>
              <a:gdLst/>
              <a:ahLst/>
              <a:cxnLst/>
              <a:rect l="l" t="t" r="r" b="b"/>
              <a:pathLst>
                <a:path w="59277" h="60940" extrusionOk="0">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8653878" y="3292702"/>
              <a:ext cx="559210" cy="1864247"/>
            </a:xfrm>
            <a:custGeom>
              <a:avLst/>
              <a:gdLst/>
              <a:ahLst/>
              <a:cxnLst/>
              <a:rect l="l" t="t" r="r" b="b"/>
              <a:pathLst>
                <a:path w="17332" h="57780" extrusionOk="0">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7692585" y="3377738"/>
              <a:ext cx="1081101" cy="1399756"/>
            </a:xfrm>
            <a:custGeom>
              <a:avLst/>
              <a:gdLst/>
              <a:ahLst/>
              <a:cxnLst/>
              <a:rect l="l" t="t" r="r" b="b"/>
              <a:pathLst>
                <a:path w="50643" h="65570" extrusionOk="0">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8020725" y="3916116"/>
              <a:ext cx="433141" cy="1320556"/>
            </a:xfrm>
            <a:custGeom>
              <a:avLst/>
              <a:gdLst/>
              <a:ahLst/>
              <a:cxnLst/>
              <a:rect l="l" t="t" r="r" b="b"/>
              <a:pathLst>
                <a:path w="20290" h="61860" extrusionOk="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635;p21">
            <a:extLst>
              <a:ext uri="{FF2B5EF4-FFF2-40B4-BE49-F238E27FC236}">
                <a16:creationId xmlns:a16="http://schemas.microsoft.com/office/drawing/2014/main" id="{D9A1B7D5-5591-D44E-4879-6003148D7522}"/>
              </a:ext>
            </a:extLst>
          </p:cNvPr>
          <p:cNvSpPr/>
          <p:nvPr/>
        </p:nvSpPr>
        <p:spPr>
          <a:xfrm>
            <a:off x="2102773" y="1797753"/>
            <a:ext cx="1872300" cy="1872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671;p21">
            <a:extLst>
              <a:ext uri="{FF2B5EF4-FFF2-40B4-BE49-F238E27FC236}">
                <a16:creationId xmlns:a16="http://schemas.microsoft.com/office/drawing/2014/main" id="{D126E07B-BD1C-8E6E-116B-0D14CF5AA969}"/>
              </a:ext>
            </a:extLst>
          </p:cNvPr>
          <p:cNvGrpSpPr/>
          <p:nvPr/>
        </p:nvGrpSpPr>
        <p:grpSpPr>
          <a:xfrm>
            <a:off x="2788246" y="2072581"/>
            <a:ext cx="426192" cy="395197"/>
            <a:chOff x="-1953781" y="2930362"/>
            <a:chExt cx="426192" cy="395197"/>
          </a:xfrm>
        </p:grpSpPr>
        <p:sp>
          <p:nvSpPr>
            <p:cNvPr id="4" name="Google Shape;672;p21">
              <a:extLst>
                <a:ext uri="{FF2B5EF4-FFF2-40B4-BE49-F238E27FC236}">
                  <a16:creationId xmlns:a16="http://schemas.microsoft.com/office/drawing/2014/main" id="{16B48742-1B6D-DDD0-582D-7244F73ACB9B}"/>
                </a:ext>
              </a:extLst>
            </p:cNvPr>
            <p:cNvSpPr/>
            <p:nvPr/>
          </p:nvSpPr>
          <p:spPr>
            <a:xfrm>
              <a:off x="-1806333" y="2930362"/>
              <a:ext cx="113469" cy="98097"/>
            </a:xfrm>
            <a:custGeom>
              <a:avLst/>
              <a:gdLst/>
              <a:ahLst/>
              <a:cxnLst/>
              <a:rect l="l" t="t" r="r" b="b"/>
              <a:pathLst>
                <a:path w="19355" h="16733" extrusionOk="0">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73;p21">
              <a:extLst>
                <a:ext uri="{FF2B5EF4-FFF2-40B4-BE49-F238E27FC236}">
                  <a16:creationId xmlns:a16="http://schemas.microsoft.com/office/drawing/2014/main" id="{FB0E9FFE-586E-6A02-225B-4204173E52C5}"/>
                </a:ext>
              </a:extLst>
            </p:cNvPr>
            <p:cNvSpPr/>
            <p:nvPr/>
          </p:nvSpPr>
          <p:spPr>
            <a:xfrm>
              <a:off x="-1824360" y="3180545"/>
              <a:ext cx="16638" cy="16649"/>
            </a:xfrm>
            <a:custGeom>
              <a:avLst/>
              <a:gdLst/>
              <a:ahLst/>
              <a:cxnLst/>
              <a:rect l="l" t="t" r="r" b="b"/>
              <a:pathLst>
                <a:path w="2838" h="2840" extrusionOk="0">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4;p21">
              <a:extLst>
                <a:ext uri="{FF2B5EF4-FFF2-40B4-BE49-F238E27FC236}">
                  <a16:creationId xmlns:a16="http://schemas.microsoft.com/office/drawing/2014/main" id="{1FC0FF8B-4DDB-2CDF-852A-46F78612A5E9}"/>
                </a:ext>
              </a:extLst>
            </p:cNvPr>
            <p:cNvSpPr/>
            <p:nvPr/>
          </p:nvSpPr>
          <p:spPr>
            <a:xfrm>
              <a:off x="-1953781" y="3020410"/>
              <a:ext cx="426192" cy="305149"/>
            </a:xfrm>
            <a:custGeom>
              <a:avLst/>
              <a:gdLst/>
              <a:ahLst/>
              <a:cxnLst/>
              <a:rect l="l" t="t" r="r" b="b"/>
              <a:pathLst>
                <a:path w="72698" h="52051" extrusionOk="0">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2B83B523-4DD0-86D2-5961-8A7EB8E00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975" y="3822139"/>
            <a:ext cx="1036375" cy="25027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670;p21">
            <a:extLst>
              <a:ext uri="{FF2B5EF4-FFF2-40B4-BE49-F238E27FC236}">
                <a16:creationId xmlns:a16="http://schemas.microsoft.com/office/drawing/2014/main" id="{7164FAE1-687F-CCA1-0A72-9032115E8BBD}"/>
              </a:ext>
            </a:extLst>
          </p:cNvPr>
          <p:cNvSpPr txBox="1"/>
          <p:nvPr/>
        </p:nvSpPr>
        <p:spPr>
          <a:xfrm>
            <a:off x="2490673" y="2619864"/>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900" dirty="0">
                <a:solidFill>
                  <a:srgbClr val="434343"/>
                </a:solidFill>
                <a:latin typeface="Montserrat ExtraBold"/>
                <a:ea typeface="EB Garamond"/>
                <a:cs typeface="EB Garamond"/>
                <a:sym typeface="Montserrat ExtraBold"/>
              </a:rPr>
              <a:t>COMPRA DE PROPIEDAD COMO MÉTODO DE INVERSIÓN</a:t>
            </a:r>
            <a:endParaRPr sz="1000" dirty="0">
              <a:solidFill>
                <a:srgbClr val="434343"/>
              </a:solidFill>
              <a:latin typeface="EB Garamond"/>
              <a:ea typeface="EB Garamond"/>
              <a:cs typeface="EB Garamond"/>
              <a:sym typeface="EB Garamond"/>
            </a:endParaRPr>
          </a:p>
        </p:txBody>
      </p:sp>
      <p:sp>
        <p:nvSpPr>
          <p:cNvPr id="8" name="Google Shape;637;p21">
            <a:extLst>
              <a:ext uri="{FF2B5EF4-FFF2-40B4-BE49-F238E27FC236}">
                <a16:creationId xmlns:a16="http://schemas.microsoft.com/office/drawing/2014/main" id="{162BCDC8-AA2C-16A6-E1F7-B0AE4F42272B}"/>
              </a:ext>
            </a:extLst>
          </p:cNvPr>
          <p:cNvSpPr/>
          <p:nvPr/>
        </p:nvSpPr>
        <p:spPr>
          <a:xfrm>
            <a:off x="4660546" y="1843255"/>
            <a:ext cx="1872300" cy="187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639;p21">
            <a:extLst>
              <a:ext uri="{FF2B5EF4-FFF2-40B4-BE49-F238E27FC236}">
                <a16:creationId xmlns:a16="http://schemas.microsoft.com/office/drawing/2014/main" id="{059D3F60-E6E1-4817-A4B6-AF24BB8B937D}"/>
              </a:ext>
            </a:extLst>
          </p:cNvPr>
          <p:cNvGrpSpPr/>
          <p:nvPr/>
        </p:nvGrpSpPr>
        <p:grpSpPr>
          <a:xfrm>
            <a:off x="5382064" y="2118233"/>
            <a:ext cx="429317" cy="365802"/>
            <a:chOff x="-1341636" y="2815364"/>
            <a:chExt cx="429317" cy="365802"/>
          </a:xfrm>
        </p:grpSpPr>
        <p:sp>
          <p:nvSpPr>
            <p:cNvPr id="10" name="Google Shape;640;p21">
              <a:extLst>
                <a:ext uri="{FF2B5EF4-FFF2-40B4-BE49-F238E27FC236}">
                  <a16:creationId xmlns:a16="http://schemas.microsoft.com/office/drawing/2014/main" id="{3695BFAD-D2E6-6E49-5F01-D5B48C6B7ECA}"/>
                </a:ext>
              </a:extLst>
            </p:cNvPr>
            <p:cNvSpPr/>
            <p:nvPr/>
          </p:nvSpPr>
          <p:spPr>
            <a:xfrm>
              <a:off x="-1341636" y="3041498"/>
              <a:ext cx="429317" cy="113064"/>
            </a:xfrm>
            <a:custGeom>
              <a:avLst/>
              <a:gdLst/>
              <a:ahLst/>
              <a:cxnLst/>
              <a:rect l="l" t="t" r="r" b="b"/>
              <a:pathLst>
                <a:path w="73231" h="19286" extrusionOk="0">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41;p21">
              <a:extLst>
                <a:ext uri="{FF2B5EF4-FFF2-40B4-BE49-F238E27FC236}">
                  <a16:creationId xmlns:a16="http://schemas.microsoft.com/office/drawing/2014/main" id="{05C8CCA7-BDCB-AA95-554D-48620855727D}"/>
                </a:ext>
              </a:extLst>
            </p:cNvPr>
            <p:cNvSpPr/>
            <p:nvPr/>
          </p:nvSpPr>
          <p:spPr>
            <a:xfrm>
              <a:off x="-1339842" y="3141254"/>
              <a:ext cx="425664" cy="39912"/>
            </a:xfrm>
            <a:custGeom>
              <a:avLst/>
              <a:gdLst/>
              <a:ahLst/>
              <a:cxnLst/>
              <a:rect l="l" t="t" r="r" b="b"/>
              <a:pathLst>
                <a:path w="72608" h="6808" extrusionOk="0">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2;p21">
              <a:extLst>
                <a:ext uri="{FF2B5EF4-FFF2-40B4-BE49-F238E27FC236}">
                  <a16:creationId xmlns:a16="http://schemas.microsoft.com/office/drawing/2014/main" id="{A68635C1-FECE-D990-3B0A-F073ED123F8C}"/>
                </a:ext>
              </a:extLst>
            </p:cNvPr>
            <p:cNvSpPr/>
            <p:nvPr/>
          </p:nvSpPr>
          <p:spPr>
            <a:xfrm>
              <a:off x="-1281979" y="3068102"/>
              <a:ext cx="50089" cy="86507"/>
            </a:xfrm>
            <a:custGeom>
              <a:avLst/>
              <a:gdLst/>
              <a:ahLst/>
              <a:cxnLst/>
              <a:rect l="l" t="t" r="r" b="b"/>
              <a:pathLst>
                <a:path w="8544" h="14756" extrusionOk="0">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3;p21">
              <a:extLst>
                <a:ext uri="{FF2B5EF4-FFF2-40B4-BE49-F238E27FC236}">
                  <a16:creationId xmlns:a16="http://schemas.microsoft.com/office/drawing/2014/main" id="{FF7DF5A0-B756-310E-6A19-379A4F6ACAB5}"/>
                </a:ext>
              </a:extLst>
            </p:cNvPr>
            <p:cNvSpPr/>
            <p:nvPr/>
          </p:nvSpPr>
          <p:spPr>
            <a:xfrm>
              <a:off x="-1213341" y="3074762"/>
              <a:ext cx="24347" cy="46548"/>
            </a:xfrm>
            <a:custGeom>
              <a:avLst/>
              <a:gdLst/>
              <a:ahLst/>
              <a:cxnLst/>
              <a:rect l="l" t="t" r="r" b="b"/>
              <a:pathLst>
                <a:path w="4153" h="7940" extrusionOk="0">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4;p21">
              <a:extLst>
                <a:ext uri="{FF2B5EF4-FFF2-40B4-BE49-F238E27FC236}">
                  <a16:creationId xmlns:a16="http://schemas.microsoft.com/office/drawing/2014/main" id="{332013D0-3EA6-718E-E983-0AB118723A0D}"/>
                </a:ext>
              </a:extLst>
            </p:cNvPr>
            <p:cNvSpPr/>
            <p:nvPr/>
          </p:nvSpPr>
          <p:spPr>
            <a:xfrm>
              <a:off x="-999847" y="3114814"/>
              <a:ext cx="27735" cy="39748"/>
            </a:xfrm>
            <a:custGeom>
              <a:avLst/>
              <a:gdLst/>
              <a:ahLst/>
              <a:cxnLst/>
              <a:rect l="l" t="t" r="r" b="b"/>
              <a:pathLst>
                <a:path w="4731" h="6780" extrusionOk="0">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5;p21">
              <a:extLst>
                <a:ext uri="{FF2B5EF4-FFF2-40B4-BE49-F238E27FC236}">
                  <a16:creationId xmlns:a16="http://schemas.microsoft.com/office/drawing/2014/main" id="{D3FF422E-3004-E07E-4329-1177CA593779}"/>
                </a:ext>
              </a:extLst>
            </p:cNvPr>
            <p:cNvSpPr/>
            <p:nvPr/>
          </p:nvSpPr>
          <p:spPr>
            <a:xfrm>
              <a:off x="-1034764" y="3041498"/>
              <a:ext cx="37315" cy="59856"/>
            </a:xfrm>
            <a:custGeom>
              <a:avLst/>
              <a:gdLst/>
              <a:ahLst/>
              <a:cxnLst/>
              <a:rect l="l" t="t" r="r" b="b"/>
              <a:pathLst>
                <a:path w="6365" h="10210" extrusionOk="0">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6;p21">
              <a:extLst>
                <a:ext uri="{FF2B5EF4-FFF2-40B4-BE49-F238E27FC236}">
                  <a16:creationId xmlns:a16="http://schemas.microsoft.com/office/drawing/2014/main" id="{2BFC655F-F4F8-C40C-3568-7CD6DE5A9F0D}"/>
                </a:ext>
              </a:extLst>
            </p:cNvPr>
            <p:cNvSpPr/>
            <p:nvPr/>
          </p:nvSpPr>
          <p:spPr>
            <a:xfrm>
              <a:off x="-1065161" y="3074498"/>
              <a:ext cx="24546" cy="46953"/>
            </a:xfrm>
            <a:custGeom>
              <a:avLst/>
              <a:gdLst/>
              <a:ahLst/>
              <a:cxnLst/>
              <a:rect l="l" t="t" r="r" b="b"/>
              <a:pathLst>
                <a:path w="4187" h="8009" extrusionOk="0">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7;p21">
              <a:extLst>
                <a:ext uri="{FF2B5EF4-FFF2-40B4-BE49-F238E27FC236}">
                  <a16:creationId xmlns:a16="http://schemas.microsoft.com/office/drawing/2014/main" id="{F523805E-7F53-9E46-CABE-5551536492EA}"/>
                </a:ext>
              </a:extLst>
            </p:cNvPr>
            <p:cNvSpPr/>
            <p:nvPr/>
          </p:nvSpPr>
          <p:spPr>
            <a:xfrm>
              <a:off x="-1291025" y="3068096"/>
              <a:ext cx="58203" cy="13308"/>
            </a:xfrm>
            <a:custGeom>
              <a:avLst/>
              <a:gdLst/>
              <a:ahLst/>
              <a:cxnLst/>
              <a:rect l="l" t="t" r="r" b="b"/>
              <a:pathLst>
                <a:path w="9928" h="2270" extrusionOk="0">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8;p21">
              <a:extLst>
                <a:ext uri="{FF2B5EF4-FFF2-40B4-BE49-F238E27FC236}">
                  <a16:creationId xmlns:a16="http://schemas.microsoft.com/office/drawing/2014/main" id="{BD47F31F-5F00-768A-1EDC-104778B79846}"/>
                </a:ext>
              </a:extLst>
            </p:cNvPr>
            <p:cNvSpPr/>
            <p:nvPr/>
          </p:nvSpPr>
          <p:spPr>
            <a:xfrm>
              <a:off x="-998985" y="3114650"/>
              <a:ext cx="67049" cy="13308"/>
            </a:xfrm>
            <a:custGeom>
              <a:avLst/>
              <a:gdLst/>
              <a:ahLst/>
              <a:cxnLst/>
              <a:rect l="l" t="t" r="r" b="b"/>
              <a:pathLst>
                <a:path w="11437" h="2270" extrusionOk="0">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9;p21">
              <a:extLst>
                <a:ext uri="{FF2B5EF4-FFF2-40B4-BE49-F238E27FC236}">
                  <a16:creationId xmlns:a16="http://schemas.microsoft.com/office/drawing/2014/main" id="{BECA51D5-AAFD-F375-5D25-FABB3781D9C8}"/>
                </a:ext>
              </a:extLst>
            </p:cNvPr>
            <p:cNvSpPr/>
            <p:nvPr/>
          </p:nvSpPr>
          <p:spPr>
            <a:xfrm>
              <a:off x="-1011689" y="3088046"/>
              <a:ext cx="62060" cy="13308"/>
            </a:xfrm>
            <a:custGeom>
              <a:avLst/>
              <a:gdLst/>
              <a:ahLst/>
              <a:cxnLst/>
              <a:rect l="l" t="t" r="r" b="b"/>
              <a:pathLst>
                <a:path w="10586" h="2270" extrusionOk="0">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0;p21">
              <a:extLst>
                <a:ext uri="{FF2B5EF4-FFF2-40B4-BE49-F238E27FC236}">
                  <a16:creationId xmlns:a16="http://schemas.microsoft.com/office/drawing/2014/main" id="{C914B822-AC31-C269-4BA4-92FA5872D131}"/>
                </a:ext>
              </a:extLst>
            </p:cNvPr>
            <p:cNvSpPr/>
            <p:nvPr/>
          </p:nvSpPr>
          <p:spPr>
            <a:xfrm>
              <a:off x="-1203035" y="3074744"/>
              <a:ext cx="69377" cy="13308"/>
            </a:xfrm>
            <a:custGeom>
              <a:avLst/>
              <a:gdLst/>
              <a:ahLst/>
              <a:cxnLst/>
              <a:rect l="l" t="t" r="r" b="b"/>
              <a:pathLst>
                <a:path w="11834" h="2270" extrusionOk="0">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1;p21">
              <a:extLst>
                <a:ext uri="{FF2B5EF4-FFF2-40B4-BE49-F238E27FC236}">
                  <a16:creationId xmlns:a16="http://schemas.microsoft.com/office/drawing/2014/main" id="{C3A5D5CA-001B-15F2-1004-15C143E84613}"/>
                </a:ext>
              </a:extLst>
            </p:cNvPr>
            <p:cNvSpPr/>
            <p:nvPr/>
          </p:nvSpPr>
          <p:spPr>
            <a:xfrm>
              <a:off x="-1119700" y="3074744"/>
              <a:ext cx="68779" cy="13308"/>
            </a:xfrm>
            <a:custGeom>
              <a:avLst/>
              <a:gdLst/>
              <a:ahLst/>
              <a:cxnLst/>
              <a:rect l="l" t="t" r="r" b="b"/>
              <a:pathLst>
                <a:path w="11732" h="2270" extrusionOk="0">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2;p21">
              <a:extLst>
                <a:ext uri="{FF2B5EF4-FFF2-40B4-BE49-F238E27FC236}">
                  <a16:creationId xmlns:a16="http://schemas.microsoft.com/office/drawing/2014/main" id="{4E4E96BE-B15F-18F1-5640-5B9466C0D95A}"/>
                </a:ext>
              </a:extLst>
            </p:cNvPr>
            <p:cNvSpPr/>
            <p:nvPr/>
          </p:nvSpPr>
          <p:spPr>
            <a:xfrm>
              <a:off x="-1212544" y="3108002"/>
              <a:ext cx="171132" cy="13308"/>
            </a:xfrm>
            <a:custGeom>
              <a:avLst/>
              <a:gdLst/>
              <a:ahLst/>
              <a:cxnLst/>
              <a:rect l="l" t="t" r="r" b="b"/>
              <a:pathLst>
                <a:path w="29191" h="2270" extrusionOk="0">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3;p21">
              <a:extLst>
                <a:ext uri="{FF2B5EF4-FFF2-40B4-BE49-F238E27FC236}">
                  <a16:creationId xmlns:a16="http://schemas.microsoft.com/office/drawing/2014/main" id="{E9DE7729-D2F6-6448-E1B5-849A99674EF1}"/>
                </a:ext>
              </a:extLst>
            </p:cNvPr>
            <p:cNvSpPr/>
            <p:nvPr/>
          </p:nvSpPr>
          <p:spPr>
            <a:xfrm>
              <a:off x="-1233426" y="2815364"/>
              <a:ext cx="212832" cy="285973"/>
            </a:xfrm>
            <a:custGeom>
              <a:avLst/>
              <a:gdLst/>
              <a:ahLst/>
              <a:cxnLst/>
              <a:rect l="l" t="t" r="r" b="b"/>
              <a:pathLst>
                <a:path w="36304" h="48780" extrusionOk="0">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4;p21">
              <a:extLst>
                <a:ext uri="{FF2B5EF4-FFF2-40B4-BE49-F238E27FC236}">
                  <a16:creationId xmlns:a16="http://schemas.microsoft.com/office/drawing/2014/main" id="{B93BA375-FC0C-0800-CB24-69FCE461E61C}"/>
                </a:ext>
              </a:extLst>
            </p:cNvPr>
            <p:cNvSpPr/>
            <p:nvPr/>
          </p:nvSpPr>
          <p:spPr>
            <a:xfrm>
              <a:off x="-1273332" y="3041492"/>
              <a:ext cx="109277" cy="13308"/>
            </a:xfrm>
            <a:custGeom>
              <a:avLst/>
              <a:gdLst/>
              <a:ahLst/>
              <a:cxnLst/>
              <a:rect l="l" t="t" r="r" b="b"/>
              <a:pathLst>
                <a:path w="18640" h="2270" extrusionOk="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5;p21">
              <a:extLst>
                <a:ext uri="{FF2B5EF4-FFF2-40B4-BE49-F238E27FC236}">
                  <a16:creationId xmlns:a16="http://schemas.microsoft.com/office/drawing/2014/main" id="{F3E2A28F-8FBB-5E8C-0E38-4270D067DD5F}"/>
                </a:ext>
              </a:extLst>
            </p:cNvPr>
            <p:cNvSpPr/>
            <p:nvPr/>
          </p:nvSpPr>
          <p:spPr>
            <a:xfrm>
              <a:off x="-1089971" y="3041492"/>
              <a:ext cx="109283" cy="13308"/>
            </a:xfrm>
            <a:custGeom>
              <a:avLst/>
              <a:gdLst/>
              <a:ahLst/>
              <a:cxnLst/>
              <a:rect l="l" t="t" r="r" b="b"/>
              <a:pathLst>
                <a:path w="18641" h="2270" extrusionOk="0">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6;p21">
              <a:extLst>
                <a:ext uri="{FF2B5EF4-FFF2-40B4-BE49-F238E27FC236}">
                  <a16:creationId xmlns:a16="http://schemas.microsoft.com/office/drawing/2014/main" id="{97C8ECAA-CFA0-B5AF-7220-88DEED92B803}"/>
                </a:ext>
              </a:extLst>
            </p:cNvPr>
            <p:cNvSpPr/>
            <p:nvPr/>
          </p:nvSpPr>
          <p:spPr>
            <a:xfrm>
              <a:off x="-1173570" y="2961680"/>
              <a:ext cx="93120" cy="13308"/>
            </a:xfrm>
            <a:custGeom>
              <a:avLst/>
              <a:gdLst/>
              <a:ahLst/>
              <a:cxnLst/>
              <a:rect l="l" t="t" r="r" b="b"/>
              <a:pathLst>
                <a:path w="15884" h="2270" extrusionOk="0">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7;p21">
              <a:extLst>
                <a:ext uri="{FF2B5EF4-FFF2-40B4-BE49-F238E27FC236}">
                  <a16:creationId xmlns:a16="http://schemas.microsoft.com/office/drawing/2014/main" id="{49B9C440-0258-0A41-6BA1-81CA630A70C0}"/>
                </a:ext>
              </a:extLst>
            </p:cNvPr>
            <p:cNvSpPr/>
            <p:nvPr/>
          </p:nvSpPr>
          <p:spPr>
            <a:xfrm>
              <a:off x="-1166916" y="2881868"/>
              <a:ext cx="13308" cy="93120"/>
            </a:xfrm>
            <a:custGeom>
              <a:avLst/>
              <a:gdLst/>
              <a:ahLst/>
              <a:cxnLst/>
              <a:rect l="l" t="t" r="r" b="b"/>
              <a:pathLst>
                <a:path w="2270" h="15884" extrusionOk="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8;p21">
              <a:extLst>
                <a:ext uri="{FF2B5EF4-FFF2-40B4-BE49-F238E27FC236}">
                  <a16:creationId xmlns:a16="http://schemas.microsoft.com/office/drawing/2014/main" id="{6FE2812E-49F8-AA17-6DAA-3C7353A0210A}"/>
                </a:ext>
              </a:extLst>
            </p:cNvPr>
            <p:cNvSpPr/>
            <p:nvPr/>
          </p:nvSpPr>
          <p:spPr>
            <a:xfrm>
              <a:off x="-1100412" y="2905611"/>
              <a:ext cx="13308" cy="69377"/>
            </a:xfrm>
            <a:custGeom>
              <a:avLst/>
              <a:gdLst/>
              <a:ahLst/>
              <a:cxnLst/>
              <a:rect l="l" t="t" r="r" b="b"/>
              <a:pathLst>
                <a:path w="2270" h="11834" extrusionOk="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9;p21">
              <a:extLst>
                <a:ext uri="{FF2B5EF4-FFF2-40B4-BE49-F238E27FC236}">
                  <a16:creationId xmlns:a16="http://schemas.microsoft.com/office/drawing/2014/main" id="{8F34C1A8-8037-F5D8-0747-C329F8CC12F6}"/>
                </a:ext>
              </a:extLst>
            </p:cNvPr>
            <p:cNvSpPr/>
            <p:nvPr/>
          </p:nvSpPr>
          <p:spPr>
            <a:xfrm>
              <a:off x="-1180886" y="2881891"/>
              <a:ext cx="61392" cy="46402"/>
            </a:xfrm>
            <a:custGeom>
              <a:avLst/>
              <a:gdLst/>
              <a:ahLst/>
              <a:cxnLst/>
              <a:rect l="l" t="t" r="r" b="b"/>
              <a:pathLst>
                <a:path w="10472" h="7915" extrusionOk="0">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60;p21">
              <a:extLst>
                <a:ext uri="{FF2B5EF4-FFF2-40B4-BE49-F238E27FC236}">
                  <a16:creationId xmlns:a16="http://schemas.microsoft.com/office/drawing/2014/main" id="{9DB7C63D-7812-3EFF-96B0-B16B5685B761}"/>
                </a:ext>
              </a:extLst>
            </p:cNvPr>
            <p:cNvSpPr/>
            <p:nvPr/>
          </p:nvSpPr>
          <p:spPr>
            <a:xfrm>
              <a:off x="-1134327" y="2882009"/>
              <a:ext cx="61193" cy="46284"/>
            </a:xfrm>
            <a:custGeom>
              <a:avLst/>
              <a:gdLst/>
              <a:ahLst/>
              <a:cxnLst/>
              <a:rect l="l" t="t" r="r" b="b"/>
              <a:pathLst>
                <a:path w="10438" h="7895" extrusionOk="0">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61;p21">
              <a:extLst>
                <a:ext uri="{FF2B5EF4-FFF2-40B4-BE49-F238E27FC236}">
                  <a16:creationId xmlns:a16="http://schemas.microsoft.com/office/drawing/2014/main" id="{05354D43-4293-E09D-68E4-5C7F54B9B2DF}"/>
                </a:ext>
              </a:extLst>
            </p:cNvPr>
            <p:cNvSpPr/>
            <p:nvPr/>
          </p:nvSpPr>
          <p:spPr>
            <a:xfrm>
              <a:off x="-1133664" y="2941730"/>
              <a:ext cx="13308" cy="33258"/>
            </a:xfrm>
            <a:custGeom>
              <a:avLst/>
              <a:gdLst/>
              <a:ahLst/>
              <a:cxnLst/>
              <a:rect l="l" t="t" r="r" b="b"/>
              <a:pathLst>
                <a:path w="2270" h="5673" extrusionOk="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2" name="Picture 4">
            <a:extLst>
              <a:ext uri="{FF2B5EF4-FFF2-40B4-BE49-F238E27FC236}">
                <a16:creationId xmlns:a16="http://schemas.microsoft.com/office/drawing/2014/main" id="{03868790-5F6E-0BBB-FFA0-DE88F54C23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642" y="3788707"/>
            <a:ext cx="953403" cy="297938"/>
          </a:xfrm>
          <a:prstGeom prst="rect">
            <a:avLst/>
          </a:prstGeom>
          <a:noFill/>
          <a:extLst>
            <a:ext uri="{909E8E84-426E-40DD-AFC4-6F175D3DCCD1}">
              <a14:hiddenFill xmlns:a14="http://schemas.microsoft.com/office/drawing/2010/main">
                <a:solidFill>
                  <a:srgbClr val="FFFFFF"/>
                </a:solidFill>
              </a14:hiddenFill>
            </a:ext>
          </a:extLst>
        </p:spPr>
      </p:pic>
      <p:sp>
        <p:nvSpPr>
          <p:cNvPr id="32" name="Google Shape;670;p21">
            <a:extLst>
              <a:ext uri="{FF2B5EF4-FFF2-40B4-BE49-F238E27FC236}">
                <a16:creationId xmlns:a16="http://schemas.microsoft.com/office/drawing/2014/main" id="{2F0456B7-90BA-E7E2-A69B-13711AC05BED}"/>
              </a:ext>
            </a:extLst>
          </p:cNvPr>
          <p:cNvSpPr txBox="1"/>
          <p:nvPr/>
        </p:nvSpPr>
        <p:spPr>
          <a:xfrm>
            <a:off x="5048440" y="2606630"/>
            <a:ext cx="1096500" cy="765600"/>
          </a:xfrm>
          <a:prstGeom prst="rect">
            <a:avLst/>
          </a:prstGeom>
          <a:noFill/>
          <a:ln>
            <a:noFill/>
          </a:ln>
        </p:spPr>
        <p:txBody>
          <a:bodyPr spcFirstLastPara="1" wrap="square" lIns="0" tIns="4775" rIns="0" bIns="0" anchor="t" anchorCtr="0">
            <a:noAutofit/>
          </a:bodyPr>
          <a:lstStyle/>
          <a:p>
            <a:pPr marL="0" marR="0" lvl="0" indent="0" algn="ctr" rtl="0">
              <a:lnSpc>
                <a:spcPct val="100000"/>
              </a:lnSpc>
              <a:spcBef>
                <a:spcPts val="0"/>
              </a:spcBef>
              <a:spcAft>
                <a:spcPts val="0"/>
              </a:spcAft>
              <a:buNone/>
            </a:pPr>
            <a:r>
              <a:rPr lang="es-ES" sz="900" dirty="0">
                <a:solidFill>
                  <a:srgbClr val="434343"/>
                </a:solidFill>
                <a:latin typeface="Montserrat ExtraBold"/>
                <a:ea typeface="EB Garamond"/>
                <a:cs typeface="EB Garamond"/>
                <a:sym typeface="Montserrat ExtraBold"/>
              </a:rPr>
              <a:t>GANANCIA POR ALQUILER DE PROPIEDADES</a:t>
            </a:r>
            <a:endParaRPr sz="1000" dirty="0">
              <a:solidFill>
                <a:srgbClr val="434343"/>
              </a:solidFill>
              <a:latin typeface="EB Garamond"/>
              <a:ea typeface="EB Garamond"/>
              <a:cs typeface="EB Garamond"/>
              <a:sym typeface="EB Garamond"/>
            </a:endParaRPr>
          </a:p>
        </p:txBody>
      </p:sp>
    </p:spTree>
    <p:extLst>
      <p:ext uri="{BB962C8B-B14F-4D97-AF65-F5344CB8AC3E}">
        <p14:creationId xmlns:p14="http://schemas.microsoft.com/office/powerpoint/2010/main" val="60625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ARQUITECTURA DE LA NUBE</a:t>
            </a:r>
            <a:endParaRPr dirty="0"/>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Interfaz de usuario gráfica, Aplicación&#10;&#10;Descripción generada automáticamente">
            <a:extLst>
              <a:ext uri="{FF2B5EF4-FFF2-40B4-BE49-F238E27FC236}">
                <a16:creationId xmlns:a16="http://schemas.microsoft.com/office/drawing/2014/main" id="{3D6786E0-C2E1-EAF7-2C0B-CA3D74BC5A18}"/>
              </a:ext>
            </a:extLst>
          </p:cNvPr>
          <p:cNvPicPr>
            <a:picLocks noChangeAspect="1"/>
          </p:cNvPicPr>
          <p:nvPr/>
        </p:nvPicPr>
        <p:blipFill>
          <a:blip r:embed="rId3"/>
          <a:stretch>
            <a:fillRect/>
          </a:stretch>
        </p:blipFill>
        <p:spPr>
          <a:xfrm>
            <a:off x="2065800" y="1070194"/>
            <a:ext cx="5012400" cy="3836111"/>
          </a:xfrm>
          <a:prstGeom prst="rect">
            <a:avLst/>
          </a:prstGeom>
        </p:spPr>
      </p:pic>
    </p:spTree>
    <p:extLst>
      <p:ext uri="{BB962C8B-B14F-4D97-AF65-F5344CB8AC3E}">
        <p14:creationId xmlns:p14="http://schemas.microsoft.com/office/powerpoint/2010/main" val="389925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67" name="Google Shape;1067;p2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WAREHOUSE</a:t>
            </a:r>
            <a:endParaRPr dirty="0"/>
          </a:p>
        </p:txBody>
      </p:sp>
      <p:sp>
        <p:nvSpPr>
          <p:cNvPr id="1081" name="Google Shape;1081;p27"/>
          <p:cNvSpPr/>
          <p:nvPr/>
        </p:nvSpPr>
        <p:spPr>
          <a:xfrm>
            <a:off x="411535" y="1818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763685" y="2050771"/>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89;p28">
            <a:extLst>
              <a:ext uri="{FF2B5EF4-FFF2-40B4-BE49-F238E27FC236}">
                <a16:creationId xmlns:a16="http://schemas.microsoft.com/office/drawing/2014/main" id="{2CD5AEA6-78F5-65FC-53B0-1D0C35A8D72F}"/>
              </a:ext>
            </a:extLst>
          </p:cNvPr>
          <p:cNvSpPr txBox="1"/>
          <p:nvPr/>
        </p:nvSpPr>
        <p:spPr>
          <a:xfrm>
            <a:off x="2798085" y="1556632"/>
            <a:ext cx="3854715" cy="2460967"/>
          </a:xfrm>
          <a:prstGeom prst="rect">
            <a:avLst/>
          </a:prstGeom>
          <a:noFill/>
          <a:ln>
            <a:noFill/>
          </a:ln>
        </p:spPr>
        <p:txBody>
          <a:bodyPr spcFirstLastPara="1" wrap="square" lIns="0" tIns="6350" rIns="0" bIns="0" anchor="t" anchorCtr="0">
            <a:noAutofit/>
          </a:bodyPr>
          <a:lstStyle/>
          <a:p>
            <a:pPr marL="171450" marR="0" lvl="0" indent="-171450" rtl="0">
              <a:lnSpc>
                <a:spcPct val="100000"/>
              </a:lnSpc>
              <a:spcBef>
                <a:spcPts val="0"/>
              </a:spcBef>
              <a:spcAft>
                <a:spcPts val="0"/>
              </a:spcAft>
              <a:buFont typeface="Arial" panose="020B0604020202020204" pitchFamily="34" charset="0"/>
              <a:buChar char="•"/>
            </a:pPr>
            <a:r>
              <a:rPr lang="es-ES" sz="1600" dirty="0">
                <a:solidFill>
                  <a:srgbClr val="434343"/>
                </a:solidFill>
                <a:latin typeface="EB Garamond"/>
                <a:ea typeface="EB Garamond"/>
                <a:cs typeface="EB Garamond"/>
                <a:sym typeface="EB Garamond"/>
              </a:rPr>
              <a:t>Información del mercado inmobiliario</a:t>
            </a:r>
          </a:p>
          <a:p>
            <a:pPr marL="171450" marR="0" lvl="0" indent="-171450" rtl="0">
              <a:lnSpc>
                <a:spcPct val="100000"/>
              </a:lnSpc>
              <a:spcBef>
                <a:spcPts val="0"/>
              </a:spcBef>
              <a:spcAft>
                <a:spcPts val="0"/>
              </a:spcAft>
              <a:buFont typeface="Arial" panose="020B0604020202020204" pitchFamily="34" charset="0"/>
              <a:buChar char="•"/>
            </a:pPr>
            <a:r>
              <a:rPr lang="es-ES" sz="1600" dirty="0">
                <a:solidFill>
                  <a:srgbClr val="434343"/>
                </a:solidFill>
                <a:latin typeface="EB Garamond"/>
                <a:ea typeface="EB Garamond"/>
                <a:cs typeface="EB Garamond"/>
                <a:sym typeface="EB Garamond"/>
              </a:rPr>
              <a:t>Airbnb</a:t>
            </a:r>
          </a:p>
          <a:p>
            <a:pPr marL="171450" marR="0" lvl="0" indent="-171450" rtl="0">
              <a:lnSpc>
                <a:spcPct val="100000"/>
              </a:lnSpc>
              <a:spcBef>
                <a:spcPts val="0"/>
              </a:spcBef>
              <a:spcAft>
                <a:spcPts val="0"/>
              </a:spcAft>
              <a:buFont typeface="Arial" panose="020B0604020202020204" pitchFamily="34" charset="0"/>
              <a:buChar char="•"/>
            </a:pPr>
            <a:endParaRPr lang="es-ES" sz="1100" dirty="0">
              <a:solidFill>
                <a:srgbClr val="434343"/>
              </a:solidFill>
              <a:latin typeface="EB Garamond"/>
              <a:ea typeface="EB Garamond"/>
              <a:cs typeface="EB Garamond"/>
              <a:sym typeface="EB Garamond"/>
            </a:endParaRPr>
          </a:p>
          <a:p>
            <a:pPr marL="171450" marR="0" lvl="0" indent="-171450" rtl="0">
              <a:lnSpc>
                <a:spcPct val="100000"/>
              </a:lnSpc>
              <a:spcBef>
                <a:spcPts val="0"/>
              </a:spcBef>
              <a:spcAft>
                <a:spcPts val="0"/>
              </a:spcAft>
              <a:buFont typeface="Arial" panose="020B0604020202020204" pitchFamily="34" charset="0"/>
              <a:buChar char="•"/>
            </a:pPr>
            <a:endParaRPr sz="1100" dirty="0">
              <a:solidFill>
                <a:srgbClr val="434343"/>
              </a:solidFill>
              <a:latin typeface="EB Garamond"/>
              <a:ea typeface="EB Garamond"/>
              <a:cs typeface="EB Garamond"/>
              <a:sym typeface="EB Garamond"/>
            </a:endParaRPr>
          </a:p>
        </p:txBody>
      </p:sp>
      <p:pic>
        <p:nvPicPr>
          <p:cNvPr id="6" name="Imagen 5">
            <a:extLst>
              <a:ext uri="{FF2B5EF4-FFF2-40B4-BE49-F238E27FC236}">
                <a16:creationId xmlns:a16="http://schemas.microsoft.com/office/drawing/2014/main" id="{9C708D29-8A7D-B5ED-2719-9E94F9FA6E84}"/>
              </a:ext>
            </a:extLst>
          </p:cNvPr>
          <p:cNvPicPr>
            <a:picLocks noChangeAspect="1"/>
          </p:cNvPicPr>
          <p:nvPr/>
        </p:nvPicPr>
        <p:blipFill>
          <a:blip r:embed="rId3"/>
          <a:stretch>
            <a:fillRect/>
          </a:stretch>
        </p:blipFill>
        <p:spPr>
          <a:xfrm>
            <a:off x="3074400" y="2226213"/>
            <a:ext cx="3285507" cy="2313918"/>
          </a:xfrm>
          <a:prstGeom prst="rect">
            <a:avLst/>
          </a:prstGeom>
        </p:spPr>
      </p:pic>
    </p:spTree>
    <p:extLst>
      <p:ext uri="{BB962C8B-B14F-4D97-AF65-F5344CB8AC3E}">
        <p14:creationId xmlns:p14="http://schemas.microsoft.com/office/powerpoint/2010/main" val="178585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ctrTitle" idx="2"/>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MVP MACHINE LEARNING</a:t>
            </a:r>
            <a:endParaRPr dirty="0"/>
          </a:p>
        </p:txBody>
      </p:sp>
      <p:grpSp>
        <p:nvGrpSpPr>
          <p:cNvPr id="14" name="Grupo 13">
            <a:extLst>
              <a:ext uri="{FF2B5EF4-FFF2-40B4-BE49-F238E27FC236}">
                <a16:creationId xmlns:a16="http://schemas.microsoft.com/office/drawing/2014/main" id="{67A345BA-F623-C0F4-3034-7C8333738BA2}"/>
              </a:ext>
            </a:extLst>
          </p:cNvPr>
          <p:cNvGrpSpPr/>
          <p:nvPr/>
        </p:nvGrpSpPr>
        <p:grpSpPr>
          <a:xfrm>
            <a:off x="619200" y="3628800"/>
            <a:ext cx="2048620" cy="1127610"/>
            <a:chOff x="2249581" y="2988863"/>
            <a:chExt cx="4644639" cy="2379547"/>
          </a:xfrm>
        </p:grpSpPr>
        <p:sp>
          <p:nvSpPr>
            <p:cNvPr id="359" name="Google Shape;359;p20"/>
            <p:cNvSpPr/>
            <p:nvPr/>
          </p:nvSpPr>
          <p:spPr>
            <a:xfrm>
              <a:off x="2637549" y="3398959"/>
              <a:ext cx="4010159" cy="1595803"/>
            </a:xfrm>
            <a:custGeom>
              <a:avLst/>
              <a:gdLst/>
              <a:ahLst/>
              <a:cxnLst/>
              <a:rect l="l" t="t" r="r" b="b"/>
              <a:pathLst>
                <a:path w="247007" h="98294" extrusionOk="0">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5093353" y="3398553"/>
              <a:ext cx="525397" cy="309163"/>
            </a:xfrm>
            <a:custGeom>
              <a:avLst/>
              <a:gdLst/>
              <a:ahLst/>
              <a:cxnLst/>
              <a:rect l="l" t="t" r="r" b="b"/>
              <a:pathLst>
                <a:path w="32362" h="19043" extrusionOk="0">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5403382" y="3184684"/>
              <a:ext cx="235059" cy="323285"/>
            </a:xfrm>
            <a:custGeom>
              <a:avLst/>
              <a:gdLst/>
              <a:ahLst/>
              <a:cxnLst/>
              <a:rect l="l" t="t" r="r" b="b"/>
              <a:pathLst>
                <a:path w="7007" h="9637" extrusionOk="0">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5373761" y="3478650"/>
              <a:ext cx="294301" cy="470419"/>
            </a:xfrm>
            <a:custGeom>
              <a:avLst/>
              <a:gdLst/>
              <a:ahLst/>
              <a:cxnLst/>
              <a:rect l="l" t="t" r="r" b="b"/>
              <a:pathLst>
                <a:path w="8773" h="14023" extrusionOk="0">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5315156" y="3890430"/>
              <a:ext cx="411814" cy="823293"/>
            </a:xfrm>
            <a:custGeom>
              <a:avLst/>
              <a:gdLst/>
              <a:ahLst/>
              <a:cxnLst/>
              <a:rect l="l" t="t" r="r" b="b"/>
              <a:pathLst>
                <a:path w="12276" h="24542" extrusionOk="0">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5386676" y="3054155"/>
              <a:ext cx="269712" cy="159848"/>
            </a:xfrm>
            <a:custGeom>
              <a:avLst/>
              <a:gdLst/>
              <a:ahLst/>
              <a:cxnLst/>
              <a:rect l="l" t="t" r="r" b="b"/>
              <a:pathLst>
                <a:path w="8040" h="4765" extrusionOk="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5402745" y="3977382"/>
              <a:ext cx="59880" cy="118821"/>
            </a:xfrm>
            <a:custGeom>
              <a:avLst/>
              <a:gdLst/>
              <a:ahLst/>
              <a:cxnLst/>
              <a:rect l="l" t="t" r="r" b="b"/>
              <a:pathLst>
                <a:path w="1785" h="3542" extrusionOk="0">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5491609" y="3684355"/>
              <a:ext cx="58941" cy="117882"/>
            </a:xfrm>
            <a:custGeom>
              <a:avLst/>
              <a:gdLst/>
              <a:ahLst/>
              <a:cxnLst/>
              <a:rect l="l" t="t" r="r" b="b"/>
              <a:pathLst>
                <a:path w="1757" h="3514" extrusionOk="0">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5491609" y="3272910"/>
              <a:ext cx="58941" cy="117546"/>
            </a:xfrm>
            <a:custGeom>
              <a:avLst/>
              <a:gdLst/>
              <a:ahLst/>
              <a:cxnLst/>
              <a:rect l="l" t="t" r="r" b="b"/>
              <a:pathLst>
                <a:path w="1757" h="3504" extrusionOk="0">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5579165" y="3977382"/>
              <a:ext cx="59914" cy="118821"/>
            </a:xfrm>
            <a:custGeom>
              <a:avLst/>
              <a:gdLst/>
              <a:ahLst/>
              <a:cxnLst/>
              <a:rect l="l" t="t" r="r" b="b"/>
              <a:pathLst>
                <a:path w="1786" h="3542" extrusionOk="0">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5403382" y="4156016"/>
              <a:ext cx="58639" cy="116607"/>
            </a:xfrm>
            <a:custGeom>
              <a:avLst/>
              <a:gdLst/>
              <a:ahLst/>
              <a:cxnLst/>
              <a:rect l="l" t="t" r="r" b="b"/>
              <a:pathLst>
                <a:path w="1748" h="3476" extrusionOk="0">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5579802" y="4156016"/>
              <a:ext cx="58639" cy="116607"/>
            </a:xfrm>
            <a:custGeom>
              <a:avLst/>
              <a:gdLst/>
              <a:ahLst/>
              <a:cxnLst/>
              <a:rect l="l" t="t" r="r" b="b"/>
              <a:pathLst>
                <a:path w="1748" h="3476" extrusionOk="0">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5403382" y="4332469"/>
              <a:ext cx="58941" cy="116573"/>
            </a:xfrm>
            <a:custGeom>
              <a:avLst/>
              <a:gdLst/>
              <a:ahLst/>
              <a:cxnLst/>
              <a:rect l="l" t="t" r="r" b="b"/>
              <a:pathLst>
                <a:path w="1757" h="3475" extrusionOk="0">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5579802" y="4332469"/>
              <a:ext cx="58639" cy="116573"/>
            </a:xfrm>
            <a:custGeom>
              <a:avLst/>
              <a:gdLst/>
              <a:ahLst/>
              <a:cxnLst/>
              <a:rect l="l" t="t" r="r" b="b"/>
              <a:pathLst>
                <a:path w="1748" h="3475" extrusionOk="0">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5462290" y="4537236"/>
              <a:ext cx="117546" cy="176487"/>
            </a:xfrm>
            <a:custGeom>
              <a:avLst/>
              <a:gdLst/>
              <a:ahLst/>
              <a:cxnLst/>
              <a:rect l="l" t="t" r="r" b="b"/>
              <a:pathLst>
                <a:path w="3504" h="5261" extrusionOk="0">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5481512" y="3566843"/>
              <a:ext cx="69038" cy="58907"/>
            </a:xfrm>
            <a:custGeom>
              <a:avLst/>
              <a:gdLst/>
              <a:ahLst/>
              <a:cxnLst/>
              <a:rect l="l" t="t" r="r" b="b"/>
              <a:pathLst>
                <a:path w="2058" h="1756" extrusionOk="0">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3670160" y="3397562"/>
              <a:ext cx="534570" cy="322086"/>
            </a:xfrm>
            <a:custGeom>
              <a:avLst/>
              <a:gdLst/>
              <a:ahLst/>
              <a:cxnLst/>
              <a:rect l="l" t="t" r="r" b="b"/>
              <a:pathLst>
                <a:path w="32927" h="19839" extrusionOk="0">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5031108" y="4820560"/>
              <a:ext cx="217906" cy="138890"/>
            </a:xfrm>
            <a:custGeom>
              <a:avLst/>
              <a:gdLst/>
              <a:ahLst/>
              <a:cxnLst/>
              <a:rect l="l" t="t" r="r" b="b"/>
              <a:pathLst>
                <a:path w="13422" h="8555" extrusionOk="0">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2324733" y="4803968"/>
              <a:ext cx="4356565" cy="351991"/>
            </a:xfrm>
            <a:custGeom>
              <a:avLst/>
              <a:gdLst/>
              <a:ahLst/>
              <a:cxnLst/>
              <a:rect l="l" t="t" r="r" b="b"/>
              <a:pathLst>
                <a:path w="268344" h="21681" extrusionOk="0">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840124" y="3918511"/>
              <a:ext cx="351488" cy="1045550"/>
            </a:xfrm>
            <a:custGeom>
              <a:avLst/>
              <a:gdLst/>
              <a:ahLst/>
              <a:cxnLst/>
              <a:rect l="l" t="t" r="r" b="b"/>
              <a:pathLst>
                <a:path w="21650" h="64401" extrusionOk="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878552" y="3965787"/>
              <a:ext cx="59810" cy="59810"/>
            </a:xfrm>
            <a:custGeom>
              <a:avLst/>
              <a:gdLst/>
              <a:ahLst/>
              <a:cxnLst/>
              <a:rect l="l" t="t" r="r" b="b"/>
              <a:pathLst>
                <a:path w="3684" h="3684" extrusionOk="0">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3171627" y="3714261"/>
              <a:ext cx="55276" cy="220978"/>
            </a:xfrm>
            <a:custGeom>
              <a:avLst/>
              <a:gdLst/>
              <a:ahLst/>
              <a:cxnLst/>
              <a:rect l="l" t="t" r="r" b="b"/>
              <a:pathLst>
                <a:path w="1748" h="6988" extrusionOk="0">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059363" y="3906121"/>
              <a:ext cx="279796" cy="139898"/>
            </a:xfrm>
            <a:custGeom>
              <a:avLst/>
              <a:gdLst/>
              <a:ahLst/>
              <a:cxnLst/>
              <a:rect l="l" t="t" r="r" b="b"/>
              <a:pathLst>
                <a:path w="8848" h="4424" extrusionOk="0">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032926" y="4032331"/>
              <a:ext cx="333238" cy="942414"/>
            </a:xfrm>
            <a:custGeom>
              <a:avLst/>
              <a:gdLst/>
              <a:ahLst/>
              <a:cxnLst/>
              <a:rect l="l" t="t" r="r" b="b"/>
              <a:pathLst>
                <a:path w="10538" h="29802" extrusionOk="0">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0"/>
            <p:cNvSpPr/>
            <p:nvPr/>
          </p:nvSpPr>
          <p:spPr>
            <a:xfrm>
              <a:off x="3116064" y="4116387"/>
              <a:ext cx="55592" cy="109920"/>
            </a:xfrm>
            <a:custGeom>
              <a:avLst/>
              <a:gdLst/>
              <a:ahLst/>
              <a:cxnLst/>
              <a:rect l="l" t="t" r="r" b="b"/>
              <a:pathLst>
                <a:path w="1758" h="3476" extrusionOk="0">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0"/>
            <p:cNvSpPr/>
            <p:nvPr/>
          </p:nvSpPr>
          <p:spPr>
            <a:xfrm>
              <a:off x="5457001" y="4239675"/>
              <a:ext cx="439539" cy="719424"/>
            </a:xfrm>
            <a:custGeom>
              <a:avLst/>
              <a:gdLst/>
              <a:ahLst/>
              <a:cxnLst/>
              <a:rect l="l" t="t" r="r" b="b"/>
              <a:pathLst>
                <a:path w="13150" h="18409" extrusionOk="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0"/>
            <p:cNvSpPr/>
            <p:nvPr/>
          </p:nvSpPr>
          <p:spPr>
            <a:xfrm>
              <a:off x="5552576" y="4342425"/>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0"/>
            <p:cNvSpPr/>
            <p:nvPr/>
          </p:nvSpPr>
          <p:spPr>
            <a:xfrm>
              <a:off x="5552576" y="4479323"/>
              <a:ext cx="102819" cy="68703"/>
            </a:xfrm>
            <a:custGeom>
              <a:avLst/>
              <a:gdLst/>
              <a:ahLst/>
              <a:cxnLst/>
              <a:rect l="l" t="t" r="r" b="b"/>
              <a:pathLst>
                <a:path w="2631" h="1758" extrusionOk="0">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0"/>
            <p:cNvSpPr/>
            <p:nvPr/>
          </p:nvSpPr>
          <p:spPr>
            <a:xfrm>
              <a:off x="5553709" y="4616259"/>
              <a:ext cx="102780" cy="68664"/>
            </a:xfrm>
            <a:custGeom>
              <a:avLst/>
              <a:gdLst/>
              <a:ahLst/>
              <a:cxnLst/>
              <a:rect l="l" t="t" r="r" b="b"/>
              <a:pathLst>
                <a:path w="2630" h="1757" extrusionOk="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0"/>
            <p:cNvSpPr/>
            <p:nvPr/>
          </p:nvSpPr>
          <p:spPr>
            <a:xfrm>
              <a:off x="5552576" y="4753508"/>
              <a:ext cx="102819" cy="68351"/>
            </a:xfrm>
            <a:custGeom>
              <a:avLst/>
              <a:gdLst/>
              <a:ahLst/>
              <a:cxnLst/>
              <a:rect l="l" t="t" r="r" b="b"/>
              <a:pathLst>
                <a:path w="2631" h="1749" extrusionOk="0">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0"/>
            <p:cNvSpPr/>
            <p:nvPr/>
          </p:nvSpPr>
          <p:spPr>
            <a:xfrm>
              <a:off x="5725114" y="4342699"/>
              <a:ext cx="70852" cy="68038"/>
            </a:xfrm>
            <a:custGeom>
              <a:avLst/>
              <a:gdLst/>
              <a:ahLst/>
              <a:cxnLst/>
              <a:rect l="l" t="t" r="r" b="b"/>
              <a:pathLst>
                <a:path w="1813" h="1741" extrusionOk="0">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0"/>
            <p:cNvSpPr/>
            <p:nvPr/>
          </p:nvSpPr>
          <p:spPr>
            <a:xfrm>
              <a:off x="5725114" y="4479245"/>
              <a:ext cx="68664" cy="68781"/>
            </a:xfrm>
            <a:custGeom>
              <a:avLst/>
              <a:gdLst/>
              <a:ahLst/>
              <a:cxnLst/>
              <a:rect l="l" t="t" r="r" b="b"/>
              <a:pathLst>
                <a:path w="1757" h="1760" extrusionOk="0">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0"/>
            <p:cNvSpPr/>
            <p:nvPr/>
          </p:nvSpPr>
          <p:spPr>
            <a:xfrm>
              <a:off x="5713351" y="4616298"/>
              <a:ext cx="92072" cy="68624"/>
            </a:xfrm>
            <a:custGeom>
              <a:avLst/>
              <a:gdLst/>
              <a:ahLst/>
              <a:cxnLst/>
              <a:rect l="l" t="t" r="r" b="b"/>
              <a:pathLst>
                <a:path w="2356" h="1756" extrusionOk="0">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0"/>
            <p:cNvSpPr/>
            <p:nvPr/>
          </p:nvSpPr>
          <p:spPr>
            <a:xfrm>
              <a:off x="5712609" y="4753742"/>
              <a:ext cx="93831" cy="68077"/>
            </a:xfrm>
            <a:custGeom>
              <a:avLst/>
              <a:gdLst/>
              <a:ahLst/>
              <a:cxnLst/>
              <a:rect l="l" t="t" r="r" b="b"/>
              <a:pathLst>
                <a:path w="2401" h="1742" extrusionOk="0">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0"/>
            <p:cNvSpPr/>
            <p:nvPr/>
          </p:nvSpPr>
          <p:spPr>
            <a:xfrm>
              <a:off x="5451281" y="4120021"/>
              <a:ext cx="445278" cy="136936"/>
            </a:xfrm>
            <a:custGeom>
              <a:avLst/>
              <a:gdLst/>
              <a:ahLst/>
              <a:cxnLst/>
              <a:rect l="l" t="t" r="r" b="b"/>
              <a:pathLst>
                <a:path w="11394" h="3504" extrusionOk="0">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226874" y="4116387"/>
              <a:ext cx="55561" cy="109920"/>
            </a:xfrm>
            <a:custGeom>
              <a:avLst/>
              <a:gdLst/>
              <a:ahLst/>
              <a:cxnLst/>
              <a:rect l="l" t="t" r="r" b="b"/>
              <a:pathLst>
                <a:path w="1757" h="3476" extrusionOk="0">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115495" y="4280639"/>
              <a:ext cx="56762" cy="112007"/>
            </a:xfrm>
            <a:custGeom>
              <a:avLst/>
              <a:gdLst/>
              <a:ahLst/>
              <a:cxnLst/>
              <a:rect l="l" t="t" r="r" b="b"/>
              <a:pathLst>
                <a:path w="1795" h="3542" extrusionOk="0">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3226557" y="4280639"/>
              <a:ext cx="56478" cy="112007"/>
            </a:xfrm>
            <a:custGeom>
              <a:avLst/>
              <a:gdLst/>
              <a:ahLst/>
              <a:cxnLst/>
              <a:rect l="l" t="t" r="r" b="b"/>
              <a:pathLst>
                <a:path w="1786" h="3542" extrusionOk="0">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116064" y="4449035"/>
              <a:ext cx="55592" cy="109920"/>
            </a:xfrm>
            <a:custGeom>
              <a:avLst/>
              <a:gdLst/>
              <a:ahLst/>
              <a:cxnLst/>
              <a:rect l="l" t="t" r="r" b="b"/>
              <a:pathLst>
                <a:path w="1758" h="3476" extrusionOk="0">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227158" y="4449035"/>
              <a:ext cx="55276" cy="109920"/>
            </a:xfrm>
            <a:custGeom>
              <a:avLst/>
              <a:gdLst/>
              <a:ahLst/>
              <a:cxnLst/>
              <a:rect l="l" t="t" r="r" b="b"/>
              <a:pathLst>
                <a:path w="1748" h="3476" extrusionOk="0">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116064" y="4615375"/>
              <a:ext cx="55592" cy="109888"/>
            </a:xfrm>
            <a:custGeom>
              <a:avLst/>
              <a:gdLst/>
              <a:ahLst/>
              <a:cxnLst/>
              <a:rect l="l" t="t" r="r" b="b"/>
              <a:pathLst>
                <a:path w="1758" h="3475" extrusionOk="0">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226874" y="4615375"/>
              <a:ext cx="55561" cy="109888"/>
            </a:xfrm>
            <a:custGeom>
              <a:avLst/>
              <a:gdLst/>
              <a:ahLst/>
              <a:cxnLst/>
              <a:rect l="l" t="t" r="r" b="b"/>
              <a:pathLst>
                <a:path w="1757" h="3475" extrusionOk="0">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115495" y="4779596"/>
              <a:ext cx="56762" cy="112007"/>
            </a:xfrm>
            <a:custGeom>
              <a:avLst/>
              <a:gdLst/>
              <a:ahLst/>
              <a:cxnLst/>
              <a:rect l="l" t="t" r="r" b="b"/>
              <a:pathLst>
                <a:path w="1795" h="3542" extrusionOk="0">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226557" y="4779596"/>
              <a:ext cx="56478" cy="112007"/>
            </a:xfrm>
            <a:custGeom>
              <a:avLst/>
              <a:gdLst/>
              <a:ahLst/>
              <a:cxnLst/>
              <a:rect l="l" t="t" r="r" b="b"/>
              <a:pathLst>
                <a:path w="1786" h="3542" extrusionOk="0">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985947" y="3965787"/>
              <a:ext cx="59810" cy="59810"/>
            </a:xfrm>
            <a:custGeom>
              <a:avLst/>
              <a:gdLst/>
              <a:ahLst/>
              <a:cxnLst/>
              <a:rect l="l" t="t" r="r" b="b"/>
              <a:pathLst>
                <a:path w="3684" h="3684" extrusionOk="0">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4093390" y="3965787"/>
              <a:ext cx="59794" cy="59810"/>
            </a:xfrm>
            <a:custGeom>
              <a:avLst/>
              <a:gdLst/>
              <a:ahLst/>
              <a:cxnLst/>
              <a:rect l="l" t="t" r="r" b="b"/>
              <a:pathLst>
                <a:path w="3683" h="3684" extrusionOk="0">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878552" y="4064058"/>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985947" y="4064058"/>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4093390" y="4064058"/>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78552" y="4162312"/>
              <a:ext cx="59810" cy="59842"/>
            </a:xfrm>
            <a:custGeom>
              <a:avLst/>
              <a:gdLst/>
              <a:ahLst/>
              <a:cxnLst/>
              <a:rect l="l" t="t" r="r" b="b"/>
              <a:pathLst>
                <a:path w="3684" h="3686" extrusionOk="0">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985947" y="4162312"/>
              <a:ext cx="59810" cy="59842"/>
            </a:xfrm>
            <a:custGeom>
              <a:avLst/>
              <a:gdLst/>
              <a:ahLst/>
              <a:cxnLst/>
              <a:rect l="l" t="t" r="r" b="b"/>
              <a:pathLst>
                <a:path w="3684" h="3686" extrusionOk="0">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4093390" y="4162312"/>
              <a:ext cx="59794" cy="59842"/>
            </a:xfrm>
            <a:custGeom>
              <a:avLst/>
              <a:gdLst/>
              <a:ahLst/>
              <a:cxnLst/>
              <a:rect l="l" t="t" r="r" b="b"/>
              <a:pathLst>
                <a:path w="3683" h="3686" extrusionOk="0">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878552" y="4260583"/>
              <a:ext cx="59810" cy="59810"/>
            </a:xfrm>
            <a:custGeom>
              <a:avLst/>
              <a:gdLst/>
              <a:ahLst/>
              <a:cxnLst/>
              <a:rect l="l" t="t" r="r" b="b"/>
              <a:pathLst>
                <a:path w="3684" h="3684" extrusionOk="0">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85947" y="4260583"/>
              <a:ext cx="59810" cy="59810"/>
            </a:xfrm>
            <a:custGeom>
              <a:avLst/>
              <a:gdLst/>
              <a:ahLst/>
              <a:cxnLst/>
              <a:rect l="l" t="t" r="r" b="b"/>
              <a:pathLst>
                <a:path w="3684" h="3684" extrusionOk="0">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4093390" y="4260583"/>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878552" y="4358837"/>
              <a:ext cx="59810" cy="59842"/>
            </a:xfrm>
            <a:custGeom>
              <a:avLst/>
              <a:gdLst/>
              <a:ahLst/>
              <a:cxnLst/>
              <a:rect l="l" t="t" r="r" b="b"/>
              <a:pathLst>
                <a:path w="3684" h="3686" extrusionOk="0">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3985947" y="4358837"/>
              <a:ext cx="59810" cy="59842"/>
            </a:xfrm>
            <a:custGeom>
              <a:avLst/>
              <a:gdLst/>
              <a:ahLst/>
              <a:cxnLst/>
              <a:rect l="l" t="t" r="r" b="b"/>
              <a:pathLst>
                <a:path w="3684" h="3686" extrusionOk="0">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4093390" y="4358837"/>
              <a:ext cx="59794" cy="59842"/>
            </a:xfrm>
            <a:custGeom>
              <a:avLst/>
              <a:gdLst/>
              <a:ahLst/>
              <a:cxnLst/>
              <a:rect l="l" t="t" r="r" b="b"/>
              <a:pathLst>
                <a:path w="3683" h="3686" extrusionOk="0">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3878552" y="4457123"/>
              <a:ext cx="59810" cy="59826"/>
            </a:xfrm>
            <a:custGeom>
              <a:avLst/>
              <a:gdLst/>
              <a:ahLst/>
              <a:cxnLst/>
              <a:rect l="l" t="t" r="r" b="b"/>
              <a:pathLst>
                <a:path w="3684" h="3685" extrusionOk="0">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3985947" y="4457123"/>
              <a:ext cx="59810" cy="59826"/>
            </a:xfrm>
            <a:custGeom>
              <a:avLst/>
              <a:gdLst/>
              <a:ahLst/>
              <a:cxnLst/>
              <a:rect l="l" t="t" r="r" b="b"/>
              <a:pathLst>
                <a:path w="3684" h="3685" extrusionOk="0">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4093390" y="4457123"/>
              <a:ext cx="59794" cy="59826"/>
            </a:xfrm>
            <a:custGeom>
              <a:avLst/>
              <a:gdLst/>
              <a:ahLst/>
              <a:cxnLst/>
              <a:rect l="l" t="t" r="r" b="b"/>
              <a:pathLst>
                <a:path w="3683" h="3685" extrusionOk="0">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3878552" y="4555394"/>
              <a:ext cx="59810" cy="59810"/>
            </a:xfrm>
            <a:custGeom>
              <a:avLst/>
              <a:gdLst/>
              <a:ahLst/>
              <a:cxnLst/>
              <a:rect l="l" t="t" r="r" b="b"/>
              <a:pathLst>
                <a:path w="3684" h="3684" extrusionOk="0">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3985947" y="4555394"/>
              <a:ext cx="59810" cy="59810"/>
            </a:xfrm>
            <a:custGeom>
              <a:avLst/>
              <a:gdLst/>
              <a:ahLst/>
              <a:cxnLst/>
              <a:rect l="l" t="t" r="r" b="b"/>
              <a:pathLst>
                <a:path w="3684" h="3684" extrusionOk="0">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4093390" y="4555394"/>
              <a:ext cx="59794" cy="59810"/>
            </a:xfrm>
            <a:custGeom>
              <a:avLst/>
              <a:gdLst/>
              <a:ahLst/>
              <a:cxnLst/>
              <a:rect l="l" t="t" r="r" b="b"/>
              <a:pathLst>
                <a:path w="3683" h="3684" extrusionOk="0">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3878552" y="4653648"/>
              <a:ext cx="59810" cy="59842"/>
            </a:xfrm>
            <a:custGeom>
              <a:avLst/>
              <a:gdLst/>
              <a:ahLst/>
              <a:cxnLst/>
              <a:rect l="l" t="t" r="r" b="b"/>
              <a:pathLst>
                <a:path w="3684" h="3686" extrusionOk="0">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3985947" y="4653648"/>
              <a:ext cx="59810" cy="59842"/>
            </a:xfrm>
            <a:custGeom>
              <a:avLst/>
              <a:gdLst/>
              <a:ahLst/>
              <a:cxnLst/>
              <a:rect l="l" t="t" r="r" b="b"/>
              <a:pathLst>
                <a:path w="3684" h="3686" extrusionOk="0">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0"/>
            <p:cNvSpPr/>
            <p:nvPr/>
          </p:nvSpPr>
          <p:spPr>
            <a:xfrm>
              <a:off x="4093390" y="4653648"/>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0"/>
            <p:cNvSpPr/>
            <p:nvPr/>
          </p:nvSpPr>
          <p:spPr>
            <a:xfrm>
              <a:off x="3878552" y="4751919"/>
              <a:ext cx="59810" cy="59842"/>
            </a:xfrm>
            <a:custGeom>
              <a:avLst/>
              <a:gdLst/>
              <a:ahLst/>
              <a:cxnLst/>
              <a:rect l="l" t="t" r="r" b="b"/>
              <a:pathLst>
                <a:path w="3684" h="3686" extrusionOk="0">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0"/>
            <p:cNvSpPr/>
            <p:nvPr/>
          </p:nvSpPr>
          <p:spPr>
            <a:xfrm>
              <a:off x="3985947" y="4751919"/>
              <a:ext cx="59810" cy="59842"/>
            </a:xfrm>
            <a:custGeom>
              <a:avLst/>
              <a:gdLst/>
              <a:ahLst/>
              <a:cxnLst/>
              <a:rect l="l" t="t" r="r" b="b"/>
              <a:pathLst>
                <a:path w="3684" h="3686" extrusionOk="0">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0"/>
            <p:cNvSpPr/>
            <p:nvPr/>
          </p:nvSpPr>
          <p:spPr>
            <a:xfrm>
              <a:off x="4093390" y="4751919"/>
              <a:ext cx="59794" cy="59842"/>
            </a:xfrm>
            <a:custGeom>
              <a:avLst/>
              <a:gdLst/>
              <a:ahLst/>
              <a:cxnLst/>
              <a:rect l="l" t="t" r="r" b="b"/>
              <a:pathLst>
                <a:path w="3683" h="3686" extrusionOk="0">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0"/>
            <p:cNvSpPr/>
            <p:nvPr/>
          </p:nvSpPr>
          <p:spPr>
            <a:xfrm>
              <a:off x="3878552" y="4850205"/>
              <a:ext cx="59810" cy="59810"/>
            </a:xfrm>
            <a:custGeom>
              <a:avLst/>
              <a:gdLst/>
              <a:ahLst/>
              <a:cxnLst/>
              <a:rect l="l" t="t" r="r" b="b"/>
              <a:pathLst>
                <a:path w="3684" h="3684" extrusionOk="0">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0"/>
            <p:cNvSpPr/>
            <p:nvPr/>
          </p:nvSpPr>
          <p:spPr>
            <a:xfrm>
              <a:off x="3985947" y="4850205"/>
              <a:ext cx="59810" cy="59810"/>
            </a:xfrm>
            <a:custGeom>
              <a:avLst/>
              <a:gdLst/>
              <a:ahLst/>
              <a:cxnLst/>
              <a:rect l="l" t="t" r="r" b="b"/>
              <a:pathLst>
                <a:path w="3684" h="3684" extrusionOk="0">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0"/>
            <p:cNvSpPr/>
            <p:nvPr/>
          </p:nvSpPr>
          <p:spPr>
            <a:xfrm>
              <a:off x="4093390" y="4850205"/>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0"/>
            <p:cNvSpPr/>
            <p:nvPr/>
          </p:nvSpPr>
          <p:spPr>
            <a:xfrm>
              <a:off x="3878552" y="4648015"/>
              <a:ext cx="59810" cy="59842"/>
            </a:xfrm>
            <a:custGeom>
              <a:avLst/>
              <a:gdLst/>
              <a:ahLst/>
              <a:cxnLst/>
              <a:rect l="l" t="t" r="r" b="b"/>
              <a:pathLst>
                <a:path w="3684" h="3686" extrusionOk="0">
                  <a:moveTo>
                    <a:pt x="1" y="0"/>
                  </a:moveTo>
                  <a:lnTo>
                    <a:pt x="1"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0"/>
            <p:cNvSpPr/>
            <p:nvPr/>
          </p:nvSpPr>
          <p:spPr>
            <a:xfrm>
              <a:off x="3985947" y="4648015"/>
              <a:ext cx="59810" cy="59842"/>
            </a:xfrm>
            <a:custGeom>
              <a:avLst/>
              <a:gdLst/>
              <a:ahLst/>
              <a:cxnLst/>
              <a:rect l="l" t="t" r="r" b="b"/>
              <a:pathLst>
                <a:path w="3684" h="3686" extrusionOk="0">
                  <a:moveTo>
                    <a:pt x="1" y="0"/>
                  </a:moveTo>
                  <a:lnTo>
                    <a:pt x="1" y="3685"/>
                  </a:lnTo>
                  <a:lnTo>
                    <a:pt x="3684" y="3685"/>
                  </a:lnTo>
                  <a:lnTo>
                    <a:pt x="36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0"/>
            <p:cNvSpPr/>
            <p:nvPr/>
          </p:nvSpPr>
          <p:spPr>
            <a:xfrm>
              <a:off x="4093390" y="4648015"/>
              <a:ext cx="59794" cy="59842"/>
            </a:xfrm>
            <a:custGeom>
              <a:avLst/>
              <a:gdLst/>
              <a:ahLst/>
              <a:cxnLst/>
              <a:rect l="l" t="t" r="r" b="b"/>
              <a:pathLst>
                <a:path w="3683" h="3686" extrusionOk="0">
                  <a:moveTo>
                    <a:pt x="0" y="0"/>
                  </a:moveTo>
                  <a:lnTo>
                    <a:pt x="0" y="3685"/>
                  </a:lnTo>
                  <a:lnTo>
                    <a:pt x="3683" y="3685"/>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0"/>
            <p:cNvSpPr/>
            <p:nvPr/>
          </p:nvSpPr>
          <p:spPr>
            <a:xfrm>
              <a:off x="3878552" y="3859464"/>
              <a:ext cx="274631" cy="59063"/>
            </a:xfrm>
            <a:custGeom>
              <a:avLst/>
              <a:gdLst/>
              <a:ahLst/>
              <a:cxnLst/>
              <a:rect l="l" t="t" r="r" b="b"/>
              <a:pathLst>
                <a:path w="16916" h="3638" extrusionOk="0">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0"/>
            <p:cNvSpPr/>
            <p:nvPr/>
          </p:nvSpPr>
          <p:spPr>
            <a:xfrm>
              <a:off x="4604371" y="3801229"/>
              <a:ext cx="351455" cy="1162832"/>
            </a:xfrm>
            <a:custGeom>
              <a:avLst/>
              <a:gdLst/>
              <a:ahLst/>
              <a:cxnLst/>
              <a:rect l="l" t="t" r="r" b="b"/>
              <a:pathLst>
                <a:path w="21648" h="71625" extrusionOk="0">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0"/>
            <p:cNvSpPr/>
            <p:nvPr/>
          </p:nvSpPr>
          <p:spPr>
            <a:xfrm>
              <a:off x="4642766" y="3848490"/>
              <a:ext cx="59810" cy="59842"/>
            </a:xfrm>
            <a:custGeom>
              <a:avLst/>
              <a:gdLst/>
              <a:ahLst/>
              <a:cxnLst/>
              <a:rect l="l" t="t" r="r" b="b"/>
              <a:pathLst>
                <a:path w="3684" h="3686" extrusionOk="0">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0"/>
            <p:cNvSpPr/>
            <p:nvPr/>
          </p:nvSpPr>
          <p:spPr>
            <a:xfrm>
              <a:off x="4750161" y="3848490"/>
              <a:ext cx="59842" cy="59842"/>
            </a:xfrm>
            <a:custGeom>
              <a:avLst/>
              <a:gdLst/>
              <a:ahLst/>
              <a:cxnLst/>
              <a:rect l="l" t="t" r="r" b="b"/>
              <a:pathLst>
                <a:path w="3686" h="3686" extrusionOk="0">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p:nvPr/>
          </p:nvSpPr>
          <p:spPr>
            <a:xfrm>
              <a:off x="4857588" y="3848490"/>
              <a:ext cx="59842" cy="59842"/>
            </a:xfrm>
            <a:custGeom>
              <a:avLst/>
              <a:gdLst/>
              <a:ahLst/>
              <a:cxnLst/>
              <a:rect l="l" t="t" r="r" b="b"/>
              <a:pathLst>
                <a:path w="3686" h="3686" extrusionOk="0">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0"/>
            <p:cNvSpPr/>
            <p:nvPr/>
          </p:nvSpPr>
          <p:spPr>
            <a:xfrm>
              <a:off x="4642766" y="3941305"/>
              <a:ext cx="59810" cy="59842"/>
            </a:xfrm>
            <a:custGeom>
              <a:avLst/>
              <a:gdLst/>
              <a:ahLst/>
              <a:cxnLst/>
              <a:rect l="l" t="t" r="r" b="b"/>
              <a:pathLst>
                <a:path w="3684" h="3686" extrusionOk="0">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0"/>
            <p:cNvSpPr/>
            <p:nvPr/>
          </p:nvSpPr>
          <p:spPr>
            <a:xfrm>
              <a:off x="4750161" y="3941305"/>
              <a:ext cx="59842" cy="59842"/>
            </a:xfrm>
            <a:custGeom>
              <a:avLst/>
              <a:gdLst/>
              <a:ahLst/>
              <a:cxnLst/>
              <a:rect l="l" t="t" r="r" b="b"/>
              <a:pathLst>
                <a:path w="3686" h="3686" extrusionOk="0">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0"/>
            <p:cNvSpPr/>
            <p:nvPr/>
          </p:nvSpPr>
          <p:spPr>
            <a:xfrm>
              <a:off x="4857588" y="3941305"/>
              <a:ext cx="59842" cy="59842"/>
            </a:xfrm>
            <a:custGeom>
              <a:avLst/>
              <a:gdLst/>
              <a:ahLst/>
              <a:cxnLst/>
              <a:rect l="l" t="t" r="r" b="b"/>
              <a:pathLst>
                <a:path w="3686" h="3686" extrusionOk="0">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0"/>
            <p:cNvSpPr/>
            <p:nvPr/>
          </p:nvSpPr>
          <p:spPr>
            <a:xfrm>
              <a:off x="4642766" y="4034088"/>
              <a:ext cx="59810" cy="59842"/>
            </a:xfrm>
            <a:custGeom>
              <a:avLst/>
              <a:gdLst/>
              <a:ahLst/>
              <a:cxnLst/>
              <a:rect l="l" t="t" r="r" b="b"/>
              <a:pathLst>
                <a:path w="3684" h="3686" extrusionOk="0">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0"/>
            <p:cNvSpPr/>
            <p:nvPr/>
          </p:nvSpPr>
          <p:spPr>
            <a:xfrm>
              <a:off x="4750161" y="4034088"/>
              <a:ext cx="59842" cy="59842"/>
            </a:xfrm>
            <a:custGeom>
              <a:avLst/>
              <a:gdLst/>
              <a:ahLst/>
              <a:cxnLst/>
              <a:rect l="l" t="t" r="r" b="b"/>
              <a:pathLst>
                <a:path w="3686" h="3686" extrusionOk="0">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0"/>
            <p:cNvSpPr/>
            <p:nvPr/>
          </p:nvSpPr>
          <p:spPr>
            <a:xfrm>
              <a:off x="4857588" y="4034088"/>
              <a:ext cx="59842" cy="59842"/>
            </a:xfrm>
            <a:custGeom>
              <a:avLst/>
              <a:gdLst/>
              <a:ahLst/>
              <a:cxnLst/>
              <a:rect l="l" t="t" r="r" b="b"/>
              <a:pathLst>
                <a:path w="3686" h="3686" extrusionOk="0">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4642766" y="4126904"/>
              <a:ext cx="59810" cy="59842"/>
            </a:xfrm>
            <a:custGeom>
              <a:avLst/>
              <a:gdLst/>
              <a:ahLst/>
              <a:cxnLst/>
              <a:rect l="l" t="t" r="r" b="b"/>
              <a:pathLst>
                <a:path w="3684" h="3686" extrusionOk="0">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4750161" y="4126904"/>
              <a:ext cx="59842" cy="59842"/>
            </a:xfrm>
            <a:custGeom>
              <a:avLst/>
              <a:gdLst/>
              <a:ahLst/>
              <a:cxnLst/>
              <a:rect l="l" t="t" r="r" b="b"/>
              <a:pathLst>
                <a:path w="3686" h="3686" extrusionOk="0">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4857588" y="4126904"/>
              <a:ext cx="59842" cy="59842"/>
            </a:xfrm>
            <a:custGeom>
              <a:avLst/>
              <a:gdLst/>
              <a:ahLst/>
              <a:cxnLst/>
              <a:rect l="l" t="t" r="r" b="b"/>
              <a:pathLst>
                <a:path w="3686" h="3686" extrusionOk="0">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4642766" y="4219735"/>
              <a:ext cx="59810" cy="59826"/>
            </a:xfrm>
            <a:custGeom>
              <a:avLst/>
              <a:gdLst/>
              <a:ahLst/>
              <a:cxnLst/>
              <a:rect l="l" t="t" r="r" b="b"/>
              <a:pathLst>
                <a:path w="3684" h="3685" extrusionOk="0">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3944815" y="4041228"/>
              <a:ext cx="212267" cy="182057"/>
            </a:xfrm>
            <a:custGeom>
              <a:avLst/>
              <a:gdLst/>
              <a:ahLst/>
              <a:cxnLst/>
              <a:rect l="l" t="t" r="r" b="b"/>
              <a:pathLst>
                <a:path w="6134" h="5261" extrusionOk="0">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3823252" y="4162790"/>
              <a:ext cx="576589" cy="849276"/>
            </a:xfrm>
            <a:custGeom>
              <a:avLst/>
              <a:gdLst/>
              <a:ahLst/>
              <a:cxnLst/>
              <a:rect l="l" t="t" r="r" b="b"/>
              <a:pathLst>
                <a:path w="16662" h="24542" extrusionOk="0">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3916198" y="4496195"/>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3917513" y="4375013"/>
              <a:ext cx="148559" cy="60801"/>
            </a:xfrm>
            <a:custGeom>
              <a:avLst/>
              <a:gdLst/>
              <a:ahLst/>
              <a:cxnLst/>
              <a:rect l="l" t="t" r="r" b="b"/>
              <a:pathLst>
                <a:path w="4293" h="1757" extrusionOk="0">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3916198" y="4253763"/>
              <a:ext cx="148905" cy="60524"/>
            </a:xfrm>
            <a:custGeom>
              <a:avLst/>
              <a:gdLst/>
              <a:ahLst/>
              <a:cxnLst/>
              <a:rect l="l" t="t" r="r" b="b"/>
              <a:pathLst>
                <a:path w="4303" h="1749" extrusionOk="0">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916198" y="4617411"/>
              <a:ext cx="148905" cy="60870"/>
            </a:xfrm>
            <a:custGeom>
              <a:avLst/>
              <a:gdLst/>
              <a:ahLst/>
              <a:cxnLst/>
              <a:rect l="l" t="t" r="r" b="b"/>
              <a:pathLst>
                <a:path w="4303" h="1759" extrusionOk="0">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3916198" y="4738973"/>
              <a:ext cx="148905" cy="60524"/>
            </a:xfrm>
            <a:custGeom>
              <a:avLst/>
              <a:gdLst/>
              <a:ahLst/>
              <a:cxnLst/>
              <a:rect l="l" t="t" r="r" b="b"/>
              <a:pathLst>
                <a:path w="4303" h="1749" extrusionOk="0">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3916198" y="4860189"/>
              <a:ext cx="148905" cy="60836"/>
            </a:xfrm>
            <a:custGeom>
              <a:avLst/>
              <a:gdLst/>
              <a:ahLst/>
              <a:cxnLst/>
              <a:rect l="l" t="t" r="r" b="b"/>
              <a:pathLst>
                <a:path w="4303" h="1758" extrusionOk="0">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4116415" y="4253763"/>
              <a:ext cx="70871" cy="60697"/>
            </a:xfrm>
            <a:custGeom>
              <a:avLst/>
              <a:gdLst/>
              <a:ahLst/>
              <a:cxnLst/>
              <a:rect l="l" t="t" r="r" b="b"/>
              <a:pathLst>
                <a:path w="2048" h="1754" extrusionOk="0">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4116415" y="4375013"/>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4116415" y="4496229"/>
              <a:ext cx="70871" cy="60836"/>
            </a:xfrm>
            <a:custGeom>
              <a:avLst/>
              <a:gdLst/>
              <a:ahLst/>
              <a:cxnLst/>
              <a:rect l="l" t="t" r="r" b="b"/>
              <a:pathLst>
                <a:path w="2048" h="1758" extrusionOk="0">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4116415" y="4617445"/>
              <a:ext cx="70871" cy="61009"/>
            </a:xfrm>
            <a:custGeom>
              <a:avLst/>
              <a:gdLst/>
              <a:ahLst/>
              <a:cxnLst/>
              <a:rect l="l" t="t" r="r" b="b"/>
              <a:pathLst>
                <a:path w="2048" h="1763" extrusionOk="0">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4116415" y="4738973"/>
              <a:ext cx="70871" cy="60697"/>
            </a:xfrm>
            <a:custGeom>
              <a:avLst/>
              <a:gdLst/>
              <a:ahLst/>
              <a:cxnLst/>
              <a:rect l="l" t="t" r="r" b="b"/>
              <a:pathLst>
                <a:path w="2048" h="1754" extrusionOk="0">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4116415" y="4860224"/>
              <a:ext cx="70871" cy="60663"/>
            </a:xfrm>
            <a:custGeom>
              <a:avLst/>
              <a:gdLst/>
              <a:ahLst/>
              <a:cxnLst/>
              <a:rect l="l" t="t" r="r" b="b"/>
              <a:pathLst>
                <a:path w="2048" h="1753" extrusionOk="0">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4750161" y="4219735"/>
              <a:ext cx="59842" cy="59826"/>
            </a:xfrm>
            <a:custGeom>
              <a:avLst/>
              <a:gdLst/>
              <a:ahLst/>
              <a:cxnLst/>
              <a:rect l="l" t="t" r="r" b="b"/>
              <a:pathLst>
                <a:path w="3686" h="3685" extrusionOk="0">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4857588" y="4219735"/>
              <a:ext cx="59842" cy="59826"/>
            </a:xfrm>
            <a:custGeom>
              <a:avLst/>
              <a:gdLst/>
              <a:ahLst/>
              <a:cxnLst/>
              <a:rect l="l" t="t" r="r" b="b"/>
              <a:pathLst>
                <a:path w="3686" h="3685" extrusionOk="0">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4642766" y="4312551"/>
              <a:ext cx="59810" cy="59826"/>
            </a:xfrm>
            <a:custGeom>
              <a:avLst/>
              <a:gdLst/>
              <a:ahLst/>
              <a:cxnLst/>
              <a:rect l="l" t="t" r="r" b="b"/>
              <a:pathLst>
                <a:path w="3684" h="3685" extrusionOk="0">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4750161" y="4312551"/>
              <a:ext cx="59842" cy="59826"/>
            </a:xfrm>
            <a:custGeom>
              <a:avLst/>
              <a:gdLst/>
              <a:ahLst/>
              <a:cxnLst/>
              <a:rect l="l" t="t" r="r" b="b"/>
              <a:pathLst>
                <a:path w="3686" h="3685" extrusionOk="0">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4857588" y="4312551"/>
              <a:ext cx="59842" cy="59826"/>
            </a:xfrm>
            <a:custGeom>
              <a:avLst/>
              <a:gdLst/>
              <a:ahLst/>
              <a:cxnLst/>
              <a:rect l="l" t="t" r="r" b="b"/>
              <a:pathLst>
                <a:path w="3686" h="3685" extrusionOk="0">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4642766" y="4405334"/>
              <a:ext cx="59810" cy="59842"/>
            </a:xfrm>
            <a:custGeom>
              <a:avLst/>
              <a:gdLst/>
              <a:ahLst/>
              <a:cxnLst/>
              <a:rect l="l" t="t" r="r" b="b"/>
              <a:pathLst>
                <a:path w="3684" h="3686" extrusionOk="0">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4750161" y="4405334"/>
              <a:ext cx="59842" cy="59842"/>
            </a:xfrm>
            <a:custGeom>
              <a:avLst/>
              <a:gdLst/>
              <a:ahLst/>
              <a:cxnLst/>
              <a:rect l="l" t="t" r="r" b="b"/>
              <a:pathLst>
                <a:path w="3686" h="3686" extrusionOk="0">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4857588" y="4405334"/>
              <a:ext cx="59842" cy="59842"/>
            </a:xfrm>
            <a:custGeom>
              <a:avLst/>
              <a:gdLst/>
              <a:ahLst/>
              <a:cxnLst/>
              <a:rect l="l" t="t" r="r" b="b"/>
              <a:pathLst>
                <a:path w="3686" h="3686" extrusionOk="0">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4642766" y="4498149"/>
              <a:ext cx="59810" cy="59842"/>
            </a:xfrm>
            <a:custGeom>
              <a:avLst/>
              <a:gdLst/>
              <a:ahLst/>
              <a:cxnLst/>
              <a:rect l="l" t="t" r="r" b="b"/>
              <a:pathLst>
                <a:path w="3684" h="3686" extrusionOk="0">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4750161" y="4498149"/>
              <a:ext cx="59842" cy="59842"/>
            </a:xfrm>
            <a:custGeom>
              <a:avLst/>
              <a:gdLst/>
              <a:ahLst/>
              <a:cxnLst/>
              <a:rect l="l" t="t" r="r" b="b"/>
              <a:pathLst>
                <a:path w="3686" h="3686" extrusionOk="0">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4857588" y="4498149"/>
              <a:ext cx="59842" cy="59842"/>
            </a:xfrm>
            <a:custGeom>
              <a:avLst/>
              <a:gdLst/>
              <a:ahLst/>
              <a:cxnLst/>
              <a:rect l="l" t="t" r="r" b="b"/>
              <a:pathLst>
                <a:path w="3686" h="3686" extrusionOk="0">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4642766" y="4590965"/>
              <a:ext cx="59810" cy="59842"/>
            </a:xfrm>
            <a:custGeom>
              <a:avLst/>
              <a:gdLst/>
              <a:ahLst/>
              <a:cxnLst/>
              <a:rect l="l" t="t" r="r" b="b"/>
              <a:pathLst>
                <a:path w="3684" h="3686" extrusionOk="0">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4750161" y="4590965"/>
              <a:ext cx="59842" cy="59842"/>
            </a:xfrm>
            <a:custGeom>
              <a:avLst/>
              <a:gdLst/>
              <a:ahLst/>
              <a:cxnLst/>
              <a:rect l="l" t="t" r="r" b="b"/>
              <a:pathLst>
                <a:path w="3686" h="3686" extrusionOk="0">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4857588" y="4590965"/>
              <a:ext cx="59842" cy="59842"/>
            </a:xfrm>
            <a:custGeom>
              <a:avLst/>
              <a:gdLst/>
              <a:ahLst/>
              <a:cxnLst/>
              <a:rect l="l" t="t" r="r" b="b"/>
              <a:pathLst>
                <a:path w="3686" h="3686" extrusionOk="0">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4642766" y="4628192"/>
              <a:ext cx="59810" cy="59842"/>
            </a:xfrm>
            <a:custGeom>
              <a:avLst/>
              <a:gdLst/>
              <a:ahLst/>
              <a:cxnLst/>
              <a:rect l="l" t="t" r="r" b="b"/>
              <a:pathLst>
                <a:path w="3684" h="3686" extrusionOk="0">
                  <a:moveTo>
                    <a:pt x="0" y="1"/>
                  </a:moveTo>
                  <a:lnTo>
                    <a:pt x="0" y="3686"/>
                  </a:lnTo>
                  <a:lnTo>
                    <a:pt x="3683" y="3686"/>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4750161" y="4628192"/>
              <a:ext cx="59842" cy="59842"/>
            </a:xfrm>
            <a:custGeom>
              <a:avLst/>
              <a:gdLst/>
              <a:ahLst/>
              <a:cxnLst/>
              <a:rect l="l" t="t" r="r" b="b"/>
              <a:pathLst>
                <a:path w="3686" h="3686" extrusionOk="0">
                  <a:moveTo>
                    <a:pt x="1" y="1"/>
                  </a:moveTo>
                  <a:lnTo>
                    <a:pt x="1" y="3686"/>
                  </a:lnTo>
                  <a:lnTo>
                    <a:pt x="3685" y="3686"/>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4857588" y="4628192"/>
              <a:ext cx="59842" cy="59842"/>
            </a:xfrm>
            <a:custGeom>
              <a:avLst/>
              <a:gdLst/>
              <a:ahLst/>
              <a:cxnLst/>
              <a:rect l="l" t="t" r="r" b="b"/>
              <a:pathLst>
                <a:path w="3686" h="3686" extrusionOk="0">
                  <a:moveTo>
                    <a:pt x="1" y="1"/>
                  </a:moveTo>
                  <a:lnTo>
                    <a:pt x="1" y="3686"/>
                  </a:lnTo>
                  <a:lnTo>
                    <a:pt x="3686" y="3686"/>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0"/>
            <p:cNvSpPr/>
            <p:nvPr/>
          </p:nvSpPr>
          <p:spPr>
            <a:xfrm>
              <a:off x="4642766" y="4725683"/>
              <a:ext cx="59810" cy="59794"/>
            </a:xfrm>
            <a:custGeom>
              <a:avLst/>
              <a:gdLst/>
              <a:ahLst/>
              <a:cxnLst/>
              <a:rect l="l" t="t" r="r" b="b"/>
              <a:pathLst>
                <a:path w="3684" h="3683" extrusionOk="0">
                  <a:moveTo>
                    <a:pt x="0" y="0"/>
                  </a:moveTo>
                  <a:lnTo>
                    <a:pt x="0" y="3683"/>
                  </a:lnTo>
                  <a:lnTo>
                    <a:pt x="3683" y="3683"/>
                  </a:lnTo>
                  <a:lnTo>
                    <a:pt x="3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0"/>
            <p:cNvSpPr/>
            <p:nvPr/>
          </p:nvSpPr>
          <p:spPr>
            <a:xfrm>
              <a:off x="4750161" y="4725683"/>
              <a:ext cx="59842" cy="59794"/>
            </a:xfrm>
            <a:custGeom>
              <a:avLst/>
              <a:gdLst/>
              <a:ahLst/>
              <a:cxnLst/>
              <a:rect l="l" t="t" r="r" b="b"/>
              <a:pathLst>
                <a:path w="3686" h="3683" extrusionOk="0">
                  <a:moveTo>
                    <a:pt x="1" y="0"/>
                  </a:moveTo>
                  <a:lnTo>
                    <a:pt x="1" y="3683"/>
                  </a:lnTo>
                  <a:lnTo>
                    <a:pt x="3685" y="3683"/>
                  </a:lnTo>
                  <a:lnTo>
                    <a:pt x="36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0"/>
            <p:cNvSpPr/>
            <p:nvPr/>
          </p:nvSpPr>
          <p:spPr>
            <a:xfrm>
              <a:off x="4857588" y="4725683"/>
              <a:ext cx="59842" cy="59794"/>
            </a:xfrm>
            <a:custGeom>
              <a:avLst/>
              <a:gdLst/>
              <a:ahLst/>
              <a:cxnLst/>
              <a:rect l="l" t="t" r="r" b="b"/>
              <a:pathLst>
                <a:path w="3686" h="3683" extrusionOk="0">
                  <a:moveTo>
                    <a:pt x="1" y="0"/>
                  </a:moveTo>
                  <a:lnTo>
                    <a:pt x="1" y="3683"/>
                  </a:lnTo>
                  <a:lnTo>
                    <a:pt x="3686" y="3683"/>
                  </a:lnTo>
                  <a:lnTo>
                    <a:pt x="36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0"/>
            <p:cNvSpPr/>
            <p:nvPr/>
          </p:nvSpPr>
          <p:spPr>
            <a:xfrm>
              <a:off x="4642766" y="4831811"/>
              <a:ext cx="59810" cy="59810"/>
            </a:xfrm>
            <a:custGeom>
              <a:avLst/>
              <a:gdLst/>
              <a:ahLst/>
              <a:cxnLst/>
              <a:rect l="l" t="t" r="r" b="b"/>
              <a:pathLst>
                <a:path w="3684" h="3684" extrusionOk="0">
                  <a:moveTo>
                    <a:pt x="0" y="1"/>
                  </a:moveTo>
                  <a:lnTo>
                    <a:pt x="0" y="3684"/>
                  </a:lnTo>
                  <a:lnTo>
                    <a:pt x="3683" y="3684"/>
                  </a:lnTo>
                  <a:lnTo>
                    <a:pt x="36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4750161" y="4831811"/>
              <a:ext cx="59842" cy="59810"/>
            </a:xfrm>
            <a:custGeom>
              <a:avLst/>
              <a:gdLst/>
              <a:ahLst/>
              <a:cxnLst/>
              <a:rect l="l" t="t" r="r" b="b"/>
              <a:pathLst>
                <a:path w="3686" h="3684" extrusionOk="0">
                  <a:moveTo>
                    <a:pt x="1" y="1"/>
                  </a:moveTo>
                  <a:lnTo>
                    <a:pt x="1" y="3684"/>
                  </a:lnTo>
                  <a:lnTo>
                    <a:pt x="3685" y="3684"/>
                  </a:lnTo>
                  <a:lnTo>
                    <a:pt x="36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4857588" y="4831811"/>
              <a:ext cx="59842" cy="59810"/>
            </a:xfrm>
            <a:custGeom>
              <a:avLst/>
              <a:gdLst/>
              <a:ahLst/>
              <a:cxnLst/>
              <a:rect l="l" t="t" r="r" b="b"/>
              <a:pathLst>
                <a:path w="3686" h="3684" extrusionOk="0">
                  <a:moveTo>
                    <a:pt x="1" y="1"/>
                  </a:moveTo>
                  <a:lnTo>
                    <a:pt x="1" y="3684"/>
                  </a:lnTo>
                  <a:lnTo>
                    <a:pt x="3686" y="3684"/>
                  </a:lnTo>
                  <a:lnTo>
                    <a:pt x="36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4223920" y="3783355"/>
              <a:ext cx="351472" cy="1180707"/>
            </a:xfrm>
            <a:custGeom>
              <a:avLst/>
              <a:gdLst/>
              <a:ahLst/>
              <a:cxnLst/>
              <a:rect l="l" t="t" r="r" b="b"/>
              <a:pathLst>
                <a:path w="21649" h="72726" extrusionOk="0">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0"/>
            <p:cNvSpPr/>
            <p:nvPr/>
          </p:nvSpPr>
          <p:spPr>
            <a:xfrm>
              <a:off x="4288632" y="3855779"/>
              <a:ext cx="33087" cy="1046963"/>
            </a:xfrm>
            <a:custGeom>
              <a:avLst/>
              <a:gdLst/>
              <a:ahLst/>
              <a:cxnLst/>
              <a:rect l="l" t="t" r="r" b="b"/>
              <a:pathLst>
                <a:path w="2038" h="64488" extrusionOk="0">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4383136" y="3855779"/>
              <a:ext cx="33071" cy="1046963"/>
            </a:xfrm>
            <a:custGeom>
              <a:avLst/>
              <a:gdLst/>
              <a:ahLst/>
              <a:cxnLst/>
              <a:rect l="l" t="t" r="r" b="b"/>
              <a:pathLst>
                <a:path w="2037" h="64488" extrusionOk="0">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4477608" y="3855779"/>
              <a:ext cx="33103" cy="1046963"/>
            </a:xfrm>
            <a:custGeom>
              <a:avLst/>
              <a:gdLst/>
              <a:ahLst/>
              <a:cxnLst/>
              <a:rect l="l" t="t" r="r" b="b"/>
              <a:pathLst>
                <a:path w="2039" h="64488" extrusionOk="0">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5004401" y="3427776"/>
              <a:ext cx="351472" cy="1536286"/>
            </a:xfrm>
            <a:custGeom>
              <a:avLst/>
              <a:gdLst/>
              <a:ahLst/>
              <a:cxnLst/>
              <a:rect l="l" t="t" r="r" b="b"/>
              <a:pathLst>
                <a:path w="21649" h="94628" extrusionOk="0">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5150224" y="3584249"/>
              <a:ext cx="59810" cy="59810"/>
            </a:xfrm>
            <a:custGeom>
              <a:avLst/>
              <a:gdLst/>
              <a:ahLst/>
              <a:cxnLst/>
              <a:rect l="l" t="t" r="r" b="b"/>
              <a:pathLst>
                <a:path w="3684" h="3684" extrusionOk="0">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5257667" y="3693429"/>
              <a:ext cx="59794" cy="59794"/>
            </a:xfrm>
            <a:custGeom>
              <a:avLst/>
              <a:gdLst/>
              <a:ahLst/>
              <a:cxnLst/>
              <a:rect l="l" t="t" r="r" b="b"/>
              <a:pathLst>
                <a:path w="3683" h="3683" extrusionOk="0">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5042797" y="3802593"/>
              <a:ext cx="59842" cy="59842"/>
            </a:xfrm>
            <a:custGeom>
              <a:avLst/>
              <a:gdLst/>
              <a:ahLst/>
              <a:cxnLst/>
              <a:rect l="l" t="t" r="r" b="b"/>
              <a:pathLst>
                <a:path w="3686" h="3686" extrusionOk="0">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5257667" y="3802593"/>
              <a:ext cx="59794" cy="59842"/>
            </a:xfrm>
            <a:custGeom>
              <a:avLst/>
              <a:gdLst/>
              <a:ahLst/>
              <a:cxnLst/>
              <a:rect l="l" t="t" r="r" b="b"/>
              <a:pathLst>
                <a:path w="3683" h="3686" extrusionOk="0">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0"/>
            <p:cNvSpPr/>
            <p:nvPr/>
          </p:nvSpPr>
          <p:spPr>
            <a:xfrm>
              <a:off x="5042797" y="3911790"/>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0"/>
            <p:cNvSpPr/>
            <p:nvPr/>
          </p:nvSpPr>
          <p:spPr>
            <a:xfrm>
              <a:off x="5150224" y="3911790"/>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5257667" y="3911790"/>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0"/>
            <p:cNvSpPr/>
            <p:nvPr/>
          </p:nvSpPr>
          <p:spPr>
            <a:xfrm>
              <a:off x="5042797" y="4020970"/>
              <a:ext cx="59842" cy="59842"/>
            </a:xfrm>
            <a:custGeom>
              <a:avLst/>
              <a:gdLst/>
              <a:ahLst/>
              <a:cxnLst/>
              <a:rect l="l" t="t" r="r" b="b"/>
              <a:pathLst>
                <a:path w="3686" h="3686"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p:nvPr/>
          </p:nvSpPr>
          <p:spPr>
            <a:xfrm>
              <a:off x="5150224" y="4020970"/>
              <a:ext cx="59810" cy="59842"/>
            </a:xfrm>
            <a:custGeom>
              <a:avLst/>
              <a:gdLst/>
              <a:ahLst/>
              <a:cxnLst/>
              <a:rect l="l" t="t" r="r" b="b"/>
              <a:pathLst>
                <a:path w="3684" h="3686"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5257667" y="4020970"/>
              <a:ext cx="59794" cy="59842"/>
            </a:xfrm>
            <a:custGeom>
              <a:avLst/>
              <a:gdLst/>
              <a:ahLst/>
              <a:cxnLst/>
              <a:rect l="l" t="t" r="r" b="b"/>
              <a:pathLst>
                <a:path w="3683" h="3686"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042797" y="4130167"/>
              <a:ext cx="59842" cy="59810"/>
            </a:xfrm>
            <a:custGeom>
              <a:avLst/>
              <a:gdLst/>
              <a:ahLst/>
              <a:cxnLst/>
              <a:rect l="l" t="t" r="r" b="b"/>
              <a:pathLst>
                <a:path w="3686" h="3684" extrusionOk="0">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a:off x="5150224" y="4130167"/>
              <a:ext cx="59810" cy="59810"/>
            </a:xfrm>
            <a:custGeom>
              <a:avLst/>
              <a:gdLst/>
              <a:ahLst/>
              <a:cxnLst/>
              <a:rect l="l" t="t" r="r" b="b"/>
              <a:pathLst>
                <a:path w="3684" h="3684" extrusionOk="0">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5257667" y="4130167"/>
              <a:ext cx="59794" cy="59810"/>
            </a:xfrm>
            <a:custGeom>
              <a:avLst/>
              <a:gdLst/>
              <a:ahLst/>
              <a:cxnLst/>
              <a:rect l="l" t="t" r="r" b="b"/>
              <a:pathLst>
                <a:path w="3683" h="3684" extrusionOk="0">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5042797" y="4239347"/>
              <a:ext cx="59842" cy="59826"/>
            </a:xfrm>
            <a:custGeom>
              <a:avLst/>
              <a:gdLst/>
              <a:ahLst/>
              <a:cxnLst/>
              <a:rect l="l" t="t" r="r" b="b"/>
              <a:pathLst>
                <a:path w="3686" h="3685" extrusionOk="0">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5150224" y="4239347"/>
              <a:ext cx="59810" cy="59826"/>
            </a:xfrm>
            <a:custGeom>
              <a:avLst/>
              <a:gdLst/>
              <a:ahLst/>
              <a:cxnLst/>
              <a:rect l="l" t="t" r="r" b="b"/>
              <a:pathLst>
                <a:path w="3684" h="3685" extrusionOk="0">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5257667" y="4239347"/>
              <a:ext cx="59794" cy="59826"/>
            </a:xfrm>
            <a:custGeom>
              <a:avLst/>
              <a:gdLst/>
              <a:ahLst/>
              <a:cxnLst/>
              <a:rect l="l" t="t" r="r" b="b"/>
              <a:pathLst>
                <a:path w="3683" h="3685" extrusionOk="0">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p:nvPr/>
          </p:nvSpPr>
          <p:spPr>
            <a:xfrm>
              <a:off x="5042797" y="4348544"/>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5150224" y="4348544"/>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5257667" y="4348544"/>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a:off x="5042797" y="4457724"/>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a:off x="5150224" y="4457724"/>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5257667" y="4457724"/>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5042797" y="4566921"/>
              <a:ext cx="59842" cy="59810"/>
            </a:xfrm>
            <a:custGeom>
              <a:avLst/>
              <a:gdLst/>
              <a:ahLst/>
              <a:cxnLst/>
              <a:rect l="l" t="t" r="r" b="b"/>
              <a:pathLst>
                <a:path w="3686" h="3684" extrusionOk="0">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a:off x="5150224" y="4566921"/>
              <a:ext cx="59810" cy="59810"/>
            </a:xfrm>
            <a:custGeom>
              <a:avLst/>
              <a:gdLst/>
              <a:ahLst/>
              <a:cxnLst/>
              <a:rect l="l" t="t" r="r" b="b"/>
              <a:pathLst>
                <a:path w="3684" h="3684" extrusionOk="0">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257667" y="4566921"/>
              <a:ext cx="59794" cy="59810"/>
            </a:xfrm>
            <a:custGeom>
              <a:avLst/>
              <a:gdLst/>
              <a:ahLst/>
              <a:cxnLst/>
              <a:rect l="l" t="t" r="r" b="b"/>
              <a:pathLst>
                <a:path w="3683" h="3684" extrusionOk="0">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0"/>
            <p:cNvSpPr/>
            <p:nvPr/>
          </p:nvSpPr>
          <p:spPr>
            <a:xfrm>
              <a:off x="5042797" y="4676101"/>
              <a:ext cx="59842" cy="59826"/>
            </a:xfrm>
            <a:custGeom>
              <a:avLst/>
              <a:gdLst/>
              <a:ahLst/>
              <a:cxnLst/>
              <a:rect l="l" t="t" r="r" b="b"/>
              <a:pathLst>
                <a:path w="3686" h="3685" extrusionOk="0">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a:off x="5150224" y="4676101"/>
              <a:ext cx="59810" cy="59826"/>
            </a:xfrm>
            <a:custGeom>
              <a:avLst/>
              <a:gdLst/>
              <a:ahLst/>
              <a:cxnLst/>
              <a:rect l="l" t="t" r="r" b="b"/>
              <a:pathLst>
                <a:path w="3684" h="3685" extrusionOk="0">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5257667" y="4676101"/>
              <a:ext cx="59794" cy="59826"/>
            </a:xfrm>
            <a:custGeom>
              <a:avLst/>
              <a:gdLst/>
              <a:ahLst/>
              <a:cxnLst/>
              <a:rect l="l" t="t" r="r" b="b"/>
              <a:pathLst>
                <a:path w="3683" h="3685" extrusionOk="0">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a:off x="5042797" y="4785298"/>
              <a:ext cx="59842" cy="59810"/>
            </a:xfrm>
            <a:custGeom>
              <a:avLst/>
              <a:gdLst/>
              <a:ahLst/>
              <a:cxnLst/>
              <a:rect l="l" t="t" r="r" b="b"/>
              <a:pathLst>
                <a:path w="3686" h="3684" extrusionOk="0">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5150224" y="4785298"/>
              <a:ext cx="59810" cy="59810"/>
            </a:xfrm>
            <a:custGeom>
              <a:avLst/>
              <a:gdLst/>
              <a:ahLst/>
              <a:cxnLst/>
              <a:rect l="l" t="t" r="r" b="b"/>
              <a:pathLst>
                <a:path w="3684" h="3684" extrusionOk="0">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0"/>
            <p:cNvSpPr/>
            <p:nvPr/>
          </p:nvSpPr>
          <p:spPr>
            <a:xfrm>
              <a:off x="5257667" y="4785298"/>
              <a:ext cx="59794" cy="59810"/>
            </a:xfrm>
            <a:custGeom>
              <a:avLst/>
              <a:gdLst/>
              <a:ahLst/>
              <a:cxnLst/>
              <a:rect l="l" t="t" r="r" b="b"/>
              <a:pathLst>
                <a:path w="3683" h="3684" extrusionOk="0">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0"/>
            <p:cNvSpPr/>
            <p:nvPr/>
          </p:nvSpPr>
          <p:spPr>
            <a:xfrm>
              <a:off x="3431018" y="2988863"/>
              <a:ext cx="388390" cy="170256"/>
            </a:xfrm>
            <a:custGeom>
              <a:avLst/>
              <a:gdLst/>
              <a:ahLst/>
              <a:cxnLst/>
              <a:rect l="l" t="t" r="r" b="b"/>
              <a:pathLst>
                <a:path w="23923" h="10487" extrusionOk="0">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3449494" y="3157512"/>
              <a:ext cx="351472" cy="1806550"/>
            </a:xfrm>
            <a:custGeom>
              <a:avLst/>
              <a:gdLst/>
              <a:ahLst/>
              <a:cxnLst/>
              <a:rect l="l" t="t" r="r" b="b"/>
              <a:pathLst>
                <a:path w="21649" h="111275" extrusionOk="0">
                  <a:moveTo>
                    <a:pt x="1" y="0"/>
                  </a:moveTo>
                  <a:lnTo>
                    <a:pt x="1" y="111274"/>
                  </a:lnTo>
                  <a:lnTo>
                    <a:pt x="21648" y="111274"/>
                  </a:lnTo>
                  <a:lnTo>
                    <a:pt x="21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3491640" y="3204691"/>
              <a:ext cx="59810" cy="59810"/>
            </a:xfrm>
            <a:custGeom>
              <a:avLst/>
              <a:gdLst/>
              <a:ahLst/>
              <a:cxnLst/>
              <a:rect l="l" t="t" r="r" b="b"/>
              <a:pathLst>
                <a:path w="3684" h="3684" extrusionOk="0">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3599051" y="3204691"/>
              <a:ext cx="59826" cy="59810"/>
            </a:xfrm>
            <a:custGeom>
              <a:avLst/>
              <a:gdLst/>
              <a:ahLst/>
              <a:cxnLst/>
              <a:rect l="l" t="t" r="r" b="b"/>
              <a:pathLst>
                <a:path w="3685" h="3684" extrusionOk="0">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706478" y="3204691"/>
              <a:ext cx="59794" cy="59810"/>
            </a:xfrm>
            <a:custGeom>
              <a:avLst/>
              <a:gdLst/>
              <a:ahLst/>
              <a:cxnLst/>
              <a:rect l="l" t="t" r="r" b="b"/>
              <a:pathLst>
                <a:path w="3683" h="3684" extrusionOk="0">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3491640" y="3308400"/>
              <a:ext cx="59810" cy="59842"/>
            </a:xfrm>
            <a:custGeom>
              <a:avLst/>
              <a:gdLst/>
              <a:ahLst/>
              <a:cxnLst/>
              <a:rect l="l" t="t" r="r" b="b"/>
              <a:pathLst>
                <a:path w="3684" h="3686" extrusionOk="0">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3599051" y="3308400"/>
              <a:ext cx="59826" cy="59842"/>
            </a:xfrm>
            <a:custGeom>
              <a:avLst/>
              <a:gdLst/>
              <a:ahLst/>
              <a:cxnLst/>
              <a:rect l="l" t="t" r="r" b="b"/>
              <a:pathLst>
                <a:path w="3685" h="3686" extrusionOk="0">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706478" y="3308400"/>
              <a:ext cx="59794" cy="59842"/>
            </a:xfrm>
            <a:custGeom>
              <a:avLst/>
              <a:gdLst/>
              <a:ahLst/>
              <a:cxnLst/>
              <a:rect l="l" t="t" r="r" b="b"/>
              <a:pathLst>
                <a:path w="3683" h="3686" extrusionOk="0">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3491640" y="3412141"/>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3599051" y="3412141"/>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706478" y="3412141"/>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3491640" y="3515851"/>
              <a:ext cx="59810" cy="59842"/>
            </a:xfrm>
            <a:custGeom>
              <a:avLst/>
              <a:gdLst/>
              <a:ahLst/>
              <a:cxnLst/>
              <a:rect l="l" t="t" r="r" b="b"/>
              <a:pathLst>
                <a:path w="3684" h="3686" extrusionOk="0">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3599051" y="3515851"/>
              <a:ext cx="59826" cy="59842"/>
            </a:xfrm>
            <a:custGeom>
              <a:avLst/>
              <a:gdLst/>
              <a:ahLst/>
              <a:cxnLst/>
              <a:rect l="l" t="t" r="r" b="b"/>
              <a:pathLst>
                <a:path w="3685" h="3686" extrusionOk="0">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706478" y="3515851"/>
              <a:ext cx="59794" cy="59842"/>
            </a:xfrm>
            <a:custGeom>
              <a:avLst/>
              <a:gdLst/>
              <a:ahLst/>
              <a:cxnLst/>
              <a:rect l="l" t="t" r="r" b="b"/>
              <a:pathLst>
                <a:path w="3683" h="3686" extrusionOk="0">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3491640" y="3619592"/>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3599051" y="3619592"/>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706478" y="3619592"/>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3491640" y="3723301"/>
              <a:ext cx="59810" cy="59842"/>
            </a:xfrm>
            <a:custGeom>
              <a:avLst/>
              <a:gdLst/>
              <a:ahLst/>
              <a:cxnLst/>
              <a:rect l="l" t="t" r="r" b="b"/>
              <a:pathLst>
                <a:path w="3684" h="3686" extrusionOk="0">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3599051" y="3723301"/>
              <a:ext cx="59826" cy="59842"/>
            </a:xfrm>
            <a:custGeom>
              <a:avLst/>
              <a:gdLst/>
              <a:ahLst/>
              <a:cxnLst/>
              <a:rect l="l" t="t" r="r" b="b"/>
              <a:pathLst>
                <a:path w="3685" h="3686" extrusionOk="0">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3706478" y="3723301"/>
              <a:ext cx="59794" cy="59842"/>
            </a:xfrm>
            <a:custGeom>
              <a:avLst/>
              <a:gdLst/>
              <a:ahLst/>
              <a:cxnLst/>
              <a:rect l="l" t="t" r="r" b="b"/>
              <a:pathLst>
                <a:path w="3683" h="3686" extrusionOk="0">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3491640" y="3827043"/>
              <a:ext cx="59810" cy="59842"/>
            </a:xfrm>
            <a:custGeom>
              <a:avLst/>
              <a:gdLst/>
              <a:ahLst/>
              <a:cxnLst/>
              <a:rect l="l" t="t" r="r" b="b"/>
              <a:pathLst>
                <a:path w="3684" h="3686" extrusionOk="0">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599051" y="3827043"/>
              <a:ext cx="59826" cy="59842"/>
            </a:xfrm>
            <a:custGeom>
              <a:avLst/>
              <a:gdLst/>
              <a:ahLst/>
              <a:cxnLst/>
              <a:rect l="l" t="t" r="r" b="b"/>
              <a:pathLst>
                <a:path w="3685" h="3686" extrusionOk="0">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3706478" y="3827043"/>
              <a:ext cx="59794" cy="59842"/>
            </a:xfrm>
            <a:custGeom>
              <a:avLst/>
              <a:gdLst/>
              <a:ahLst/>
              <a:cxnLst/>
              <a:rect l="l" t="t" r="r" b="b"/>
              <a:pathLst>
                <a:path w="3683" h="3686" extrusionOk="0">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491640" y="3930785"/>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3599051" y="3930785"/>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3706478" y="3930785"/>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3491640" y="4034494"/>
              <a:ext cx="59810" cy="59842"/>
            </a:xfrm>
            <a:custGeom>
              <a:avLst/>
              <a:gdLst/>
              <a:ahLst/>
              <a:cxnLst/>
              <a:rect l="l" t="t" r="r" b="b"/>
              <a:pathLst>
                <a:path w="3684" h="3686" extrusionOk="0">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3599051" y="4034494"/>
              <a:ext cx="59826" cy="59842"/>
            </a:xfrm>
            <a:custGeom>
              <a:avLst/>
              <a:gdLst/>
              <a:ahLst/>
              <a:cxnLst/>
              <a:rect l="l" t="t" r="r" b="b"/>
              <a:pathLst>
                <a:path w="3685" h="3686" extrusionOk="0">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3706478" y="4034494"/>
              <a:ext cx="59794" cy="59842"/>
            </a:xfrm>
            <a:custGeom>
              <a:avLst/>
              <a:gdLst/>
              <a:ahLst/>
              <a:cxnLst/>
              <a:rect l="l" t="t" r="r" b="b"/>
              <a:pathLst>
                <a:path w="3683" h="3686" extrusionOk="0">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3491640" y="4138236"/>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3599051" y="4138236"/>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3706478" y="4138236"/>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491640" y="4241945"/>
              <a:ext cx="59810" cy="59842"/>
            </a:xfrm>
            <a:custGeom>
              <a:avLst/>
              <a:gdLst/>
              <a:ahLst/>
              <a:cxnLst/>
              <a:rect l="l" t="t" r="r" b="b"/>
              <a:pathLst>
                <a:path w="3684" h="3686" extrusionOk="0">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3599051" y="4241945"/>
              <a:ext cx="59826" cy="59842"/>
            </a:xfrm>
            <a:custGeom>
              <a:avLst/>
              <a:gdLst/>
              <a:ahLst/>
              <a:cxnLst/>
              <a:rect l="l" t="t" r="r" b="b"/>
              <a:pathLst>
                <a:path w="3685" h="3686" extrusionOk="0">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06478" y="4241945"/>
              <a:ext cx="59794" cy="59842"/>
            </a:xfrm>
            <a:custGeom>
              <a:avLst/>
              <a:gdLst/>
              <a:ahLst/>
              <a:cxnLst/>
              <a:rect l="l" t="t" r="r" b="b"/>
              <a:pathLst>
                <a:path w="3683" h="3686" extrusionOk="0">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3491640" y="4345686"/>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3599051" y="4345686"/>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3706478" y="4345686"/>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91640" y="4449396"/>
              <a:ext cx="59810" cy="59842"/>
            </a:xfrm>
            <a:custGeom>
              <a:avLst/>
              <a:gdLst/>
              <a:ahLst/>
              <a:cxnLst/>
              <a:rect l="l" t="t" r="r" b="b"/>
              <a:pathLst>
                <a:path w="3684" h="3686" extrusionOk="0">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3599051" y="4449396"/>
              <a:ext cx="59826" cy="59842"/>
            </a:xfrm>
            <a:custGeom>
              <a:avLst/>
              <a:gdLst/>
              <a:ahLst/>
              <a:cxnLst/>
              <a:rect l="l" t="t" r="r" b="b"/>
              <a:pathLst>
                <a:path w="3685" h="3686" extrusionOk="0">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3706478" y="4449396"/>
              <a:ext cx="59794" cy="59842"/>
            </a:xfrm>
            <a:custGeom>
              <a:avLst/>
              <a:gdLst/>
              <a:ahLst/>
              <a:cxnLst/>
              <a:rect l="l" t="t" r="r" b="b"/>
              <a:pathLst>
                <a:path w="3683" h="3686" extrusionOk="0">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3491640" y="4553137"/>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3599051" y="4553137"/>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3706478" y="4553137"/>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3491640" y="4656879"/>
              <a:ext cx="59810" cy="59810"/>
            </a:xfrm>
            <a:custGeom>
              <a:avLst/>
              <a:gdLst/>
              <a:ahLst/>
              <a:cxnLst/>
              <a:rect l="l" t="t" r="r" b="b"/>
              <a:pathLst>
                <a:path w="3684" h="3684" extrusionOk="0">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3599051" y="4656879"/>
              <a:ext cx="59826" cy="59810"/>
            </a:xfrm>
            <a:custGeom>
              <a:avLst/>
              <a:gdLst/>
              <a:ahLst/>
              <a:cxnLst/>
              <a:rect l="l" t="t" r="r" b="b"/>
              <a:pathLst>
                <a:path w="3685" h="3684" extrusionOk="0">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3706478" y="4656879"/>
              <a:ext cx="59794" cy="59810"/>
            </a:xfrm>
            <a:custGeom>
              <a:avLst/>
              <a:gdLst/>
              <a:ahLst/>
              <a:cxnLst/>
              <a:rect l="l" t="t" r="r" b="b"/>
              <a:pathLst>
                <a:path w="3683" h="3684" extrusionOk="0">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3491640" y="4760588"/>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3599051" y="4760588"/>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3706478" y="4760588"/>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3491640" y="4864330"/>
              <a:ext cx="59810" cy="59810"/>
            </a:xfrm>
            <a:custGeom>
              <a:avLst/>
              <a:gdLst/>
              <a:ahLst/>
              <a:cxnLst/>
              <a:rect l="l" t="t" r="r" b="b"/>
              <a:pathLst>
                <a:path w="3684" h="3684" extrusionOk="0">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3599051" y="4864330"/>
              <a:ext cx="59826" cy="59810"/>
            </a:xfrm>
            <a:custGeom>
              <a:avLst/>
              <a:gdLst/>
              <a:ahLst/>
              <a:cxnLst/>
              <a:rect l="l" t="t" r="r" b="b"/>
              <a:pathLst>
                <a:path w="3685" h="3684" extrusionOk="0">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3706478" y="4864330"/>
              <a:ext cx="59794" cy="59810"/>
            </a:xfrm>
            <a:custGeom>
              <a:avLst/>
              <a:gdLst/>
              <a:ahLst/>
              <a:cxnLst/>
              <a:rect l="l" t="t" r="r" b="b"/>
              <a:pathLst>
                <a:path w="3683" h="3684" extrusionOk="0">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3487890" y="3044078"/>
              <a:ext cx="59810" cy="59826"/>
            </a:xfrm>
            <a:custGeom>
              <a:avLst/>
              <a:gdLst/>
              <a:ahLst/>
              <a:cxnLst/>
              <a:rect l="l" t="t" r="r" b="b"/>
              <a:pathLst>
                <a:path w="3684" h="3685" extrusionOk="0">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3595333" y="3044078"/>
              <a:ext cx="59794" cy="59826"/>
            </a:xfrm>
            <a:custGeom>
              <a:avLst/>
              <a:gdLst/>
              <a:ahLst/>
              <a:cxnLst/>
              <a:rect l="l" t="t" r="r" b="b"/>
              <a:pathLst>
                <a:path w="3683" h="3685" extrusionOk="0">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3702727" y="3044078"/>
              <a:ext cx="59826" cy="59826"/>
            </a:xfrm>
            <a:custGeom>
              <a:avLst/>
              <a:gdLst/>
              <a:ahLst/>
              <a:cxnLst/>
              <a:rect l="l" t="t" r="r" b="b"/>
              <a:pathLst>
                <a:path w="3685" h="3685" extrusionOk="0">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3928426" y="5052201"/>
              <a:ext cx="549539" cy="24661"/>
            </a:xfrm>
            <a:custGeom>
              <a:avLst/>
              <a:gdLst/>
              <a:ahLst/>
              <a:cxnLst/>
              <a:rect l="l" t="t" r="r" b="b"/>
              <a:pathLst>
                <a:path w="33849" h="1519" extrusionOk="0">
                  <a:moveTo>
                    <a:pt x="0" y="0"/>
                  </a:moveTo>
                  <a:lnTo>
                    <a:pt x="0" y="1518"/>
                  </a:lnTo>
                  <a:lnTo>
                    <a:pt x="33848" y="1518"/>
                  </a:lnTo>
                  <a:lnTo>
                    <a:pt x="3384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2940251" y="5019423"/>
              <a:ext cx="549555" cy="24661"/>
            </a:xfrm>
            <a:custGeom>
              <a:avLst/>
              <a:gdLst/>
              <a:ahLst/>
              <a:cxnLst/>
              <a:rect l="l" t="t" r="r" b="b"/>
              <a:pathLst>
                <a:path w="33850" h="1519" extrusionOk="0">
                  <a:moveTo>
                    <a:pt x="1" y="1"/>
                  </a:moveTo>
                  <a:lnTo>
                    <a:pt x="1" y="1519"/>
                  </a:lnTo>
                  <a:lnTo>
                    <a:pt x="33849" y="1519"/>
                  </a:lnTo>
                  <a:lnTo>
                    <a:pt x="33849" y="1"/>
                  </a:ln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4416045" y="4460435"/>
              <a:ext cx="530316" cy="616427"/>
            </a:xfrm>
            <a:custGeom>
              <a:avLst/>
              <a:gdLst/>
              <a:ahLst/>
              <a:cxnLst/>
              <a:rect l="l" t="t" r="r" b="b"/>
              <a:pathLst>
                <a:path w="32665" h="37969" extrusionOk="0">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4416045" y="5044766"/>
              <a:ext cx="530316" cy="32097"/>
            </a:xfrm>
            <a:custGeom>
              <a:avLst/>
              <a:gdLst/>
              <a:ahLst/>
              <a:cxnLst/>
              <a:rect l="l" t="t" r="r" b="b"/>
              <a:pathLst>
                <a:path w="32665" h="1977" extrusionOk="0">
                  <a:moveTo>
                    <a:pt x="0" y="0"/>
                  </a:moveTo>
                  <a:lnTo>
                    <a:pt x="0" y="1976"/>
                  </a:lnTo>
                  <a:lnTo>
                    <a:pt x="32665" y="1976"/>
                  </a:lnTo>
                  <a:lnTo>
                    <a:pt x="32665"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4603510" y="4812118"/>
              <a:ext cx="155401" cy="264744"/>
            </a:xfrm>
            <a:custGeom>
              <a:avLst/>
              <a:gdLst/>
              <a:ahLst/>
              <a:cxnLst/>
              <a:rect l="l" t="t" r="r" b="b"/>
              <a:pathLst>
                <a:path w="9572" h="16307" extrusionOk="0">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4346835" y="4446636"/>
              <a:ext cx="665180" cy="269501"/>
            </a:xfrm>
            <a:custGeom>
              <a:avLst/>
              <a:gdLst/>
              <a:ahLst/>
              <a:cxnLst/>
              <a:rect l="l" t="t" r="r" b="b"/>
              <a:pathLst>
                <a:path w="40972" h="16600" extrusionOk="0">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4632668" y="4616535"/>
              <a:ext cx="93530" cy="89974"/>
            </a:xfrm>
            <a:custGeom>
              <a:avLst/>
              <a:gdLst/>
              <a:ahLst/>
              <a:cxnLst/>
              <a:rect l="l" t="t" r="r" b="b"/>
              <a:pathLst>
                <a:path w="5761" h="5542" extrusionOk="0">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4521523" y="4877659"/>
              <a:ext cx="68983" cy="130432"/>
            </a:xfrm>
            <a:custGeom>
              <a:avLst/>
              <a:gdLst/>
              <a:ahLst/>
              <a:cxnLst/>
              <a:rect l="l" t="t" r="r" b="b"/>
              <a:pathLst>
                <a:path w="4249" h="8034" extrusionOk="0">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4551672" y="4827817"/>
              <a:ext cx="8669" cy="205633"/>
            </a:xfrm>
            <a:custGeom>
              <a:avLst/>
              <a:gdLst/>
              <a:ahLst/>
              <a:cxnLst/>
              <a:rect l="l" t="t" r="r" b="b"/>
              <a:pathLst>
                <a:path w="534" h="12666" extrusionOk="0">
                  <a:moveTo>
                    <a:pt x="0" y="0"/>
                  </a:moveTo>
                  <a:lnTo>
                    <a:pt x="0" y="12666"/>
                  </a:lnTo>
                  <a:lnTo>
                    <a:pt x="534" y="12666"/>
                  </a:lnTo>
                  <a:lnTo>
                    <a:pt x="534"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4521523" y="4906248"/>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4521523" y="4939644"/>
              <a:ext cx="68983" cy="6478"/>
            </a:xfrm>
            <a:custGeom>
              <a:avLst/>
              <a:gdLst/>
              <a:ahLst/>
              <a:cxnLst/>
              <a:rect l="l" t="t" r="r" b="b"/>
              <a:pathLst>
                <a:path w="4249" h="399" extrusionOk="0">
                  <a:moveTo>
                    <a:pt x="1" y="1"/>
                  </a:moveTo>
                  <a:lnTo>
                    <a:pt x="1" y="399"/>
                  </a:lnTo>
                  <a:lnTo>
                    <a:pt x="4249" y="399"/>
                  </a:lnTo>
                  <a:lnTo>
                    <a:pt x="424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4521523" y="4973023"/>
              <a:ext cx="68983" cy="6494"/>
            </a:xfrm>
            <a:custGeom>
              <a:avLst/>
              <a:gdLst/>
              <a:ahLst/>
              <a:cxnLst/>
              <a:rect l="l" t="t" r="r" b="b"/>
              <a:pathLst>
                <a:path w="4249" h="400" extrusionOk="0">
                  <a:moveTo>
                    <a:pt x="1" y="0"/>
                  </a:moveTo>
                  <a:lnTo>
                    <a:pt x="1" y="400"/>
                  </a:lnTo>
                  <a:lnTo>
                    <a:pt x="4249" y="400"/>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4521523" y="5006451"/>
              <a:ext cx="68983" cy="6478"/>
            </a:xfrm>
            <a:custGeom>
              <a:avLst/>
              <a:gdLst/>
              <a:ahLst/>
              <a:cxnLst/>
              <a:rect l="l" t="t" r="r" b="b"/>
              <a:pathLst>
                <a:path w="4249" h="399" extrusionOk="0">
                  <a:moveTo>
                    <a:pt x="1" y="0"/>
                  </a:moveTo>
                  <a:lnTo>
                    <a:pt x="1" y="398"/>
                  </a:lnTo>
                  <a:lnTo>
                    <a:pt x="4249" y="398"/>
                  </a:lnTo>
                  <a:lnTo>
                    <a:pt x="4249"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4767500" y="4877659"/>
              <a:ext cx="68983" cy="130432"/>
            </a:xfrm>
            <a:custGeom>
              <a:avLst/>
              <a:gdLst/>
              <a:ahLst/>
              <a:cxnLst/>
              <a:rect l="l" t="t" r="r" b="b"/>
              <a:pathLst>
                <a:path w="4249" h="8034" extrusionOk="0">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797632" y="4822346"/>
              <a:ext cx="8686" cy="205649"/>
            </a:xfrm>
            <a:custGeom>
              <a:avLst/>
              <a:gdLst/>
              <a:ahLst/>
              <a:cxnLst/>
              <a:rect l="l" t="t" r="r" b="b"/>
              <a:pathLst>
                <a:path w="535" h="12667" extrusionOk="0">
                  <a:moveTo>
                    <a:pt x="1" y="1"/>
                  </a:moveTo>
                  <a:lnTo>
                    <a:pt x="1" y="12666"/>
                  </a:lnTo>
                  <a:lnTo>
                    <a:pt x="534" y="12666"/>
                  </a:lnTo>
                  <a:lnTo>
                    <a:pt x="534"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767500" y="4906248"/>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767500" y="4939644"/>
              <a:ext cx="68950" cy="6478"/>
            </a:xfrm>
            <a:custGeom>
              <a:avLst/>
              <a:gdLst/>
              <a:ahLst/>
              <a:cxnLst/>
              <a:rect l="l" t="t" r="r" b="b"/>
              <a:pathLst>
                <a:path w="4247" h="399" extrusionOk="0">
                  <a:moveTo>
                    <a:pt x="0" y="1"/>
                  </a:moveTo>
                  <a:lnTo>
                    <a:pt x="0" y="399"/>
                  </a:lnTo>
                  <a:lnTo>
                    <a:pt x="4247" y="399"/>
                  </a:lnTo>
                  <a:lnTo>
                    <a:pt x="42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4767500" y="4973023"/>
              <a:ext cx="68950" cy="6494"/>
            </a:xfrm>
            <a:custGeom>
              <a:avLst/>
              <a:gdLst/>
              <a:ahLst/>
              <a:cxnLst/>
              <a:rect l="l" t="t" r="r" b="b"/>
              <a:pathLst>
                <a:path w="4247" h="400" extrusionOk="0">
                  <a:moveTo>
                    <a:pt x="0" y="0"/>
                  </a:moveTo>
                  <a:lnTo>
                    <a:pt x="0" y="400"/>
                  </a:lnTo>
                  <a:lnTo>
                    <a:pt x="4247" y="400"/>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4767500" y="5006451"/>
              <a:ext cx="68950" cy="6478"/>
            </a:xfrm>
            <a:custGeom>
              <a:avLst/>
              <a:gdLst/>
              <a:ahLst/>
              <a:cxnLst/>
              <a:rect l="l" t="t" r="r" b="b"/>
              <a:pathLst>
                <a:path w="4247" h="399" extrusionOk="0">
                  <a:moveTo>
                    <a:pt x="0" y="0"/>
                  </a:moveTo>
                  <a:lnTo>
                    <a:pt x="0" y="398"/>
                  </a:lnTo>
                  <a:lnTo>
                    <a:pt x="4247" y="398"/>
                  </a:lnTo>
                  <a:lnTo>
                    <a:pt x="4247"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5292751" y="5037898"/>
              <a:ext cx="919485" cy="39240"/>
            </a:xfrm>
            <a:custGeom>
              <a:avLst/>
              <a:gdLst/>
              <a:ahLst/>
              <a:cxnLst/>
              <a:rect l="l" t="t" r="r" b="b"/>
              <a:pathLst>
                <a:path w="56636" h="2417" extrusionOk="0">
                  <a:moveTo>
                    <a:pt x="0" y="0"/>
                  </a:moveTo>
                  <a:lnTo>
                    <a:pt x="0" y="2417"/>
                  </a:lnTo>
                  <a:lnTo>
                    <a:pt x="56636" y="2417"/>
                  </a:lnTo>
                  <a:lnTo>
                    <a:pt x="56636" y="0"/>
                  </a:lnTo>
                  <a:close/>
                </a:path>
              </a:pathLst>
            </a:custGeom>
            <a:solidFill>
              <a:srgbClr val="E2A3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5110594" y="4441392"/>
              <a:ext cx="439546" cy="635746"/>
            </a:xfrm>
            <a:custGeom>
              <a:avLst/>
              <a:gdLst/>
              <a:ahLst/>
              <a:cxnLst/>
              <a:rect l="l" t="t" r="r" b="b"/>
              <a:pathLst>
                <a:path w="27074" h="39159" extrusionOk="0">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5110594" y="5044067"/>
              <a:ext cx="439546" cy="33071"/>
            </a:xfrm>
            <a:custGeom>
              <a:avLst/>
              <a:gdLst/>
              <a:ahLst/>
              <a:cxnLst/>
              <a:rect l="l" t="t" r="r" b="b"/>
              <a:pathLst>
                <a:path w="27074" h="2037" extrusionOk="0">
                  <a:moveTo>
                    <a:pt x="1" y="1"/>
                  </a:moveTo>
                  <a:lnTo>
                    <a:pt x="1" y="2037"/>
                  </a:lnTo>
                  <a:lnTo>
                    <a:pt x="27073" y="2037"/>
                  </a:lnTo>
                  <a:lnTo>
                    <a:pt x="27073"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5250231" y="4804114"/>
              <a:ext cx="160288" cy="273024"/>
            </a:xfrm>
            <a:custGeom>
              <a:avLst/>
              <a:gdLst/>
              <a:ahLst/>
              <a:cxnLst/>
              <a:rect l="l" t="t" r="r" b="b"/>
              <a:pathLst>
                <a:path w="9873" h="16817" extrusionOk="0">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5039939" y="4430255"/>
              <a:ext cx="576602" cy="274274"/>
            </a:xfrm>
            <a:custGeom>
              <a:avLst/>
              <a:gdLst/>
              <a:ahLst/>
              <a:cxnLst/>
              <a:rect l="l" t="t" r="r" b="b"/>
              <a:pathLst>
                <a:path w="35516" h="16894" extrusionOk="0">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2608618" y="4982456"/>
              <a:ext cx="4285602" cy="279729"/>
            </a:xfrm>
            <a:custGeom>
              <a:avLst/>
              <a:gdLst/>
              <a:ahLst/>
              <a:cxnLst/>
              <a:rect l="l" t="t" r="r" b="b"/>
              <a:pathLst>
                <a:path w="263973" h="17230" extrusionOk="0">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2249581" y="4283555"/>
              <a:ext cx="499113" cy="646234"/>
            </a:xfrm>
            <a:custGeom>
              <a:avLst/>
              <a:gdLst/>
              <a:ahLst/>
              <a:cxnLst/>
              <a:rect l="l" t="t" r="r" b="b"/>
              <a:pathLst>
                <a:path w="30743" h="39805" extrusionOk="0">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2403684" y="4532129"/>
              <a:ext cx="199690" cy="609640"/>
            </a:xfrm>
            <a:custGeom>
              <a:avLst/>
              <a:gdLst/>
              <a:ahLst/>
              <a:cxnLst/>
              <a:rect l="l" t="t" r="r" b="b"/>
              <a:pathLst>
                <a:path w="12300" h="37551" extrusionOk="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2549052" y="3946062"/>
              <a:ext cx="603098" cy="781033"/>
            </a:xfrm>
            <a:custGeom>
              <a:avLst/>
              <a:gdLst/>
              <a:ahLst/>
              <a:cxnLst/>
              <a:rect l="l" t="t" r="r" b="b"/>
              <a:pathLst>
                <a:path w="37148" h="48108" extrusionOk="0">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2730770" y="4244835"/>
              <a:ext cx="235667" cy="896935"/>
            </a:xfrm>
            <a:custGeom>
              <a:avLst/>
              <a:gdLst/>
              <a:ahLst/>
              <a:cxnLst/>
              <a:rect l="l" t="t" r="r" b="b"/>
              <a:pathLst>
                <a:path w="14516" h="55247" extrusionOk="0">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2723254" y="5155943"/>
              <a:ext cx="3958044" cy="212467"/>
            </a:xfrm>
            <a:custGeom>
              <a:avLst/>
              <a:gdLst/>
              <a:ahLst/>
              <a:cxnLst/>
              <a:rect l="l" t="t" r="r" b="b"/>
              <a:pathLst>
                <a:path w="243797" h="13087" extrusionOk="0">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3252515" y="4475842"/>
              <a:ext cx="393618" cy="509665"/>
            </a:xfrm>
            <a:custGeom>
              <a:avLst/>
              <a:gdLst/>
              <a:ahLst/>
              <a:cxnLst/>
              <a:rect l="l" t="t" r="r" b="b"/>
              <a:pathLst>
                <a:path w="24245" h="31393" extrusionOk="0">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3374001" y="4672059"/>
              <a:ext cx="157885" cy="480832"/>
            </a:xfrm>
            <a:custGeom>
              <a:avLst/>
              <a:gdLst/>
              <a:ahLst/>
              <a:cxnLst/>
              <a:rect l="l" t="t" r="r" b="b"/>
              <a:pathLst>
                <a:path w="9725" h="29617" extrusionOk="0">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4918015" y="4500341"/>
              <a:ext cx="376084" cy="486969"/>
            </a:xfrm>
            <a:custGeom>
              <a:avLst/>
              <a:gdLst/>
              <a:ahLst/>
              <a:cxnLst/>
              <a:rect l="l" t="t" r="r" b="b"/>
              <a:pathLst>
                <a:path w="23165" h="29995" extrusionOk="0">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5027097" y="4687482"/>
              <a:ext cx="150888" cy="459743"/>
            </a:xfrm>
            <a:custGeom>
              <a:avLst/>
              <a:gdLst/>
              <a:ahLst/>
              <a:cxnLst/>
              <a:rect l="l" t="t" r="r" b="b"/>
              <a:pathLst>
                <a:path w="9294" h="28318" extrusionOk="0">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4684653" y="4697905"/>
              <a:ext cx="261237" cy="338208"/>
            </a:xfrm>
            <a:custGeom>
              <a:avLst/>
              <a:gdLst/>
              <a:ahLst/>
              <a:cxnLst/>
              <a:rect l="l" t="t" r="r" b="b"/>
              <a:pathLst>
                <a:path w="16091" h="20832" extrusionOk="0">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4765324" y="4827980"/>
              <a:ext cx="104732" cy="319050"/>
            </a:xfrm>
            <a:custGeom>
              <a:avLst/>
              <a:gdLst/>
              <a:ahLst/>
              <a:cxnLst/>
              <a:rect l="l" t="t" r="r" b="b"/>
              <a:pathLst>
                <a:path w="6451" h="19652" extrusionOk="0">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3468960" y="4579730"/>
              <a:ext cx="333240" cy="431429"/>
            </a:xfrm>
            <a:custGeom>
              <a:avLst/>
              <a:gdLst/>
              <a:ahLst/>
              <a:cxnLst/>
              <a:rect l="l" t="t" r="r" b="b"/>
              <a:pathLst>
                <a:path w="20526" h="26574" extrusionOk="0">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3571857" y="4745701"/>
              <a:ext cx="133598" cy="406995"/>
            </a:xfrm>
            <a:custGeom>
              <a:avLst/>
              <a:gdLst/>
              <a:ahLst/>
              <a:cxnLst/>
              <a:rect l="l" t="t" r="r" b="b"/>
              <a:pathLst>
                <a:path w="8229" h="25069" extrusionOk="0">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5753298" y="4441268"/>
              <a:ext cx="394397" cy="510639"/>
            </a:xfrm>
            <a:custGeom>
              <a:avLst/>
              <a:gdLst/>
              <a:ahLst/>
              <a:cxnLst/>
              <a:rect l="l" t="t" r="r" b="b"/>
              <a:pathLst>
                <a:path w="24293" h="31453" extrusionOk="0">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5867113" y="4667545"/>
              <a:ext cx="158129" cy="481741"/>
            </a:xfrm>
            <a:custGeom>
              <a:avLst/>
              <a:gdLst/>
              <a:ahLst/>
              <a:cxnLst/>
              <a:rect l="l" t="t" r="r" b="b"/>
              <a:pathLst>
                <a:path w="9740" h="29673" extrusionOk="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6030372" y="4204458"/>
              <a:ext cx="476530" cy="617157"/>
            </a:xfrm>
            <a:custGeom>
              <a:avLst/>
              <a:gdLst/>
              <a:ahLst/>
              <a:cxnLst/>
              <a:rect l="l" t="t" r="r" b="b"/>
              <a:pathLst>
                <a:path w="29352" h="38014" extrusionOk="0">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6174019" y="4440564"/>
              <a:ext cx="186134" cy="708723"/>
            </a:xfrm>
            <a:custGeom>
              <a:avLst/>
              <a:gdLst/>
              <a:ahLst/>
              <a:cxnLst/>
              <a:rect l="l" t="t" r="r" b="b"/>
              <a:pathLst>
                <a:path w="11465" h="43654" extrusionOk="0">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5257667" y="3584249"/>
              <a:ext cx="59794" cy="59810"/>
            </a:xfrm>
            <a:custGeom>
              <a:avLst/>
              <a:gdLst/>
              <a:ahLst/>
              <a:cxnLst/>
              <a:rect l="l" t="t" r="r" b="b"/>
              <a:pathLst>
                <a:path w="3683" h="3684" extrusionOk="0">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5150224" y="3475052"/>
              <a:ext cx="59810" cy="59826"/>
            </a:xfrm>
            <a:custGeom>
              <a:avLst/>
              <a:gdLst/>
              <a:ahLst/>
              <a:cxnLst/>
              <a:rect l="l" t="t" r="r" b="b"/>
              <a:pathLst>
                <a:path w="3684" h="3685" extrusionOk="0">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5257667" y="3475052"/>
              <a:ext cx="59794" cy="59826"/>
            </a:xfrm>
            <a:custGeom>
              <a:avLst/>
              <a:gdLst/>
              <a:ahLst/>
              <a:cxnLst/>
              <a:rect l="l" t="t" r="r" b="b"/>
              <a:pathLst>
                <a:path w="3683" h="3685" extrusionOk="0">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5042797" y="3475052"/>
              <a:ext cx="59842" cy="59826"/>
            </a:xfrm>
            <a:custGeom>
              <a:avLst/>
              <a:gdLst/>
              <a:ahLst/>
              <a:cxnLst/>
              <a:rect l="l" t="t" r="r" b="b"/>
              <a:pathLst>
                <a:path w="3686" h="3685" extrusionOk="0">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5042797" y="3584249"/>
              <a:ext cx="59842" cy="59810"/>
            </a:xfrm>
            <a:custGeom>
              <a:avLst/>
              <a:gdLst/>
              <a:ahLst/>
              <a:cxnLst/>
              <a:rect l="l" t="t" r="r" b="b"/>
              <a:pathLst>
                <a:path w="3686" h="3684" extrusionOk="0">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5042797" y="3693429"/>
              <a:ext cx="59842" cy="59794"/>
            </a:xfrm>
            <a:custGeom>
              <a:avLst/>
              <a:gdLst/>
              <a:ahLst/>
              <a:cxnLst/>
              <a:rect l="l" t="t" r="r" b="b"/>
              <a:pathLst>
                <a:path w="3686" h="3683" extrusionOk="0">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5150224" y="3693429"/>
              <a:ext cx="59810" cy="59794"/>
            </a:xfrm>
            <a:custGeom>
              <a:avLst/>
              <a:gdLst/>
              <a:ahLst/>
              <a:cxnLst/>
              <a:rect l="l" t="t" r="r" b="b"/>
              <a:pathLst>
                <a:path w="3684" h="3683" extrusionOk="0">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5150224" y="3802593"/>
              <a:ext cx="59810" cy="59842"/>
            </a:xfrm>
            <a:custGeom>
              <a:avLst/>
              <a:gdLst/>
              <a:ahLst/>
              <a:cxnLst/>
              <a:rect l="l" t="t" r="r" b="b"/>
              <a:pathLst>
                <a:path w="3684" h="3686" extrusionOk="0">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1EC96DC9-B09D-8F40-973E-49F2D033B996}"/>
              </a:ext>
            </a:extLst>
          </p:cNvPr>
          <p:cNvSpPr txBox="1"/>
          <p:nvPr/>
        </p:nvSpPr>
        <p:spPr>
          <a:xfrm>
            <a:off x="726622" y="1263255"/>
            <a:ext cx="7776578" cy="307777"/>
          </a:xfrm>
          <a:prstGeom prst="rect">
            <a:avLst/>
          </a:prstGeom>
          <a:noFill/>
        </p:spPr>
        <p:txBody>
          <a:bodyPr wrap="square" rtlCol="0">
            <a:spAutoFit/>
          </a:bodyPr>
          <a:lstStyle/>
          <a:p>
            <a:r>
              <a:rPr lang="en-US" dirty="0" err="1">
                <a:solidFill>
                  <a:srgbClr val="434343"/>
                </a:solidFill>
                <a:latin typeface="EB Garamond"/>
                <a:ea typeface="EB Garamond"/>
                <a:cs typeface="EB Garamond"/>
                <a:sym typeface="EB Garamond"/>
              </a:rPr>
              <a:t>Predicción</a:t>
            </a:r>
            <a:r>
              <a:rPr lang="en-US" dirty="0">
                <a:solidFill>
                  <a:srgbClr val="434343"/>
                </a:solidFill>
                <a:latin typeface="EB Garamond"/>
                <a:ea typeface="EB Garamond"/>
                <a:cs typeface="EB Garamond"/>
                <a:sym typeface="EB Garamond"/>
              </a:rPr>
              <a:t> del </a:t>
            </a:r>
            <a:r>
              <a:rPr lang="en-US" dirty="0" err="1">
                <a:solidFill>
                  <a:srgbClr val="434343"/>
                </a:solidFill>
                <a:latin typeface="EB Garamond"/>
                <a:ea typeface="EB Garamond"/>
                <a:cs typeface="EB Garamond"/>
                <a:sym typeface="EB Garamond"/>
              </a:rPr>
              <a:t>precio</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por</a:t>
            </a:r>
            <a:r>
              <a:rPr lang="en-US" dirty="0">
                <a:solidFill>
                  <a:srgbClr val="434343"/>
                </a:solidFill>
                <a:latin typeface="EB Garamond"/>
                <a:ea typeface="EB Garamond"/>
                <a:cs typeface="EB Garamond"/>
                <a:sym typeface="EB Garamond"/>
              </a:rPr>
              <a:t> barrio y </a:t>
            </a:r>
            <a:r>
              <a:rPr lang="en-US" dirty="0" err="1">
                <a:solidFill>
                  <a:srgbClr val="434343"/>
                </a:solidFill>
                <a:latin typeface="EB Garamond"/>
                <a:ea typeface="EB Garamond"/>
                <a:cs typeface="EB Garamond"/>
                <a:sym typeface="EB Garamond"/>
              </a:rPr>
              <a:t>cantidad</a:t>
            </a:r>
            <a:r>
              <a:rPr lang="en-US" dirty="0">
                <a:solidFill>
                  <a:srgbClr val="434343"/>
                </a:solidFill>
                <a:latin typeface="EB Garamond"/>
                <a:ea typeface="EB Garamond"/>
                <a:cs typeface="EB Garamond"/>
                <a:sym typeface="EB Garamond"/>
              </a:rPr>
              <a:t> de m2 </a:t>
            </a:r>
            <a:r>
              <a:rPr lang="en-US" dirty="0" err="1">
                <a:solidFill>
                  <a:srgbClr val="434343"/>
                </a:solidFill>
                <a:latin typeface="EB Garamond"/>
                <a:ea typeface="EB Garamond"/>
                <a:cs typeface="EB Garamond"/>
                <a:sym typeface="EB Garamond"/>
              </a:rPr>
              <a:t>según</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datos</a:t>
            </a:r>
            <a:r>
              <a:rPr lang="en-US" dirty="0">
                <a:solidFill>
                  <a:srgbClr val="434343"/>
                </a:solidFill>
                <a:latin typeface="EB Garamond"/>
                <a:ea typeface="EB Garamond"/>
                <a:cs typeface="EB Garamond"/>
                <a:sym typeface="EB Garamond"/>
              </a:rPr>
              <a:t> del mercado </a:t>
            </a:r>
            <a:r>
              <a:rPr lang="en-US" dirty="0" err="1">
                <a:solidFill>
                  <a:srgbClr val="434343"/>
                </a:solidFill>
                <a:latin typeface="EB Garamond"/>
                <a:ea typeface="EB Garamond"/>
                <a:cs typeface="EB Garamond"/>
                <a:sym typeface="EB Garamond"/>
              </a:rPr>
              <a:t>inmobiliario</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como</a:t>
            </a:r>
            <a:r>
              <a:rPr lang="en-US" dirty="0">
                <a:solidFill>
                  <a:srgbClr val="434343"/>
                </a:solidFill>
                <a:latin typeface="EB Garamond"/>
                <a:ea typeface="EB Garamond"/>
                <a:cs typeface="EB Garamond"/>
                <a:sym typeface="EB Garamond"/>
              </a:rPr>
              <a:t> </a:t>
            </a:r>
            <a:r>
              <a:rPr lang="en-US" dirty="0" err="1">
                <a:solidFill>
                  <a:srgbClr val="434343"/>
                </a:solidFill>
                <a:latin typeface="EB Garamond"/>
                <a:ea typeface="EB Garamond"/>
                <a:cs typeface="EB Garamond"/>
                <a:sym typeface="EB Garamond"/>
              </a:rPr>
              <a:t>serie</a:t>
            </a:r>
            <a:r>
              <a:rPr lang="en-US" dirty="0">
                <a:solidFill>
                  <a:srgbClr val="434343"/>
                </a:solidFill>
                <a:latin typeface="EB Garamond"/>
                <a:ea typeface="EB Garamond"/>
                <a:cs typeface="EB Garamond"/>
                <a:sym typeface="EB Garamond"/>
              </a:rPr>
              <a:t> temporal</a:t>
            </a:r>
            <a:endParaRPr lang="en-US" sz="1400" dirty="0">
              <a:solidFill>
                <a:srgbClr val="434343"/>
              </a:solidFill>
              <a:latin typeface="EB Garamond"/>
              <a:ea typeface="EB Garamond"/>
              <a:cs typeface="EB Garamond"/>
              <a:sym typeface="EB Garamond"/>
            </a:endParaRPr>
          </a:p>
        </p:txBody>
      </p:sp>
      <p:pic>
        <p:nvPicPr>
          <p:cNvPr id="3074" name="Picture 2" descr="미국 ETF - VNQ 공부해보기 : 네이버 블로그">
            <a:extLst>
              <a:ext uri="{FF2B5EF4-FFF2-40B4-BE49-F238E27FC236}">
                <a16:creationId xmlns:a16="http://schemas.microsoft.com/office/drawing/2014/main" id="{F516B784-B5D7-D5BC-C8B0-F28382A77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99" y="2297590"/>
            <a:ext cx="2178225" cy="9655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89E9B4D-19D5-B6A0-7AF6-6099A16D1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560" y="3502136"/>
            <a:ext cx="2013402" cy="4862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E61B83D2-DF8E-3A37-B961-2023515AA2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3957" y="3434946"/>
            <a:ext cx="1852211" cy="578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32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DASHBOARD</a:t>
            </a:r>
            <a:endParaRPr dirty="0"/>
          </a:p>
        </p:txBody>
      </p:sp>
      <p:sp>
        <p:nvSpPr>
          <p:cNvPr id="2" name="Rectángulo 1">
            <a:extLst>
              <a:ext uri="{FF2B5EF4-FFF2-40B4-BE49-F238E27FC236}">
                <a16:creationId xmlns:a16="http://schemas.microsoft.com/office/drawing/2014/main" id="{9CD8AB13-540E-298D-479B-FE1424519AEA}"/>
              </a:ext>
            </a:extLst>
          </p:cNvPr>
          <p:cNvSpPr/>
          <p:nvPr/>
        </p:nvSpPr>
        <p:spPr>
          <a:xfrm>
            <a:off x="790975" y="1166400"/>
            <a:ext cx="8007425" cy="358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Elipse 2">
            <a:extLst>
              <a:ext uri="{FF2B5EF4-FFF2-40B4-BE49-F238E27FC236}">
                <a16:creationId xmlns:a16="http://schemas.microsoft.com/office/drawing/2014/main" id="{0F7D9E52-299C-8D54-E203-8989C3A75BEF}"/>
              </a:ext>
            </a:extLst>
          </p:cNvPr>
          <p:cNvSpPr/>
          <p:nvPr/>
        </p:nvSpPr>
        <p:spPr>
          <a:xfrm>
            <a:off x="1101600" y="1418400"/>
            <a:ext cx="921600" cy="92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Logo</a:t>
            </a:r>
            <a:endParaRPr lang="es-PE" dirty="0">
              <a:solidFill>
                <a:schemeClr val="tx1"/>
              </a:solidFill>
            </a:endParaRPr>
          </a:p>
        </p:txBody>
      </p:sp>
      <p:sp>
        <p:nvSpPr>
          <p:cNvPr id="4" name="Rectángulo 3">
            <a:extLst>
              <a:ext uri="{FF2B5EF4-FFF2-40B4-BE49-F238E27FC236}">
                <a16:creationId xmlns:a16="http://schemas.microsoft.com/office/drawing/2014/main" id="{A396885E-CA36-F217-2644-0B8938A2F9BD}"/>
              </a:ext>
            </a:extLst>
          </p:cNvPr>
          <p:cNvSpPr/>
          <p:nvPr/>
        </p:nvSpPr>
        <p:spPr>
          <a:xfrm>
            <a:off x="3427200" y="1476000"/>
            <a:ext cx="3463200" cy="921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Título del proyecto</a:t>
            </a:r>
            <a:endParaRPr lang="es-PE" dirty="0">
              <a:solidFill>
                <a:schemeClr val="tx1"/>
              </a:solidFill>
            </a:endParaRPr>
          </a:p>
        </p:txBody>
      </p:sp>
      <p:sp>
        <p:nvSpPr>
          <p:cNvPr id="5" name="Rectángulo 4">
            <a:extLst>
              <a:ext uri="{FF2B5EF4-FFF2-40B4-BE49-F238E27FC236}">
                <a16:creationId xmlns:a16="http://schemas.microsoft.com/office/drawing/2014/main" id="{9A128013-2FF4-4FF5-B8F7-799274665520}"/>
              </a:ext>
            </a:extLst>
          </p:cNvPr>
          <p:cNvSpPr/>
          <p:nvPr/>
        </p:nvSpPr>
        <p:spPr>
          <a:xfrm>
            <a:off x="1735200" y="2642400"/>
            <a:ext cx="2138400" cy="178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Imagen referencial</a:t>
            </a:r>
            <a:endParaRPr lang="es-PE" dirty="0">
              <a:solidFill>
                <a:schemeClr val="tx1"/>
              </a:solidFill>
            </a:endParaRPr>
          </a:p>
        </p:txBody>
      </p:sp>
      <p:sp>
        <p:nvSpPr>
          <p:cNvPr id="6" name="Flecha: pentágono 5">
            <a:extLst>
              <a:ext uri="{FF2B5EF4-FFF2-40B4-BE49-F238E27FC236}">
                <a16:creationId xmlns:a16="http://schemas.microsoft.com/office/drawing/2014/main" id="{CCE6B7D5-C67A-1648-581B-20F298B18386}"/>
              </a:ext>
            </a:extLst>
          </p:cNvPr>
          <p:cNvSpPr/>
          <p:nvPr/>
        </p:nvSpPr>
        <p:spPr>
          <a:xfrm>
            <a:off x="5637600" y="3045600"/>
            <a:ext cx="1771200" cy="626400"/>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Botón de inicio</a:t>
            </a:r>
            <a:endParaRPr lang="es-PE" dirty="0">
              <a:solidFill>
                <a:schemeClr val="tx1"/>
              </a:solidFill>
            </a:endParaRPr>
          </a:p>
        </p:txBody>
      </p:sp>
    </p:spTree>
    <p:extLst>
      <p:ext uri="{BB962C8B-B14F-4D97-AF65-F5344CB8AC3E}">
        <p14:creationId xmlns:p14="http://schemas.microsoft.com/office/powerpoint/2010/main" val="1896644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1179" name="Google Shape;1179;p31"/>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AIRBNB – Geografia</a:t>
            </a:r>
            <a:endParaRPr dirty="0"/>
          </a:p>
        </p:txBody>
      </p:sp>
      <p:sp>
        <p:nvSpPr>
          <p:cNvPr id="2" name="Rectángulo 1">
            <a:extLst>
              <a:ext uri="{FF2B5EF4-FFF2-40B4-BE49-F238E27FC236}">
                <a16:creationId xmlns:a16="http://schemas.microsoft.com/office/drawing/2014/main" id="{7BB8A54D-9DD8-D74B-2370-FCD6ABAAB156}"/>
              </a:ext>
            </a:extLst>
          </p:cNvPr>
          <p:cNvSpPr/>
          <p:nvPr/>
        </p:nvSpPr>
        <p:spPr>
          <a:xfrm>
            <a:off x="790975" y="1166400"/>
            <a:ext cx="8007425" cy="358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Rectángulo 2">
            <a:extLst>
              <a:ext uri="{FF2B5EF4-FFF2-40B4-BE49-F238E27FC236}">
                <a16:creationId xmlns:a16="http://schemas.microsoft.com/office/drawing/2014/main" id="{4DF72EE2-D9F2-03EC-FD8F-DF79FEFBDA36}"/>
              </a:ext>
            </a:extLst>
          </p:cNvPr>
          <p:cNvSpPr/>
          <p:nvPr/>
        </p:nvSpPr>
        <p:spPr>
          <a:xfrm>
            <a:off x="936000" y="1274400"/>
            <a:ext cx="7747200" cy="37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a:ln>
                  <a:solidFill>
                    <a:sysClr val="windowText" lastClr="000000"/>
                  </a:solidFill>
                </a:ln>
                <a:solidFill>
                  <a:sysClr val="windowText" lastClr="000000"/>
                </a:solidFill>
              </a:rPr>
              <a:t>Header</a:t>
            </a:r>
            <a:endParaRPr lang="es-PE" dirty="0">
              <a:ln>
                <a:solidFill>
                  <a:sysClr val="windowText" lastClr="000000"/>
                </a:solidFill>
              </a:ln>
              <a:solidFill>
                <a:sysClr val="windowText" lastClr="000000"/>
              </a:solidFill>
            </a:endParaRPr>
          </a:p>
        </p:txBody>
      </p:sp>
      <p:sp>
        <p:nvSpPr>
          <p:cNvPr id="4" name="Rectángulo 3">
            <a:extLst>
              <a:ext uri="{FF2B5EF4-FFF2-40B4-BE49-F238E27FC236}">
                <a16:creationId xmlns:a16="http://schemas.microsoft.com/office/drawing/2014/main" id="{69487306-E425-4DC0-6B17-FBF94B845672}"/>
              </a:ext>
            </a:extLst>
          </p:cNvPr>
          <p:cNvSpPr/>
          <p:nvPr/>
        </p:nvSpPr>
        <p:spPr>
          <a:xfrm>
            <a:off x="1431600" y="17811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Total </a:t>
            </a:r>
            <a:r>
              <a:rPr lang="es-ES" sz="1200" dirty="0" err="1">
                <a:solidFill>
                  <a:schemeClr val="tx1"/>
                </a:solidFill>
              </a:rPr>
              <a:t>Listings</a:t>
            </a:r>
            <a:endParaRPr lang="es-PE" sz="1200" dirty="0">
              <a:solidFill>
                <a:schemeClr val="tx1"/>
              </a:solidFill>
            </a:endParaRPr>
          </a:p>
        </p:txBody>
      </p:sp>
      <p:sp>
        <p:nvSpPr>
          <p:cNvPr id="5" name="Rectángulo 4">
            <a:extLst>
              <a:ext uri="{FF2B5EF4-FFF2-40B4-BE49-F238E27FC236}">
                <a16:creationId xmlns:a16="http://schemas.microsoft.com/office/drawing/2014/main" id="{A2E9F57E-4858-924F-1E35-D024E0267FCF}"/>
              </a:ext>
            </a:extLst>
          </p:cNvPr>
          <p:cNvSpPr/>
          <p:nvPr/>
        </p:nvSpPr>
        <p:spPr>
          <a:xfrm>
            <a:off x="2836800" y="17811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Total Hosts</a:t>
            </a:r>
            <a:endParaRPr lang="es-PE" sz="1200" dirty="0">
              <a:solidFill>
                <a:schemeClr val="tx1"/>
              </a:solidFill>
            </a:endParaRPr>
          </a:p>
        </p:txBody>
      </p:sp>
      <p:sp>
        <p:nvSpPr>
          <p:cNvPr id="6" name="Rectángulo 5">
            <a:extLst>
              <a:ext uri="{FF2B5EF4-FFF2-40B4-BE49-F238E27FC236}">
                <a16:creationId xmlns:a16="http://schemas.microsoft.com/office/drawing/2014/main" id="{C71DF218-E5D0-81AB-687C-72D50CD8FF84}"/>
              </a:ext>
            </a:extLst>
          </p:cNvPr>
          <p:cNvSpPr/>
          <p:nvPr/>
        </p:nvSpPr>
        <p:spPr>
          <a:xfrm>
            <a:off x="4242000" y="17595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Precio Promedio</a:t>
            </a:r>
            <a:endParaRPr lang="es-PE" sz="1200" dirty="0">
              <a:solidFill>
                <a:schemeClr val="tx1"/>
              </a:solidFill>
            </a:endParaRPr>
          </a:p>
        </p:txBody>
      </p:sp>
      <p:sp>
        <p:nvSpPr>
          <p:cNvPr id="7" name="Rectángulo 6">
            <a:extLst>
              <a:ext uri="{FF2B5EF4-FFF2-40B4-BE49-F238E27FC236}">
                <a16:creationId xmlns:a16="http://schemas.microsoft.com/office/drawing/2014/main" id="{56AFD9C3-4C26-9790-C173-10DC29AAD534}"/>
              </a:ext>
            </a:extLst>
          </p:cNvPr>
          <p:cNvSpPr/>
          <p:nvPr/>
        </p:nvSpPr>
        <p:spPr>
          <a:xfrm>
            <a:off x="7052400" y="1756800"/>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Total </a:t>
            </a:r>
            <a:r>
              <a:rPr lang="es-ES" sz="1200" dirty="0" err="1">
                <a:solidFill>
                  <a:schemeClr val="tx1"/>
                </a:solidFill>
              </a:rPr>
              <a:t>Reviews</a:t>
            </a:r>
            <a:endParaRPr lang="es-PE" sz="1200" dirty="0">
              <a:solidFill>
                <a:schemeClr val="tx1"/>
              </a:solidFill>
            </a:endParaRPr>
          </a:p>
        </p:txBody>
      </p:sp>
      <p:sp>
        <p:nvSpPr>
          <p:cNvPr id="8" name="Elipse 7">
            <a:extLst>
              <a:ext uri="{FF2B5EF4-FFF2-40B4-BE49-F238E27FC236}">
                <a16:creationId xmlns:a16="http://schemas.microsoft.com/office/drawing/2014/main" id="{D83D7219-2C0D-1F85-6B07-646E99CC13DA}"/>
              </a:ext>
            </a:extLst>
          </p:cNvPr>
          <p:cNvSpPr/>
          <p:nvPr/>
        </p:nvSpPr>
        <p:spPr>
          <a:xfrm>
            <a:off x="1204800" y="2571750"/>
            <a:ext cx="1605600" cy="160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Distribución por tipo de habitación</a:t>
            </a:r>
            <a:endParaRPr lang="es-PE" sz="1200" dirty="0">
              <a:solidFill>
                <a:schemeClr val="tx1"/>
              </a:solidFill>
            </a:endParaRPr>
          </a:p>
        </p:txBody>
      </p:sp>
      <p:sp>
        <p:nvSpPr>
          <p:cNvPr id="9" name="Rectángulo 8">
            <a:extLst>
              <a:ext uri="{FF2B5EF4-FFF2-40B4-BE49-F238E27FC236}">
                <a16:creationId xmlns:a16="http://schemas.microsoft.com/office/drawing/2014/main" id="{9A863F1A-1339-566A-2AAC-F70E97CFC212}"/>
              </a:ext>
            </a:extLst>
          </p:cNvPr>
          <p:cNvSpPr/>
          <p:nvPr/>
        </p:nvSpPr>
        <p:spPr>
          <a:xfrm>
            <a:off x="3297174" y="2568826"/>
            <a:ext cx="3852425" cy="1851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Mapa de distribución por vecindarios</a:t>
            </a:r>
            <a:endParaRPr lang="es-PE" sz="1200" dirty="0">
              <a:solidFill>
                <a:schemeClr val="tx1"/>
              </a:solidFill>
            </a:endParaRPr>
          </a:p>
        </p:txBody>
      </p:sp>
      <p:sp>
        <p:nvSpPr>
          <p:cNvPr id="10" name="Rectángulo 9">
            <a:extLst>
              <a:ext uri="{FF2B5EF4-FFF2-40B4-BE49-F238E27FC236}">
                <a16:creationId xmlns:a16="http://schemas.microsoft.com/office/drawing/2014/main" id="{2226D9EA-2DEC-5281-6043-16AB05F7B887}"/>
              </a:ext>
            </a:extLst>
          </p:cNvPr>
          <p:cNvSpPr/>
          <p:nvPr/>
        </p:nvSpPr>
        <p:spPr>
          <a:xfrm>
            <a:off x="7382400" y="2568826"/>
            <a:ext cx="1300800" cy="1851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Filtro por distrito</a:t>
            </a:r>
            <a:endParaRPr lang="es-PE" sz="1200" dirty="0">
              <a:solidFill>
                <a:schemeClr val="tx1"/>
              </a:solidFill>
            </a:endParaRPr>
          </a:p>
        </p:txBody>
      </p:sp>
      <p:sp>
        <p:nvSpPr>
          <p:cNvPr id="11" name="Rectángulo 10">
            <a:extLst>
              <a:ext uri="{FF2B5EF4-FFF2-40B4-BE49-F238E27FC236}">
                <a16:creationId xmlns:a16="http://schemas.microsoft.com/office/drawing/2014/main" id="{296F66ED-9C6E-4F12-A512-EF841A5200BB}"/>
              </a:ext>
            </a:extLst>
          </p:cNvPr>
          <p:cNvSpPr/>
          <p:nvPr/>
        </p:nvSpPr>
        <p:spPr>
          <a:xfrm>
            <a:off x="5647200" y="1760063"/>
            <a:ext cx="1159200" cy="424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a:solidFill>
                  <a:schemeClr val="tx1"/>
                </a:solidFill>
              </a:rPr>
              <a:t>Ganancia Promedio</a:t>
            </a:r>
            <a:endParaRPr lang="es-PE" sz="1200" dirty="0">
              <a:solidFill>
                <a:schemeClr val="tx1"/>
              </a:solidFill>
            </a:endParaRPr>
          </a:p>
        </p:txBody>
      </p:sp>
    </p:spTree>
    <p:extLst>
      <p:ext uri="{BB962C8B-B14F-4D97-AF65-F5344CB8AC3E}">
        <p14:creationId xmlns:p14="http://schemas.microsoft.com/office/powerpoint/2010/main" val="3973747660"/>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293</Words>
  <Application>Microsoft Office PowerPoint</Application>
  <PresentationFormat>Presentación en pantalla (16:9)</PresentationFormat>
  <Paragraphs>86</Paragraphs>
  <Slides>15</Slides>
  <Notes>15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15</vt:i4>
      </vt:variant>
    </vt:vector>
  </HeadingPairs>
  <TitlesOfParts>
    <vt:vector size="25" baseType="lpstr">
      <vt:lpstr>Arial</vt:lpstr>
      <vt:lpstr>Barlow Light</vt:lpstr>
      <vt:lpstr>EB Garamond</vt:lpstr>
      <vt:lpstr>Fira Sans Extra Condensed Medium</vt:lpstr>
      <vt:lpstr>Montserrat Black</vt:lpstr>
      <vt:lpstr>Montserrat ExtraBold</vt:lpstr>
      <vt:lpstr>Montserrat Light</vt:lpstr>
      <vt:lpstr>Montserrat Medium</vt:lpstr>
      <vt:lpstr>Squada One</vt:lpstr>
      <vt:lpstr>Real Estate Marketing Plan </vt:lpstr>
      <vt:lpstr>Presentación de PowerPoint</vt:lpstr>
      <vt:lpstr>ROLES Y RESPONSABILIDADES</vt:lpstr>
      <vt:lpstr>NUESTRA COMPAÑIA</vt:lpstr>
      <vt:lpstr>ENFOQUES</vt:lpstr>
      <vt:lpstr>ARQUITECTURA DE LA NUBE</vt:lpstr>
      <vt:lpstr>DATA WAREHOUSE</vt:lpstr>
      <vt:lpstr>MVP MACHINE LEARNING</vt:lpstr>
      <vt:lpstr>DASHBOARD</vt:lpstr>
      <vt:lpstr>AIRBNB – Geografia</vt:lpstr>
      <vt:lpstr>AIRBNB – Precio</vt:lpstr>
      <vt:lpstr>AIRBNB – Reviews</vt:lpstr>
      <vt:lpstr>REAL ESTATE</vt:lpstr>
      <vt:lpstr>PALETA DE COLORES</vt:lpstr>
      <vt:lpstr>FUENTE DE DATOS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JUAN CARLOS ALCAZAR GONZALES</cp:lastModifiedBy>
  <cp:revision>15</cp:revision>
  <dcterms:modified xsi:type="dcterms:W3CDTF">2023-10-11T16:59:26Z</dcterms:modified>
</cp:coreProperties>
</file>