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468" r:id="rId2"/>
    <p:sldId id="470" r:id="rId3"/>
    <p:sldId id="480" r:id="rId4"/>
    <p:sldId id="471" r:id="rId5"/>
    <p:sldId id="481" r:id="rId6"/>
    <p:sldId id="459" r:id="rId7"/>
    <p:sldId id="472" r:id="rId8"/>
    <p:sldId id="473" r:id="rId9"/>
    <p:sldId id="474" r:id="rId10"/>
    <p:sldId id="475" r:id="rId11"/>
    <p:sldId id="476" r:id="rId12"/>
    <p:sldId id="477" r:id="rId13"/>
    <p:sldId id="479" r:id="rId14"/>
    <p:sldId id="478" r:id="rId15"/>
    <p:sldId id="264" r:id="rId1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8/09/2022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A13E2-FB16-431A-8B51-2A9ECDD32980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5202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920DA-0831-5D43-AA82-7741662FB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/>
        </p:blipFill>
        <p:spPr>
          <a:xfrm>
            <a:off x="10817981" y="0"/>
            <a:ext cx="1374019" cy="126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28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B3CFEF-4B3E-1E40-B352-B3A3909415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25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9422CC-C000-654E-9301-E5A5A9918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09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6566B0-3E59-A84D-9AB2-DA05E602AD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ángulo 3"/>
          <p:cNvSpPr/>
          <p:nvPr userDrawn="1"/>
        </p:nvSpPr>
        <p:spPr>
          <a:xfrm>
            <a:off x="11750109" y="67909"/>
            <a:ext cx="365931" cy="203171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5" name="CuadroTexto 4"/>
          <p:cNvSpPr txBox="1"/>
          <p:nvPr userDrawn="1"/>
        </p:nvSpPr>
        <p:spPr>
          <a:xfrm rot="16200000">
            <a:off x="11838342" y="10638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>
                <a:solidFill>
                  <a:srgbClr val="BDBEB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21"/>
          <a:stretch/>
        </p:blipFill>
        <p:spPr>
          <a:xfrm>
            <a:off x="-7214" y="1315739"/>
            <a:ext cx="4133737" cy="73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4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8/09/2022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4" r:id="rId13"/>
    <p:sldLayoutId id="2147483665" r:id="rId14"/>
    <p:sldLayoutId id="214748367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477C544B-08B3-9F42-857D-9C29BCCB9BC5}"/>
              </a:ext>
            </a:extLst>
          </p:cNvPr>
          <p:cNvSpPr txBox="1"/>
          <p:nvPr/>
        </p:nvSpPr>
        <p:spPr>
          <a:xfrm>
            <a:off x="6231331" y="1064583"/>
            <a:ext cx="49775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sz="4400" b="0" i="0" u="none" strike="noStrike" kern="1200" cap="all" spc="0" normalizeH="0" baseline="0" noProof="0" dirty="0" err="1">
                <a:ln w="3175" cmpd="sng">
                  <a:noFill/>
                </a:ln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entury Gothic" panose="020B0502020202020204"/>
                <a:ea typeface="+mj-ea"/>
                <a:cs typeface="+mj-cs"/>
              </a:rPr>
              <a:t>Diagramas</a:t>
            </a:r>
            <a:r>
              <a:rPr kumimoji="0" lang="en-US" sz="4400" b="0" i="0" u="none" strike="noStrike" kern="1200" cap="all" spc="0" normalizeH="0" baseline="0" noProof="0" dirty="0">
                <a:ln w="3175" cmpd="sng">
                  <a:noFill/>
                </a:ln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entury Gothic" panose="020B0502020202020204"/>
                <a:ea typeface="+mj-ea"/>
                <a:cs typeface="+mj-cs"/>
              </a:rPr>
              <a:t> de </a:t>
            </a:r>
            <a:r>
              <a:rPr kumimoji="0" lang="en-US" sz="4400" b="0" i="0" u="none" strike="noStrike" kern="1200" cap="all" spc="0" normalizeH="0" baseline="0" noProof="0" dirty="0" err="1">
                <a:ln w="3175" cmpd="sng">
                  <a:noFill/>
                </a:ln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entury Gothic" panose="020B0502020202020204"/>
                <a:ea typeface="+mj-ea"/>
                <a:cs typeface="+mj-cs"/>
              </a:rPr>
              <a:t>casos</a:t>
            </a:r>
            <a:r>
              <a:rPr kumimoji="0" lang="en-US" sz="4400" b="0" i="0" u="none" strike="noStrike" kern="1200" cap="all" spc="0" normalizeH="0" baseline="0" noProof="0" dirty="0">
                <a:ln w="3175" cmpd="sng">
                  <a:noFill/>
                </a:ln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entury Gothic" panose="020B0502020202020204"/>
                <a:ea typeface="+mj-ea"/>
                <a:cs typeface="+mj-cs"/>
              </a:rPr>
              <a:t> de </a:t>
            </a:r>
            <a:r>
              <a:rPr kumimoji="0" lang="en-US" sz="4400" b="0" i="0" u="none" strike="noStrike" kern="1200" cap="all" spc="0" normalizeH="0" baseline="0" noProof="0" dirty="0" err="1">
                <a:ln w="3175" cmpd="sng">
                  <a:noFill/>
                </a:ln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entury Gothic" panose="020B0502020202020204"/>
                <a:ea typeface="+mj-ea"/>
                <a:cs typeface="+mj-cs"/>
              </a:rPr>
              <a:t>uso</a:t>
            </a:r>
            <a:endParaRPr lang="es-ES" sz="2800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0FE4D7D-B41C-4EB1-88D4-2E67E4544E00}"/>
              </a:ext>
            </a:extLst>
          </p:cNvPr>
          <p:cNvSpPr txBox="1"/>
          <p:nvPr/>
        </p:nvSpPr>
        <p:spPr>
          <a:xfrm>
            <a:off x="1702191" y="3024554"/>
            <a:ext cx="4977565" cy="2628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100000"/>
              <a:tabLst/>
              <a:defRPr/>
            </a:pPr>
            <a:r>
              <a:rPr kumimoji="0" lang="en-US" sz="2100" b="0" i="0" u="none" strike="noStrike" kern="1200" cap="small" spc="0" normalizeH="0" baseline="0" noProof="0" dirty="0" err="1">
                <a:ln>
                  <a:noFill/>
                </a:ln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carolina</a:t>
            </a:r>
            <a:r>
              <a:rPr kumimoji="0" lang="en-US" sz="2100" b="0" i="0" u="none" strike="noStrike" kern="1200" cap="small" spc="0" normalizeH="0" baseline="0" noProof="0" dirty="0">
                <a:ln>
                  <a:noFill/>
                </a:ln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2100" b="0" i="0" u="none" strike="noStrike" kern="1200" cap="small" spc="0" normalizeH="0" baseline="0" noProof="0" dirty="0" err="1">
                <a:ln>
                  <a:noFill/>
                </a:ln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sierra</a:t>
            </a:r>
            <a:endParaRPr kumimoji="0" lang="en-US" sz="2100" b="0" i="0" u="none" strike="noStrike" kern="1200" cap="small" spc="0" normalizeH="0" baseline="0" noProof="0" dirty="0">
              <a:ln>
                <a:noFill/>
              </a:ln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100000"/>
              <a:tabLst/>
              <a:defRPr/>
            </a:pPr>
            <a:r>
              <a:rPr kumimoji="0" lang="en-US" sz="2100" b="0" i="0" u="none" strike="noStrike" kern="1200" cap="small" spc="0" normalizeH="0" baseline="0" noProof="0" dirty="0" err="1">
                <a:ln>
                  <a:noFill/>
                </a:ln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janin</a:t>
            </a:r>
            <a:r>
              <a:rPr kumimoji="0" lang="en-US" sz="2100" b="0" i="0" u="none" strike="noStrike" kern="1200" cap="small" spc="0" normalizeH="0" baseline="0" noProof="0" dirty="0">
                <a:ln>
                  <a:noFill/>
                </a:ln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2100" b="0" i="0" u="none" strike="noStrike" kern="1200" cap="small" spc="0" normalizeH="0" baseline="0" noProof="0" dirty="0" err="1">
                <a:ln>
                  <a:noFill/>
                </a:ln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andrea</a:t>
            </a:r>
            <a:r>
              <a:rPr kumimoji="0" lang="en-US" sz="2100" b="0" i="0" u="none" strike="noStrike" kern="1200" cap="small" spc="0" normalizeH="0" baseline="0" noProof="0" dirty="0">
                <a:ln>
                  <a:noFill/>
                </a:ln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2100" b="0" i="0" u="none" strike="noStrike" kern="1200" cap="small" spc="0" normalizeH="0" baseline="0" noProof="0" dirty="0" err="1">
                <a:ln>
                  <a:noFill/>
                </a:ln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mejia</a:t>
            </a:r>
            <a:endParaRPr kumimoji="0" lang="en-US" sz="2100" b="0" i="0" u="none" strike="noStrike" kern="1200" cap="small" spc="0" normalizeH="0" baseline="0" noProof="0" dirty="0">
              <a:ln>
                <a:noFill/>
              </a:ln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100000"/>
              <a:tabLst/>
              <a:defRPr/>
            </a:pPr>
            <a:r>
              <a:rPr kumimoji="0" lang="en-US" sz="2100" b="0" i="0" u="none" strike="noStrike" kern="1200" cap="small" spc="0" normalizeH="0" baseline="0" noProof="0" dirty="0" err="1">
                <a:ln>
                  <a:noFill/>
                </a:ln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juliana</a:t>
            </a:r>
            <a:r>
              <a:rPr kumimoji="0" lang="en-US" sz="2100" b="0" i="0" u="none" strike="noStrike" kern="1200" cap="small" spc="0" normalizeH="0" baseline="0" noProof="0" dirty="0">
                <a:ln>
                  <a:noFill/>
                </a:ln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2100" b="0" i="0" u="none" strike="noStrike" kern="1200" cap="small" spc="0" normalizeH="0" baseline="0" noProof="0" dirty="0" err="1">
                <a:ln>
                  <a:noFill/>
                </a:ln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andrea</a:t>
            </a:r>
            <a:r>
              <a:rPr kumimoji="0" lang="en-US" sz="2100" b="0" i="0" u="none" strike="noStrike" kern="1200" cap="small" spc="0" normalizeH="0" baseline="0" noProof="0" dirty="0">
                <a:ln>
                  <a:noFill/>
                </a:ln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2100" b="0" i="0" u="none" strike="noStrike" kern="1200" cap="small" spc="0" normalizeH="0" baseline="0" noProof="0" dirty="0" err="1">
                <a:ln>
                  <a:noFill/>
                </a:ln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muñoz</a:t>
            </a:r>
            <a:endParaRPr kumimoji="0" lang="en-US" sz="2100" b="0" i="0" u="none" strike="noStrike" kern="1200" cap="small" spc="0" normalizeH="0" baseline="0" noProof="0" dirty="0">
              <a:ln>
                <a:noFill/>
              </a:ln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100000"/>
              <a:tabLst/>
              <a:defRPr/>
            </a:pPr>
            <a:r>
              <a:rPr kumimoji="0" lang="en-US" sz="2100" b="0" i="0" u="none" strike="noStrike" kern="1200" cap="small" spc="0" normalizeH="0" baseline="0" noProof="0" dirty="0" err="1">
                <a:ln>
                  <a:noFill/>
                </a:ln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reina</a:t>
            </a:r>
            <a:r>
              <a:rPr kumimoji="0" lang="en-US" sz="2100" b="0" i="0" u="none" strike="noStrike" kern="1200" cap="small" spc="0" normalizeH="0" baseline="0" noProof="0" dirty="0">
                <a:ln>
                  <a:noFill/>
                </a:ln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2100" b="0" i="0" u="none" strike="noStrike" kern="1200" cap="small" spc="0" normalizeH="0" baseline="0" noProof="0" dirty="0" err="1">
                <a:ln>
                  <a:noFill/>
                </a:ln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cecilia</a:t>
            </a:r>
            <a:r>
              <a:rPr kumimoji="0" lang="en-US" sz="2100" b="0" i="0" u="none" strike="noStrike" kern="1200" cap="small" spc="0" normalizeH="0" baseline="0" noProof="0" dirty="0">
                <a:ln>
                  <a:noFill/>
                </a:ln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2100" b="0" i="0" u="none" strike="noStrike" kern="1200" cap="small" spc="0" normalizeH="0" baseline="0" noProof="0" dirty="0" err="1">
                <a:ln>
                  <a:noFill/>
                </a:ln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uribe</a:t>
            </a:r>
            <a:endParaRPr kumimoji="0" lang="en-US" sz="2100" b="0" i="0" u="none" strike="noStrike" kern="1200" cap="small" spc="0" normalizeH="0" baseline="0" noProof="0" dirty="0">
              <a:ln>
                <a:noFill/>
              </a:ln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100000"/>
              <a:tabLst/>
              <a:defRPr/>
            </a:pPr>
            <a:r>
              <a:rPr kumimoji="0" lang="en-US" sz="2100" b="0" i="0" u="none" strike="noStrike" kern="1200" cap="small" spc="0" normalizeH="0" baseline="0" noProof="0" dirty="0" err="1">
                <a:ln>
                  <a:noFill/>
                </a:ln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juan</a:t>
            </a:r>
            <a:r>
              <a:rPr kumimoji="0" lang="en-US" sz="2100" b="0" i="0" u="none" strike="noStrike" kern="1200" cap="small" spc="0" normalizeH="0" baseline="0" noProof="0" dirty="0">
                <a:ln>
                  <a:noFill/>
                </a:ln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2100" b="0" i="0" u="none" strike="noStrike" kern="1200" cap="small" spc="0" normalizeH="0" baseline="0" noProof="0" dirty="0" err="1">
                <a:ln>
                  <a:noFill/>
                </a:ln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fernando</a:t>
            </a:r>
            <a:r>
              <a:rPr kumimoji="0" lang="en-US" sz="2100" b="0" i="0" u="none" strike="noStrike" kern="1200" cap="small" spc="0" normalizeH="0" baseline="0" noProof="0" dirty="0">
                <a:ln>
                  <a:noFill/>
                </a:ln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2100" b="0" i="0" u="none" strike="noStrike" kern="1200" cap="small" spc="0" normalizeH="0" baseline="0" noProof="0" dirty="0" err="1">
                <a:ln>
                  <a:noFill/>
                </a:ln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corrales</a:t>
            </a:r>
            <a:endParaRPr kumimoji="0" lang="en-US" sz="2100" b="0" i="0" u="none" strike="noStrike" kern="1200" cap="small" spc="0" normalizeH="0" baseline="0" noProof="0" dirty="0">
              <a:ln>
                <a:noFill/>
              </a:ln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9616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5C61D85-E6A7-A7B4-07F3-54F08A1CE246}"/>
              </a:ext>
            </a:extLst>
          </p:cNvPr>
          <p:cNvSpPr txBox="1"/>
          <p:nvPr/>
        </p:nvSpPr>
        <p:spPr>
          <a:xfrm>
            <a:off x="295647" y="265888"/>
            <a:ext cx="7728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>
                <a:solidFill>
                  <a:schemeClr val="bg1"/>
                </a:solidFill>
              </a:rPr>
              <a:t>Ventas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EAB5382-746B-4FF5-A580-CAC4D5C74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258" y="1903224"/>
            <a:ext cx="6325483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406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5C61D85-E6A7-A7B4-07F3-54F08A1CE246}"/>
              </a:ext>
            </a:extLst>
          </p:cNvPr>
          <p:cNvSpPr txBox="1"/>
          <p:nvPr/>
        </p:nvSpPr>
        <p:spPr>
          <a:xfrm>
            <a:off x="295647" y="265888"/>
            <a:ext cx="7728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>
                <a:solidFill>
                  <a:schemeClr val="bg1"/>
                </a:solidFill>
              </a:rPr>
              <a:t>Cartera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8F309E1-26AA-4267-A548-4B285DB944C3}"/>
              </a:ext>
            </a:extLst>
          </p:cNvPr>
          <p:cNvSpPr/>
          <p:nvPr/>
        </p:nvSpPr>
        <p:spPr>
          <a:xfrm>
            <a:off x="1983545" y="1631851"/>
            <a:ext cx="225083" cy="46142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A5E909D-FECB-40E7-B02B-628BCC20848C}"/>
              </a:ext>
            </a:extLst>
          </p:cNvPr>
          <p:cNvSpPr/>
          <p:nvPr/>
        </p:nvSpPr>
        <p:spPr>
          <a:xfrm rot="5400000">
            <a:off x="2296523" y="418542"/>
            <a:ext cx="168812" cy="2989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980CAEF-FC3D-4959-B85F-C0C772421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987" y="1887116"/>
            <a:ext cx="6130025" cy="435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89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5C61D85-E6A7-A7B4-07F3-54F08A1CE246}"/>
              </a:ext>
            </a:extLst>
          </p:cNvPr>
          <p:cNvSpPr txBox="1"/>
          <p:nvPr/>
        </p:nvSpPr>
        <p:spPr>
          <a:xfrm>
            <a:off x="295647" y="265888"/>
            <a:ext cx="7728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>
                <a:solidFill>
                  <a:schemeClr val="bg1"/>
                </a:solidFill>
              </a:rPr>
              <a:t>Abonos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71306FD-2DB6-4BA1-946A-2FBB20273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393" y="1652665"/>
            <a:ext cx="5793213" cy="505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53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5C61D85-E6A7-A7B4-07F3-54F08A1CE246}"/>
              </a:ext>
            </a:extLst>
          </p:cNvPr>
          <p:cNvSpPr txBox="1"/>
          <p:nvPr/>
        </p:nvSpPr>
        <p:spPr>
          <a:xfrm>
            <a:off x="295647" y="265888"/>
            <a:ext cx="7728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>
                <a:solidFill>
                  <a:schemeClr val="bg1"/>
                </a:solidFill>
              </a:rPr>
              <a:t>Registrar ventas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C4E629A-046D-4D9D-AC51-DDAF01692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153" y="2012998"/>
            <a:ext cx="6039693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07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5C61D85-E6A7-A7B4-07F3-54F08A1CE246}"/>
              </a:ext>
            </a:extLst>
          </p:cNvPr>
          <p:cNvSpPr txBox="1"/>
          <p:nvPr/>
        </p:nvSpPr>
        <p:spPr>
          <a:xfrm>
            <a:off x="295647" y="265888"/>
            <a:ext cx="7728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>
                <a:solidFill>
                  <a:schemeClr val="bg1"/>
                </a:solidFill>
              </a:rPr>
              <a:t>Registrar abonos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76E8386-E7D5-4F8E-9C38-1284DD7F2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688" y="2072218"/>
            <a:ext cx="8016624" cy="414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484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3">
            <a:extLst>
              <a:ext uri="{FF2B5EF4-FFF2-40B4-BE49-F238E27FC236}">
                <a16:creationId xmlns:a16="http://schemas.microsoft.com/office/drawing/2014/main" id="{E42CE7DD-1B5C-489F-A503-80B34D37F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59" y="-589"/>
            <a:ext cx="12212442" cy="685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20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5869018" y="955124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56F5C84-E47A-A6D6-AC00-E3F79AA9E2E0}"/>
              </a:ext>
            </a:extLst>
          </p:cNvPr>
          <p:cNvSpPr txBox="1"/>
          <p:nvPr/>
        </p:nvSpPr>
        <p:spPr>
          <a:xfrm>
            <a:off x="2349386" y="201299"/>
            <a:ext cx="8224432" cy="666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3733" dirty="0"/>
              <a:t>Problema principal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15F3D7C-224D-4879-B24F-82545680F023}"/>
              </a:ext>
            </a:extLst>
          </p:cNvPr>
          <p:cNvSpPr txBox="1"/>
          <p:nvPr/>
        </p:nvSpPr>
        <p:spPr>
          <a:xfrm>
            <a:off x="351692" y="1308295"/>
            <a:ext cx="11521439" cy="5398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500"/>
              </a:spcBef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 señora Jessica Alejandra Ruiz, empleada de la empresa NOVOMATIC, requiere para llevar a cabo su labor como Auxiliar Administrativa, un aplicativo o programa que identifique y recuerde el inicio de pago a los clientes.</a:t>
            </a:r>
            <a:endParaRPr lang="es-ES" sz="1800" dirty="0">
              <a:effectLst/>
              <a:latin typeface="Tahoma" panose="020B0604030504040204" pitchFamily="34" charset="0"/>
              <a:ea typeface="Tahoma" panose="020B0604030504040204" pitchFamily="34" charset="0"/>
            </a:endParaRPr>
          </a:p>
          <a:p>
            <a:pPr algn="just">
              <a:spcBef>
                <a:spcPts val="500"/>
              </a:spcBef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NOVOMATIC es una empresa dedicada a </a:t>
            </a:r>
            <a:r>
              <a:rPr lang="es-MX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operar casinos electrónicos y puntos de apuestas deportivas. Desarrolla, alquila y fabrica máquinas y sistemas de juego; es una de las empresas más elegida por los clientes y accionistas como el proveedor de productos y servicios más preferidos de la industria del entretenimiento y los juegos de azar en Colombia.</a:t>
            </a:r>
            <a:endParaRPr lang="es-ES" sz="1800" dirty="0">
              <a:effectLst/>
              <a:latin typeface="Tahoma" panose="020B0604030504040204" pitchFamily="34" charset="0"/>
              <a:ea typeface="Tahoma" panose="020B0604030504040204" pitchFamily="34" charset="0"/>
            </a:endParaRPr>
          </a:p>
          <a:p>
            <a:pPr algn="just">
              <a:spcBef>
                <a:spcPts val="500"/>
              </a:spcBef>
            </a:pPr>
            <a:r>
              <a:rPr lang="es-MX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La empresa, brinda a los clientes la posibilidad de obtener sus productos realizando la compra a crédito con un tiempo de gracia de hasta seis meses. De allí surge el problema principal y es que para muchos clientes la fecha de inicio de pago pasa desapercibida. </a:t>
            </a:r>
            <a:endParaRPr lang="es-ES" sz="1800" dirty="0">
              <a:effectLst/>
              <a:latin typeface="Tahoma" panose="020B0604030504040204" pitchFamily="34" charset="0"/>
              <a:ea typeface="Tahoma" panose="020B0604030504040204" pitchFamily="34" charset="0"/>
            </a:endParaRPr>
          </a:p>
          <a:p>
            <a:pPr algn="just">
              <a:spcBef>
                <a:spcPts val="500"/>
              </a:spcBef>
            </a:pPr>
            <a:endParaRPr lang="es-MX" dirty="0">
              <a:solidFill>
                <a:srgbClr val="000000"/>
              </a:solidFill>
              <a:latin typeface="Calibri" panose="020F0502020204030204" pitchFamily="34" charset="0"/>
              <a:ea typeface="Tahoma" panose="020B0604030504040204" pitchFamily="34" charset="0"/>
            </a:endParaRPr>
          </a:p>
          <a:p>
            <a:pPr algn="just">
              <a:spcBef>
                <a:spcPts val="500"/>
              </a:spcBef>
            </a:pPr>
            <a:r>
              <a:rPr lang="es-MX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Como consecuencias, se presenta el incremento del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valor a cancelar, </a:t>
            </a:r>
            <a:r>
              <a:rPr lang="es-MX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el atraso en el pago de las cuotas correspondientes a los clientes 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 la acumulación de las mismas, lo cual de manera especial provoca angustia a la empresa; pues la mayor parte de sus clientes son personas naturales que apenas cuentan con uno o dos casinos y por esta razón les puede costar en gran medida ponerse al día con la deuda que es solventada con sumas bastante altas. </a:t>
            </a:r>
            <a:endParaRPr lang="es-ES" sz="1800" dirty="0">
              <a:effectLst/>
              <a:latin typeface="Tahoma" panose="020B0604030504040204" pitchFamily="34" charset="0"/>
              <a:ea typeface="Tahoma" panose="020B0604030504040204" pitchFamily="34" charset="0"/>
            </a:endParaRPr>
          </a:p>
          <a:p>
            <a:pPr algn="just">
              <a:spcBef>
                <a:spcPts val="500"/>
              </a:spcBef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Finalmente, tampoco cuenta con un registro de productos al cual los clientes propiamente puedan acceder para conseguir información de interés acerca de las diferentes máquinas y establecer comparaciones entre ellas, en lo que respecta a sus características y precio de acuerdo con el presupuesto y lo buscado. Esto genera a los clientes indecisión a la hora de decidirse por un producto.</a:t>
            </a:r>
            <a:endParaRPr lang="es-ES" sz="1800" dirty="0">
              <a:effectLst/>
              <a:latin typeface="Tahoma" panose="020B0604030504040204" pitchFamily="34" charset="0"/>
              <a:ea typeface="Tahoma" panose="020B060403050404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530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5869020" y="1582524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56F5C84-E47A-A6D6-AC00-E3F79AA9E2E0}"/>
              </a:ext>
            </a:extLst>
          </p:cNvPr>
          <p:cNvSpPr txBox="1"/>
          <p:nvPr/>
        </p:nvSpPr>
        <p:spPr>
          <a:xfrm>
            <a:off x="2363454" y="731640"/>
            <a:ext cx="8224432" cy="666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3733" dirty="0"/>
              <a:t>Objetivos del proyecto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15F3D7C-224D-4879-B24F-82545680F023}"/>
              </a:ext>
            </a:extLst>
          </p:cNvPr>
          <p:cNvSpPr txBox="1"/>
          <p:nvPr/>
        </p:nvSpPr>
        <p:spPr>
          <a:xfrm>
            <a:off x="1651142" y="1827581"/>
            <a:ext cx="93937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800" b="1" dirty="0">
                <a:effectLst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General: </a:t>
            </a:r>
          </a:p>
          <a:p>
            <a:pPr algn="just">
              <a:lnSpc>
                <a:spcPct val="150000"/>
              </a:lnSpc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Diseñar un aplicativo web, que gestione los procesos de cartera, las ventas internas y un catálogo de productos para los clientes, de acuerdo a las necesidades del cliente.</a:t>
            </a:r>
            <a:endParaRPr lang="es-ES" sz="1800" dirty="0">
              <a:effectLst/>
              <a:latin typeface="Tahoma" panose="020B0604030504040204" pitchFamily="34" charset="0"/>
              <a:ea typeface="Tahoma" panose="020B0604030504040204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1800" b="1" dirty="0">
              <a:effectLst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Específicos:</a:t>
            </a:r>
            <a:endParaRPr lang="es-MX" sz="1800" b="1" dirty="0">
              <a:effectLst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sz="1800" dirty="0"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-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Administrar el control y el permiso de acceso de los usuarios al sistema, mediante la asignación de roles.</a:t>
            </a:r>
            <a:endParaRPr lang="es-ES" sz="1800" dirty="0">
              <a:effectLst/>
              <a:latin typeface="Tahoma" panose="020B0604030504040204" pitchFamily="34" charset="0"/>
              <a:ea typeface="Tahoma" panose="020B060403050404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-Gestionar, el módulo de cartera para el manejo de créditos de los clientes.</a:t>
            </a:r>
            <a:endParaRPr lang="es-ES" sz="1800" dirty="0">
              <a:effectLst/>
              <a:latin typeface="Tahoma" panose="020B0604030504040204" pitchFamily="34" charset="0"/>
              <a:ea typeface="Tahoma" panose="020B060403050404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 Gestionar, el módulo de notificación a los clientes cuando se aproxime la fecha estimada de pago.</a:t>
            </a:r>
            <a:endParaRPr lang="es-ES" sz="1800" dirty="0">
              <a:effectLst/>
              <a:latin typeface="Tahoma" panose="020B0604030504040204" pitchFamily="34" charset="0"/>
              <a:ea typeface="Tahoma" panose="020B060403050404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-Gestionar, el módulo de ventas 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</a:rPr>
              <a:t>de acuerdo a los requerimientos del cliente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s-ES" sz="1800" dirty="0">
              <a:effectLst/>
              <a:latin typeface="Tahoma" panose="020B0604030504040204" pitchFamily="34" charset="0"/>
              <a:ea typeface="Tahoma" panose="020B0604030504040204" pitchFamily="34" charset="0"/>
            </a:endParaRPr>
          </a:p>
          <a:p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-Gestionar, el catálogo de productos para los clientes.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905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446F4F3-94C6-F9E6-E61E-B1CD60DDFFD2}"/>
              </a:ext>
            </a:extLst>
          </p:cNvPr>
          <p:cNvSpPr txBox="1"/>
          <p:nvPr/>
        </p:nvSpPr>
        <p:spPr>
          <a:xfrm>
            <a:off x="701366" y="496074"/>
            <a:ext cx="66846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solidFill>
                  <a:schemeClr val="accent2">
                    <a:lumMod val="75000"/>
                  </a:schemeClr>
                </a:solidFill>
              </a:rPr>
              <a:t>Casos de uso</a:t>
            </a:r>
            <a:endParaRPr lang="es-CO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B06F1AB-111E-5076-A7C5-B09951A0B877}"/>
              </a:ext>
            </a:extLst>
          </p:cNvPr>
          <p:cNvSpPr txBox="1"/>
          <p:nvPr/>
        </p:nvSpPr>
        <p:spPr>
          <a:xfrm>
            <a:off x="972621" y="2271901"/>
            <a:ext cx="4452663" cy="37856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O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Principal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O" sz="2400" dirty="0">
                <a:solidFill>
                  <a:srgbClr val="000000"/>
                </a:solidFill>
                <a:latin typeface="Calibri" panose="020F0502020204030204" pitchFamily="34" charset="0"/>
              </a:rPr>
              <a:t>Roles</a:t>
            </a:r>
            <a:endParaRPr lang="es-CO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O" sz="2400" dirty="0">
                <a:solidFill>
                  <a:srgbClr val="000000"/>
                </a:solidFill>
                <a:latin typeface="Calibri" panose="020F0502020204030204" pitchFamily="34" charset="0"/>
              </a:rPr>
              <a:t>Usuarios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O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Productos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O" sz="2400" dirty="0">
                <a:solidFill>
                  <a:srgbClr val="000000"/>
                </a:solidFill>
                <a:latin typeface="Calibri" panose="020F0502020204030204" pitchFamily="34" charset="0"/>
              </a:rPr>
              <a:t>Clientes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O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Ventas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O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Cartera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O" sz="2400" dirty="0">
                <a:solidFill>
                  <a:srgbClr val="000000"/>
                </a:solidFill>
                <a:latin typeface="Calibri" panose="020F0502020204030204" pitchFamily="34" charset="0"/>
              </a:rPr>
              <a:t>Abonos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O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Reg</a:t>
            </a:r>
            <a:r>
              <a:rPr lang="es-CO" sz="2400" dirty="0">
                <a:solidFill>
                  <a:srgbClr val="000000"/>
                </a:solidFill>
                <a:latin typeface="Calibri" panose="020F0502020204030204" pitchFamily="34" charset="0"/>
              </a:rPr>
              <a:t>istrar ventas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O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Registrar a</a:t>
            </a:r>
            <a:r>
              <a:rPr lang="es-CO" sz="2400" dirty="0">
                <a:solidFill>
                  <a:srgbClr val="000000"/>
                </a:solidFill>
                <a:latin typeface="Calibri" panose="020F0502020204030204" pitchFamily="34" charset="0"/>
              </a:rPr>
              <a:t>bonos</a:t>
            </a:r>
            <a:endParaRPr lang="es-CO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Imagen 7" descr="Imagen que contiene competencia de atletismo&#10;&#10;Descripción generada automáticamente">
            <a:extLst>
              <a:ext uri="{FF2B5EF4-FFF2-40B4-BE49-F238E27FC236}">
                <a16:creationId xmlns:a16="http://schemas.microsoft.com/office/drawing/2014/main" id="{4F2376FF-F107-F336-B311-05D7730EB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036" y="2512759"/>
            <a:ext cx="4978343" cy="348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40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6B68637-28A5-4225-B0AA-21251CB71CF1}"/>
              </a:ext>
            </a:extLst>
          </p:cNvPr>
          <p:cNvSpPr txBox="1"/>
          <p:nvPr/>
        </p:nvSpPr>
        <p:spPr>
          <a:xfrm>
            <a:off x="436098" y="365760"/>
            <a:ext cx="6147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>
                <a:solidFill>
                  <a:prstClr val="white"/>
                </a:solidFill>
                <a:latin typeface="Calibri" panose="020F0502020204030204"/>
              </a:rPr>
              <a:t>Diagrama principal</a:t>
            </a:r>
            <a:r>
              <a:rPr lang="es-ES" dirty="0"/>
              <a:t> 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B69ADA72-6995-407C-9F4F-EA5D9B5A1D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FB56A15-5FFD-4F27-8F2E-1EBF0B683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599" y="1570129"/>
            <a:ext cx="4410002" cy="517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38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5C61D85-E6A7-A7B4-07F3-54F08A1CE246}"/>
              </a:ext>
            </a:extLst>
          </p:cNvPr>
          <p:cNvSpPr txBox="1"/>
          <p:nvPr/>
        </p:nvSpPr>
        <p:spPr>
          <a:xfrm>
            <a:off x="295647" y="265888"/>
            <a:ext cx="7728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>
                <a:solidFill>
                  <a:schemeClr val="bg1"/>
                </a:solidFill>
              </a:rPr>
              <a:t>Roles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70DC331-E0F2-4BC4-8424-E563F09C3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096" y="1877603"/>
            <a:ext cx="7395807" cy="471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61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5C61D85-E6A7-A7B4-07F3-54F08A1CE246}"/>
              </a:ext>
            </a:extLst>
          </p:cNvPr>
          <p:cNvSpPr txBox="1"/>
          <p:nvPr/>
        </p:nvSpPr>
        <p:spPr>
          <a:xfrm>
            <a:off x="295647" y="265888"/>
            <a:ext cx="7728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>
                <a:solidFill>
                  <a:schemeClr val="bg1"/>
                </a:solidFill>
              </a:rPr>
              <a:t>Usuarios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C76993F-5F7A-4A82-A7EF-83A440C46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264" y="1743832"/>
            <a:ext cx="6475471" cy="462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95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5C61D85-E6A7-A7B4-07F3-54F08A1CE246}"/>
              </a:ext>
            </a:extLst>
          </p:cNvPr>
          <p:cNvSpPr txBox="1"/>
          <p:nvPr/>
        </p:nvSpPr>
        <p:spPr>
          <a:xfrm>
            <a:off x="295647" y="265888"/>
            <a:ext cx="7728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>
                <a:solidFill>
                  <a:schemeClr val="bg1"/>
                </a:solidFill>
              </a:rPr>
              <a:t>Productos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DBFB944-32DB-4247-9AA6-FDD93DC5B07B}"/>
              </a:ext>
            </a:extLst>
          </p:cNvPr>
          <p:cNvSpPr/>
          <p:nvPr/>
        </p:nvSpPr>
        <p:spPr>
          <a:xfrm>
            <a:off x="2049729" y="1667283"/>
            <a:ext cx="2110153" cy="4288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098CB71-7EF1-4A28-A7D7-E760E1D0A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838" y="1857810"/>
            <a:ext cx="5544324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82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5C61D85-E6A7-A7B4-07F3-54F08A1CE246}"/>
              </a:ext>
            </a:extLst>
          </p:cNvPr>
          <p:cNvSpPr txBox="1"/>
          <p:nvPr/>
        </p:nvSpPr>
        <p:spPr>
          <a:xfrm>
            <a:off x="295647" y="265888"/>
            <a:ext cx="7728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>
                <a:solidFill>
                  <a:schemeClr val="bg1"/>
                </a:solidFill>
              </a:rPr>
              <a:t>Clientes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2599BF-1345-4F89-A0E9-05001B2A2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735" y="1752132"/>
            <a:ext cx="5934903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665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468</Words>
  <Application>Microsoft Office PowerPoint</Application>
  <PresentationFormat>Panorámica</PresentationFormat>
  <Paragraphs>45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Tahoma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Sena</cp:lastModifiedBy>
  <cp:revision>13</cp:revision>
  <dcterms:created xsi:type="dcterms:W3CDTF">2020-10-01T23:51:28Z</dcterms:created>
  <dcterms:modified xsi:type="dcterms:W3CDTF">2022-09-08T19:14:29Z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