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443" r:id="rId7"/>
    <p:sldId id="2444" r:id="rId8"/>
    <p:sldId id="2447" r:id="rId9"/>
    <p:sldId id="2448" r:id="rId10"/>
    <p:sldId id="2449" r:id="rId11"/>
    <p:sldId id="2450" r:id="rId12"/>
    <p:sldId id="2451" r:id="rId13"/>
    <p:sldId id="2452" r:id="rId14"/>
    <p:sldId id="2453" r:id="rId15"/>
    <p:sldId id="2454" r:id="rId16"/>
    <p:sldId id="2455" r:id="rId17"/>
    <p:sldId id="2440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3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F59873-CF9B-4E8C-B760-A9485E62928F}" type="datetime1">
              <a:rPr lang="es-ES" smtClean="0"/>
              <a:t>09/04/2020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470219-9C42-4627-B646-B2DE64148742}" type="datetime1">
              <a:rPr lang="es-ES" noProof="0" smtClean="0"/>
              <a:t>09/04/2020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contenido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Haga clic para modificar los estilos de texto del patrón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Segundo nivel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Tercer nivel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Cuarto nivel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en/photo/74567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flickr.com/photos/jimnix/8285524536/" TargetMode="External"/><Relationship Id="rId4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en/photo/6539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jado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Battle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Neighborhoods</a:t>
            </a:r>
            <a:endParaRPr lang="es-E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Applied</a:t>
            </a:r>
            <a:r>
              <a:rPr lang="es-ES" dirty="0"/>
              <a:t> 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Capstone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Second Deliverable (Most Common Venues)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20 most common venues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Comfort and well-being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Results</a:t>
            </a:r>
            <a:endParaRPr lang="es-EC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E683C9-C6F9-4F05-9C43-EEC289AB5C7E}"/>
              </a:ext>
            </a:extLst>
          </p:cNvPr>
          <p:cNvPicPr/>
          <p:nvPr/>
        </p:nvPicPr>
        <p:blipFill rotWithShape="1">
          <a:blip r:embed="rId2"/>
          <a:srcRect t="1076" b="1596"/>
          <a:stretch/>
        </p:blipFill>
        <p:spPr bwMode="auto">
          <a:xfrm>
            <a:off x="6553614" y="1127587"/>
            <a:ext cx="4995655" cy="4602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310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11</a:t>
            </a:fld>
            <a:endParaRPr lang="es-ES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Third Deliverable (Clusters)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Cluster composition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Possible matches for the profile the client is looking for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Export database to client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Results</a:t>
            </a:r>
            <a:endParaRPr lang="es-EC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80DB2A-D54D-4BCB-A4F8-D4D0107AD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5171" y="1364973"/>
            <a:ext cx="5748290" cy="37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u="sng" dirty="0" err="1"/>
              <a:t>Discussion</a:t>
            </a:r>
            <a:endParaRPr lang="es-ES" u="sng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99863"/>
            <a:ext cx="5138057" cy="3396749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Limitations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err="1"/>
              <a:t>FourSquare</a:t>
            </a:r>
            <a:r>
              <a:rPr lang="es-ES" sz="2200" dirty="0"/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err="1"/>
              <a:t>Features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model</a:t>
            </a:r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/>
              <a:t>K-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endParaRPr lang="es-ES" sz="2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Suggestions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future</a:t>
            </a:r>
            <a:r>
              <a:rPr lang="es-ES" sz="2400" dirty="0"/>
              <a:t> </a:t>
            </a:r>
            <a:r>
              <a:rPr lang="es-ES" sz="2400" dirty="0" err="1"/>
              <a:t>projects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/>
              <a:t>More </a:t>
            </a:r>
            <a:r>
              <a:rPr lang="es-ES" sz="2200" dirty="0" err="1"/>
              <a:t>features</a:t>
            </a:r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err="1"/>
              <a:t>Database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actual </a:t>
            </a:r>
            <a:r>
              <a:rPr lang="es-ES" sz="2200" dirty="0" err="1"/>
              <a:t>customers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moved </a:t>
            </a:r>
            <a:r>
              <a:rPr lang="es-ES" sz="2200" dirty="0" err="1"/>
              <a:t>from</a:t>
            </a:r>
            <a:r>
              <a:rPr lang="es-ES" sz="2200" dirty="0"/>
              <a:t> California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err="1"/>
              <a:t>Qualitative</a:t>
            </a:r>
            <a:r>
              <a:rPr lang="es-ES" sz="2200" dirty="0"/>
              <a:t> </a:t>
            </a:r>
            <a:r>
              <a:rPr lang="es-ES" sz="2200" dirty="0" err="1"/>
              <a:t>Surveys</a:t>
            </a:r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err="1"/>
              <a:t>Increase</a:t>
            </a:r>
            <a:r>
              <a:rPr lang="es-ES" sz="2200" dirty="0"/>
              <a:t> </a:t>
            </a:r>
            <a:r>
              <a:rPr lang="es-ES" sz="2200" dirty="0" err="1"/>
              <a:t>robustness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classification</a:t>
            </a:r>
            <a:endParaRPr lang="es-ES" sz="2200" dirty="0"/>
          </a:p>
          <a:p>
            <a:endParaRPr lang="es-ES" sz="2400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492712" y="0"/>
            <a:ext cx="4699288" cy="6858000"/>
          </a:xfrm>
        </p:spPr>
      </p:pic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18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u="sng" dirty="0" err="1"/>
              <a:t>Conclusion</a:t>
            </a:r>
            <a:endParaRPr lang="es-ES" u="sng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99863"/>
            <a:ext cx="5138057" cy="3396749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Business </a:t>
            </a:r>
            <a:r>
              <a:rPr lang="es-ES" sz="2400" dirty="0" err="1"/>
              <a:t>Intelligence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Data </a:t>
            </a:r>
            <a:r>
              <a:rPr lang="es-ES" sz="2400" dirty="0" err="1"/>
              <a:t>Collection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Machine 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Solutions</a:t>
            </a:r>
            <a:endParaRPr lang="es-ES" sz="2400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545194" y="0"/>
            <a:ext cx="4646806" cy="6858000"/>
          </a:xfrm>
        </p:spPr>
      </p:pic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5928BE-71F3-4C8C-989B-DA11D156365D}"/>
              </a:ext>
            </a:extLst>
          </p:cNvPr>
          <p:cNvSpPr txBox="1"/>
          <p:nvPr/>
        </p:nvSpPr>
        <p:spPr>
          <a:xfrm>
            <a:off x="7545194" y="6858000"/>
            <a:ext cx="459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>
                <a:hlinkClick r:id="rId5" tooltip="https://www.flickr.com/photos/jimnix/8285524536/"/>
              </a:rPr>
              <a:t>Esta foto</a:t>
            </a:r>
            <a:r>
              <a:rPr lang="es-EC" sz="900"/>
              <a:t> de Autor desconocido está bajo licencia </a:t>
            </a:r>
            <a:r>
              <a:rPr lang="es-EC" sz="900">
                <a:hlinkClick r:id="rId6" tooltip="https://creativecommons.org/licenses/by-nc-sa/3.0/"/>
              </a:rPr>
              <a:t>CC BY-SA-NC</a:t>
            </a:r>
            <a:endParaRPr lang="es-EC" sz="900"/>
          </a:p>
        </p:txBody>
      </p:sp>
    </p:spTree>
    <p:extLst>
      <p:ext uri="{BB962C8B-B14F-4D97-AF65-F5344CB8AC3E}">
        <p14:creationId xmlns:p14="http://schemas.microsoft.com/office/powerpoint/2010/main" val="20093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IBM DATA SCIENCE PROFESSIONAL </a:t>
            </a:r>
            <a:r>
              <a:rPr lang="es-ES" dirty="0" err="1">
                <a:solidFill>
                  <a:schemeClr val="bg1"/>
                </a:solidFill>
              </a:rPr>
              <a:t>cERTIFICATE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922589"/>
            <a:ext cx="4351912" cy="666177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s-ES" dirty="0"/>
              <a:t>Coursera</a:t>
            </a:r>
          </a:p>
        </p:txBody>
      </p:sp>
      <p:sp>
        <p:nvSpPr>
          <p:cNvPr id="17" name="Rectángulo: Una sola esquina cortada 16" descr="Cuadro de énfasis de pie de página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u="sng" dirty="0"/>
              <a:t>Content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99863"/>
            <a:ext cx="5138057" cy="339674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Background</a:t>
            </a:r>
            <a:endParaRPr lang="es-E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/>
              <a:t>Data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Methodology</a:t>
            </a:r>
            <a:endParaRPr lang="es-E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Results</a:t>
            </a:r>
            <a:endParaRPr lang="es-E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Discussion</a:t>
            </a:r>
            <a:r>
              <a:rPr lang="es-ES" sz="2400" dirty="0"/>
              <a:t> and </a:t>
            </a:r>
            <a:r>
              <a:rPr lang="es-ES" sz="2400" dirty="0" err="1"/>
              <a:t>Conclusion</a:t>
            </a:r>
            <a:endParaRPr lang="es-ES" sz="2400" dirty="0"/>
          </a:p>
        </p:txBody>
      </p:sp>
      <p:pic>
        <p:nvPicPr>
          <p:cNvPr id="5" name="Marcador de posición de imagen 4" descr="Dos edificios" title="Dos edificio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7AA9162-2E17-4036-BFA6-B2FCCB65341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192" y="553950"/>
            <a:ext cx="4797692" cy="2440305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 anchor="ctr">
            <a:normAutofit/>
          </a:bodyPr>
          <a:lstStyle/>
          <a:p>
            <a:r>
              <a:rPr lang="es-EC" u="sng" dirty="0" err="1"/>
              <a:t>Background</a:t>
            </a:r>
            <a:endParaRPr lang="es-EC" u="sng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State of the rental housing market in the United States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role of the high-income segment in this market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Relevance of current strategy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348034-C783-43EE-B465-8B790CD1F52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192" y="3429000"/>
            <a:ext cx="4797692" cy="28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6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E3BABB-9C73-4BCD-81BB-56BB861705F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272855"/>
            <a:ext cx="5765000" cy="4312290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Opportunities that are not being seized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Changes suggested for current strategy: Diversify Californian Portfolio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Background</a:t>
            </a:r>
            <a:endParaRPr lang="es-EC" u="sng" dirty="0"/>
          </a:p>
        </p:txBody>
      </p:sp>
    </p:spTree>
    <p:extLst>
      <p:ext uri="{BB962C8B-B14F-4D97-AF65-F5344CB8AC3E}">
        <p14:creationId xmlns:p14="http://schemas.microsoft.com/office/powerpoint/2010/main" val="7971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u="sng" dirty="0"/>
              <a:t>Data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99863"/>
            <a:ext cx="5138057" cy="339674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Zillow</a:t>
            </a:r>
            <a:r>
              <a:rPr lang="es-ES" sz="2400" dirty="0"/>
              <a:t> (ZRI </a:t>
            </a:r>
            <a:r>
              <a:rPr lang="es-ES" sz="2400" dirty="0" err="1"/>
              <a:t>Index</a:t>
            </a:r>
            <a:r>
              <a:rPr lang="es-ES" sz="2400" dirty="0"/>
              <a:t>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400" dirty="0" err="1"/>
              <a:t>Geocoder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FourSquare</a:t>
            </a:r>
            <a:endParaRPr lang="es-ES" sz="2400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366336" y="0"/>
            <a:ext cx="4825664" cy="6858000"/>
          </a:xfrm>
        </p:spPr>
      </p:pic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5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pic>
        <p:nvPicPr>
          <p:cNvPr id="6" name="Imagen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93ABAD4-992D-4789-8AB4-7BF1A3A08F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2793" y="326348"/>
            <a:ext cx="5246475" cy="2887248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Zillow Database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List of 100 neighborhoods with most expensive rents in the U.S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Geocoder for position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Methodology</a:t>
            </a:r>
            <a:endParaRPr lang="es-EC" u="sng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0CF967-A31A-47E1-8224-5D55917A2B03}"/>
              </a:ext>
            </a:extLst>
          </p:cNvPr>
          <p:cNvPicPr/>
          <p:nvPr/>
        </p:nvPicPr>
        <p:blipFill rotWithShape="1">
          <a:blip r:embed="rId3"/>
          <a:srcRect r="4567"/>
          <a:stretch/>
        </p:blipFill>
        <p:spPr>
          <a:xfrm>
            <a:off x="6302794" y="3429000"/>
            <a:ext cx="5246476" cy="28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Clustering Method: K-Means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Optimal K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Elbow Method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Silhouette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Methodology</a:t>
            </a:r>
            <a:endParaRPr lang="es-EC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0B8A55-36A4-4B3E-A493-7546E6D7D86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580" y="409391"/>
            <a:ext cx="4622525" cy="2987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B69C81-5D97-4C4E-8A17-E9F58AFEF1EC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580" y="3631097"/>
            <a:ext cx="4622525" cy="2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Errors: Correct Duplicate Values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Repeat Previous Steps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Inspect the clusters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Methodology</a:t>
            </a:r>
            <a:endParaRPr lang="es-EC" u="sng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9E79EF-E6A7-4026-9745-94BB09E5319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579" y="378012"/>
            <a:ext cx="4622525" cy="27746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06B463-C278-4BF4-8D33-A6B990817129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578" y="3529039"/>
            <a:ext cx="4622525" cy="27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61B-F9A3-41D4-A74F-58FB18E83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9" y="6405746"/>
            <a:ext cx="642731" cy="407804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9</a:t>
            </a:fld>
            <a:endParaRPr lang="es-ES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0C0B16-BB68-41E2-9DA4-8A9838F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First Deliverable (Top 100)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Export to client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Analysis of distribution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80F5-024E-4564-ACB5-EC9A604E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>
            <a:normAutofit/>
          </a:bodyPr>
          <a:lstStyle/>
          <a:p>
            <a:r>
              <a:rPr lang="es-EC" u="sng" dirty="0" err="1"/>
              <a:t>Results</a:t>
            </a:r>
            <a:endParaRPr lang="es-EC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39B85F-F161-4978-AD26-176A0F0A01C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299" b="2587"/>
          <a:stretch/>
        </p:blipFill>
        <p:spPr bwMode="auto">
          <a:xfrm>
            <a:off x="6631968" y="1208432"/>
            <a:ext cx="4446850" cy="4441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6627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06_TF34357351" id="{4DBF75E2-F17F-476E-9EF2-1ECC073AF355}" vid="{73925999-48B9-456E-B495-77C5200E6BD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Panorámica</PresentationFormat>
  <Paragraphs>95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The Battle of the Neighborhoods</vt:lpstr>
      <vt:lpstr>Content</vt:lpstr>
      <vt:lpstr>Background</vt:lpstr>
      <vt:lpstr>Background</vt:lpstr>
      <vt:lpstr>Data</vt:lpstr>
      <vt:lpstr>Methodology</vt:lpstr>
      <vt:lpstr>Methodology</vt:lpstr>
      <vt:lpstr>Methodology</vt:lpstr>
      <vt:lpstr>Results</vt:lpstr>
      <vt:lpstr>Results</vt:lpstr>
      <vt:lpstr>Results</vt:lpstr>
      <vt:lpstr>Discussion</vt:lpstr>
      <vt:lpstr>Conclusion</vt:lpstr>
      <vt:lpstr>IBM DATA SCIENCE PROFESSIONAL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2020-04-10T00:31:55Z</dcterms:created>
  <dcterms:modified xsi:type="dcterms:W3CDTF">2020-04-10T00:55:51Z</dcterms:modified>
</cp:coreProperties>
</file>