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sldIdLst>
    <p:sldId id="256" r:id="rId2"/>
    <p:sldId id="267" r:id="rId3"/>
    <p:sldId id="260" r:id="rId4"/>
    <p:sldId id="257" r:id="rId5"/>
    <p:sldId id="258" r:id="rId6"/>
    <p:sldId id="259" r:id="rId7"/>
    <p:sldId id="261" r:id="rId8"/>
    <p:sldId id="262" r:id="rId9"/>
    <p:sldId id="264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76EB9D5-7E1A-4433-8B21-2237CC26FA2C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02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16DA-9D86-4E1E-A623-C11F9F74EB59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6330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16DA-9D86-4E1E-A623-C11F9F74EB59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46711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16DA-9D86-4E1E-A623-C11F9F74EB59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9655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16DA-9D86-4E1E-A623-C11F9F74EB59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627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16DA-9D86-4E1E-A623-C11F9F74EB59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5487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16DA-9D86-4E1E-A623-C11F9F74EB59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14395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8A19-B9D6-4696-A74D-9FEF900C8B6A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019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5100-39B0-4914-BBD6-34F267582565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89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F837-FEDB-44F2-8FB5-4F56FC548A33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34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AB55-62C0-407E-B706-C907B44B0BFC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34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B33F-FEF5-4E73-A5F9-307689FE77C6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66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5FA4-F0B8-4D71-BC92-932E3A1502F8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25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9F80-C2CE-4D6A-80E4-D3515AD92BC6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33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20E-EF40-477E-B84C-637FC7CE78DB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4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D63-E026-4E54-B301-C824E1BD14F3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15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3185-9573-406A-8068-0AB4F2335019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38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5516DA-9D86-4E1E-A623-C11F9F74EB59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2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Practica</a:t>
            </a: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61708" y="3535842"/>
            <a:ext cx="9070848" cy="457201"/>
          </a:xfrm>
        </p:spPr>
        <p:txBody>
          <a:bodyPr>
            <a:noAutofit/>
          </a:bodyPr>
          <a:lstStyle/>
          <a:p>
            <a:r>
              <a:rPr lang="es-MX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</a:t>
            </a:r>
            <a:r>
              <a:rPr lang="es-MX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Flop</a:t>
            </a:r>
            <a:endParaRPr lang="es-MX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75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iseño de circuitos digitales y tecnología de computadore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597" y="808160"/>
            <a:ext cx="3840527" cy="168983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Contador asíncrono ascendente con JK sincronizados por flanco ascendent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r="22703"/>
          <a:stretch/>
        </p:blipFill>
        <p:spPr bwMode="auto">
          <a:xfrm>
            <a:off x="1117839" y="2703579"/>
            <a:ext cx="3926095" cy="1305692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5383365" y="1736490"/>
            <a:ext cx="5628071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Flip flop en modo síncrono, observa que la señal de reloj es la misma para los tres flip flop.</a:t>
            </a:r>
            <a:endParaRPr lang="es-MX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383365" y="3165217"/>
            <a:ext cx="5628071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Flip flop en modo asíncrono, observa que la señal de reloj solo entra al primer flip flop y no al resto.</a:t>
            </a:r>
            <a:endParaRPr lang="es-MX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98491" y="4250029"/>
            <a:ext cx="10676585" cy="1908215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 fontAlgn="base"/>
            <a:r>
              <a:rPr lang="es-MX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qué sirven las entradas Clear y </a:t>
            </a:r>
            <a:r>
              <a:rPr lang="es-MX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Preset.</a:t>
            </a:r>
            <a:endParaRPr lang="es-MX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es-MX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Estas entradas sirven</a:t>
            </a:r>
            <a:r>
              <a:rPr lang="es-MX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MX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controlar el momento en que inicia su funcionamiento y el valor de inicio de </a:t>
            </a:r>
            <a:r>
              <a:rPr lang="es-MX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lang="es-MX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secuencia de arranque. En inglés estas se conocen como </a:t>
            </a:r>
            <a:r>
              <a:rPr lang="es-MX" sz="20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es-MX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y </a:t>
            </a:r>
            <a:r>
              <a:rPr lang="es-MX" sz="20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Preset;</a:t>
            </a:r>
            <a:r>
              <a:rPr lang="es-MX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la entrada Clear hace arrancar en cero el </a:t>
            </a:r>
            <a:r>
              <a:rPr lang="es-MX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flip-flop y Preset hace arrancar en uno, </a:t>
            </a:r>
            <a:r>
              <a:rPr lang="es-MX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 considerar otras entradas o el reloj del dispositivo.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88413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¿Preguntas?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94197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4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s-MX" sz="4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racias</a:t>
            </a:r>
            <a:endParaRPr lang="es-MX" sz="4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61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alumno aprenderá que es un </a:t>
            </a:r>
            <a:r>
              <a:rPr lang="es-MX" dirty="0" err="1" smtClean="0"/>
              <a:t>flip-flop</a:t>
            </a:r>
            <a:r>
              <a:rPr lang="es-MX" dirty="0" smtClean="0"/>
              <a:t> y los diferentes tipos de que existen.</a:t>
            </a:r>
          </a:p>
          <a:p>
            <a:r>
              <a:rPr lang="es-MX" dirty="0" smtClean="0"/>
              <a:t>El alumno aprenderá la tabla de verdad de los </a:t>
            </a:r>
            <a:r>
              <a:rPr lang="es-MX" dirty="0" err="1" smtClean="0"/>
              <a:t>flip</a:t>
            </a:r>
            <a:r>
              <a:rPr lang="es-MX" dirty="0" smtClean="0"/>
              <a:t> </a:t>
            </a:r>
            <a:r>
              <a:rPr lang="es-MX" dirty="0" err="1" smtClean="0"/>
              <a:t>flop</a:t>
            </a:r>
            <a:r>
              <a:rPr lang="es-MX" dirty="0" smtClean="0"/>
              <a:t> y su implementación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5080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495775"/>
            <a:ext cx="10058400" cy="851355"/>
          </a:xfrm>
        </p:spPr>
        <p:txBody>
          <a:bodyPr>
            <a:normAutofit/>
          </a:bodyPr>
          <a:lstStyle/>
          <a:p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s-MX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Que es un flip</a:t>
            </a:r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MX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flop?</a:t>
            </a:r>
            <a:endParaRPr lang="es-MX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84667" y="1347129"/>
            <a:ext cx="9701012" cy="1872589"/>
          </a:xfrm>
          <a:solidFill>
            <a:srgbClr val="00B0F0"/>
          </a:solidFill>
          <a:ln w="571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s-MX" sz="2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flip-flop </a:t>
            </a:r>
            <a:r>
              <a:rPr lang="es-MX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el nombre común que se le da a los dispositivos de dos estados (</a:t>
            </a:r>
            <a:r>
              <a:rPr lang="es-MX" sz="2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biestables</a:t>
            </a:r>
            <a:r>
              <a:rPr lang="es-MX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que sirven como memoria básica para las operaciones de lógica secuencial. Los </a:t>
            </a:r>
            <a:r>
              <a:rPr lang="es-MX" sz="2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Flip-flops</a:t>
            </a:r>
            <a:r>
              <a:rPr lang="es-MX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son ampliamente usados para el almacenamiento y transferencia de datos digitales y se usan normalmente en unidades llamadas “registros”, para el almacenamiento de datos numéricos binarios.</a:t>
            </a:r>
          </a:p>
          <a:p>
            <a:endParaRPr lang="es-MX" dirty="0"/>
          </a:p>
        </p:txBody>
      </p:sp>
      <p:pic>
        <p:nvPicPr>
          <p:cNvPr id="6" name="Picture 4" descr="https://i0.wp.com/www.ingmecafenix.com/wp-content/uploads/2017/04/flip-flop.jpg?ssl=1"/>
          <p:cNvPicPr/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88" b="-106"/>
          <a:stretch/>
        </p:blipFill>
        <p:spPr bwMode="auto">
          <a:xfrm>
            <a:off x="4167822" y="3406188"/>
            <a:ext cx="3856355" cy="2750185"/>
          </a:xfrm>
          <a:prstGeom prst="rect">
            <a:avLst/>
          </a:prstGeom>
          <a:noFill/>
          <a:ln w="57150">
            <a:solidFill>
              <a:srgbClr val="00206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15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6069" y="656823"/>
            <a:ext cx="10187187" cy="2588653"/>
          </a:xfrm>
          <a:solidFill>
            <a:srgbClr val="00B0F0"/>
          </a:solidFill>
          <a:ln w="3810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s-MX" altLang="es-MX" sz="2700" b="1" i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altLang="es-MX" sz="2700" b="1" i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altLang="es-MX" sz="2700" b="1" i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Flip-Flop </a:t>
            </a:r>
            <a:r>
              <a:rPr lang="es-MX" altLang="es-MX" sz="2700" b="1" i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el elemento de memoria mas pequeño y que es capaz de almacenar un número binario de un solo bit, es decir, que puede almacenar solo un uno (1) o un cero (0) y permanece indefinidamente en uno de sus dos estados posibles aunque haya desaparecido la señal de control que provocó su transición al estado actual.</a:t>
            </a:r>
            <a:r>
              <a:rPr lang="es-MX" altLang="es-MX" b="1" i="1" dirty="0">
                <a:solidFill>
                  <a:srgbClr val="000099"/>
                </a:solidFill>
              </a:rPr>
              <a:t/>
            </a:r>
            <a:br>
              <a:rPr lang="es-MX" altLang="es-MX" b="1" i="1" dirty="0">
                <a:solidFill>
                  <a:srgbClr val="000099"/>
                </a:solidFill>
              </a:rPr>
            </a:br>
            <a:endParaRPr lang="es-MX" dirty="0"/>
          </a:p>
        </p:txBody>
      </p:sp>
      <p:sp>
        <p:nvSpPr>
          <p:cNvPr id="4" name="Elipse 3"/>
          <p:cNvSpPr/>
          <p:nvPr/>
        </p:nvSpPr>
        <p:spPr>
          <a:xfrm>
            <a:off x="1300766" y="3721995"/>
            <a:ext cx="9852338" cy="21250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spcBef>
                <a:spcPct val="50000"/>
              </a:spcBef>
            </a:pPr>
            <a:r>
              <a:rPr lang="es-MX" altLang="es-MX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Memoria</a:t>
            </a:r>
            <a:r>
              <a:rPr lang="es-MX" altLang="es-MX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Dispositivo físico, generalmente electrónico, en el que se almacenan datos e instrucciones para recuperarlos y utilizarlos posteriormente.</a:t>
            </a:r>
            <a:endParaRPr lang="es-ES" altLang="es-MX" sz="2000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79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2368" y="708336"/>
            <a:ext cx="9922099" cy="772734"/>
          </a:xfrm>
          <a:solidFill>
            <a:srgbClr val="00B0F0"/>
          </a:solidFill>
          <a:ln w="285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s-MX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MX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flip-flop </a:t>
            </a:r>
            <a:r>
              <a:rPr lang="es-MX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 sencillo, esta basado en una compuerta Or, como </a:t>
            </a:r>
            <a:r>
              <a:rPr lang="es-MX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muestra </a:t>
            </a:r>
            <a:r>
              <a:rPr lang="es-MX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el siguiente diagrama.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00035" y="1695094"/>
            <a:ext cx="5911402" cy="4267824"/>
          </a:xfrm>
          <a:solidFill>
            <a:srgbClr val="92D050"/>
          </a:solidFill>
          <a:ln w="38100"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Análisis del circuito.</a:t>
            </a:r>
          </a:p>
          <a:p>
            <a:pPr marL="0" indent="0" algn="just">
              <a:buNone/>
            </a:pPr>
            <a:r>
              <a:rPr lang="es-MX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vemos en el diagrama de la compuerta or, tiene una de sus entradas conectada a la salida, a esta conexión se le llama retroalimentación, ya que el valor que tome la salida, le llegara también a la entrada, para poder analizarla nos auxiliamos del cronograma de tiempos de la imagen.</a:t>
            </a:r>
          </a:p>
          <a:p>
            <a:pPr marL="0" indent="0" algn="just">
              <a:buNone/>
            </a:pPr>
            <a:r>
              <a:rPr lang="es-MX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Iniciamos en condiciones iniciales, todo vale ceros, tanto la entrada A como la salida S y recordando la tabla de verdad de la compuerta or, 0 + 0 =0, es correcto lo que se muestra en el tiempo 0 del </a:t>
            </a:r>
            <a:r>
              <a:rPr lang="es-MX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cronograma.</a:t>
            </a:r>
            <a:endParaRPr lang="es-MX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4" descr="o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DFF"/>
              </a:clrFrom>
              <a:clrTo>
                <a:srgbClr val="FFFD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3622" y="1754666"/>
            <a:ext cx="2961158" cy="143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5" descr="graf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9495" y="3829006"/>
            <a:ext cx="3069055" cy="179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1597602" y="5639806"/>
            <a:ext cx="2351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Cronograma de tiempos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2187025" y="3204292"/>
            <a:ext cx="191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Diagrama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9335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 txBox="1">
            <a:spLocks noGrp="1"/>
          </p:cNvSpPr>
          <p:nvPr>
            <p:ph type="title"/>
          </p:nvPr>
        </p:nvSpPr>
        <p:spPr>
          <a:xfrm>
            <a:off x="1269643" y="749632"/>
            <a:ext cx="948421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Tipos de flip flop y sus tablas de verdad.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665925"/>
            <a:ext cx="6877026" cy="28084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002060"/>
            </a:solidFill>
          </a:ln>
        </p:spPr>
      </p:pic>
      <p:sp>
        <p:nvSpPr>
          <p:cNvPr id="9" name="Marcador de contenido 8"/>
          <p:cNvSpPr txBox="1">
            <a:spLocks noGrp="1"/>
          </p:cNvSpPr>
          <p:nvPr>
            <p:ph idx="1"/>
          </p:nvPr>
        </p:nvSpPr>
        <p:spPr>
          <a:xfrm>
            <a:off x="1262420" y="1903504"/>
            <a:ext cx="954295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s-MX" dirty="0" smtClean="0">
                <a:solidFill>
                  <a:schemeClr val="tx1"/>
                </a:solidFill>
              </a:rPr>
              <a:t>El circulo en la entrada del reloj (CLK) indica negación, por lo cual es de T-.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376747" y="3186164"/>
            <a:ext cx="2956659" cy="3812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tx1"/>
                </a:solidFill>
              </a:rPr>
              <a:t>Flip flop de transición positiva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8363868" y="4647266"/>
            <a:ext cx="296953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tx1"/>
                </a:solidFill>
              </a:rPr>
              <a:t>Flip flop de transición negativa</a:t>
            </a:r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42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9948" y="3258355"/>
            <a:ext cx="6356833" cy="17262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</p:pic>
      <p:sp>
        <p:nvSpPr>
          <p:cNvPr id="4" name="Título 3"/>
          <p:cNvSpPr txBox="1">
            <a:spLocks noGrp="1"/>
          </p:cNvSpPr>
          <p:nvPr>
            <p:ph type="title"/>
          </p:nvPr>
        </p:nvSpPr>
        <p:spPr>
          <a:xfrm>
            <a:off x="1269643" y="880936"/>
            <a:ext cx="9601195" cy="15600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FFC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Transición, cambio de estado en la señal, existen dos tipos:</a:t>
            </a:r>
          </a:p>
          <a:p>
            <a:pPr marL="342900" indent="-342900">
              <a:buAutoNum type="alphaLcParenR"/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Transición positiva (T+), cuando la señal cambia de 0 a 1.</a:t>
            </a:r>
          </a:p>
          <a:p>
            <a:pPr marL="342900" indent="-342900">
              <a:buAutoNum type="alphaLcParenR"/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Transición negativa (T-), cuando la señal cambia de 1 a 0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077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 txBox="1">
            <a:spLocks noGrp="1"/>
          </p:cNvSpPr>
          <p:nvPr>
            <p:ph type="title"/>
          </p:nvPr>
        </p:nvSpPr>
        <p:spPr>
          <a:xfrm>
            <a:off x="1156238" y="682400"/>
            <a:ext cx="9265274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Tablas de verdad de los flip flop</a:t>
            </a:r>
            <a:r>
              <a:rPr lang="es-MX" sz="2800" dirty="0" smtClean="0"/>
              <a:t>.</a:t>
            </a:r>
            <a:endParaRPr lang="es-MX" sz="2800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085846"/>
              </p:ext>
            </p:extLst>
          </p:nvPr>
        </p:nvGraphicFramePr>
        <p:xfrm>
          <a:off x="1089337" y="1441294"/>
          <a:ext cx="367584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961">
                  <a:extLst>
                    <a:ext uri="{9D8B030D-6E8A-4147-A177-3AD203B41FA5}">
                      <a16:colId xmlns:a16="http://schemas.microsoft.com/office/drawing/2014/main" val="657183595"/>
                    </a:ext>
                  </a:extLst>
                </a:gridCol>
                <a:gridCol w="918961">
                  <a:extLst>
                    <a:ext uri="{9D8B030D-6E8A-4147-A177-3AD203B41FA5}">
                      <a16:colId xmlns:a16="http://schemas.microsoft.com/office/drawing/2014/main" val="81790468"/>
                    </a:ext>
                  </a:extLst>
                </a:gridCol>
                <a:gridCol w="918961">
                  <a:extLst>
                    <a:ext uri="{9D8B030D-6E8A-4147-A177-3AD203B41FA5}">
                      <a16:colId xmlns:a16="http://schemas.microsoft.com/office/drawing/2014/main" val="2400065882"/>
                    </a:ext>
                  </a:extLst>
                </a:gridCol>
                <a:gridCol w="918961">
                  <a:extLst>
                    <a:ext uri="{9D8B030D-6E8A-4147-A177-3AD203B41FA5}">
                      <a16:colId xmlns:a16="http://schemas.microsoft.com/office/drawing/2014/main" val="936535733"/>
                    </a:ext>
                  </a:extLst>
                </a:gridCol>
              </a:tblGrid>
              <a:tr h="262946">
                <a:tc rowSpan="2"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Operación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Entradas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Salida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345856"/>
                  </a:ext>
                </a:extLst>
              </a:tr>
              <a:tr h="262946">
                <a:tc vMerge="1">
                  <a:txBody>
                    <a:bodyPr/>
                    <a:lstStyle/>
                    <a:p>
                      <a:pPr algn="ctr"/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S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R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Q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48331"/>
                  </a:ext>
                </a:extLst>
              </a:tr>
              <a:tr h="262946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Memoriza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0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0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Qo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786895"/>
                  </a:ext>
                </a:extLst>
              </a:tr>
              <a:tr h="262946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Reset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0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1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0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890270"/>
                  </a:ext>
                </a:extLst>
              </a:tr>
              <a:tr h="262946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Set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1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0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1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313516"/>
                  </a:ext>
                </a:extLst>
              </a:tr>
              <a:tr h="262946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Prohibido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1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1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*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48269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355952"/>
              </p:ext>
            </p:extLst>
          </p:nvPr>
        </p:nvGraphicFramePr>
        <p:xfrm>
          <a:off x="5048519" y="1481297"/>
          <a:ext cx="2820474" cy="1419492"/>
        </p:xfrm>
        <a:graphic>
          <a:graphicData uri="http://schemas.openxmlformats.org/drawingml/2006/table">
            <a:tbl>
              <a:tblPr firstRow="1" bandRow="1"/>
              <a:tblGrid>
                <a:gridCol w="940158">
                  <a:extLst>
                    <a:ext uri="{9D8B030D-6E8A-4147-A177-3AD203B41FA5}">
                      <a16:colId xmlns:a16="http://schemas.microsoft.com/office/drawing/2014/main" val="2906756639"/>
                    </a:ext>
                  </a:extLst>
                </a:gridCol>
                <a:gridCol w="940158">
                  <a:extLst>
                    <a:ext uri="{9D8B030D-6E8A-4147-A177-3AD203B41FA5}">
                      <a16:colId xmlns:a16="http://schemas.microsoft.com/office/drawing/2014/main" val="3696826062"/>
                    </a:ext>
                  </a:extLst>
                </a:gridCol>
                <a:gridCol w="940158">
                  <a:extLst>
                    <a:ext uri="{9D8B030D-6E8A-4147-A177-3AD203B41FA5}">
                      <a16:colId xmlns:a16="http://schemas.microsoft.com/office/drawing/2014/main" val="2336437497"/>
                    </a:ext>
                  </a:extLst>
                </a:gridCol>
              </a:tblGrid>
              <a:tr h="354873"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Operación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Entrada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Salida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217413"/>
                  </a:ext>
                </a:extLst>
              </a:tr>
              <a:tr h="354873">
                <a:tc vMerge="1"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MX" sz="1200" dirty="0" smtClean="0"/>
                        <a:t>T</a:t>
                      </a:r>
                      <a:endParaRPr lang="es-MX" sz="1200" dirty="0"/>
                    </a:p>
                  </a:txBody>
                  <a:tcPr>
                    <a:lnL w="381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MX" sz="1200" dirty="0" smtClean="0"/>
                        <a:t>Q</a:t>
                      </a:r>
                      <a:endParaRPr lang="es-MX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279313"/>
                  </a:ext>
                </a:extLst>
              </a:tr>
              <a:tr h="35487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MX" sz="1200" dirty="0" smtClean="0"/>
                        <a:t>Memoriza</a:t>
                      </a:r>
                      <a:endParaRPr lang="es-MX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MX" sz="1200" dirty="0" smtClean="0"/>
                        <a:t>0</a:t>
                      </a:r>
                      <a:endParaRPr lang="es-MX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MX" sz="1200" dirty="0" smtClean="0"/>
                        <a:t>Qo</a:t>
                      </a:r>
                      <a:endParaRPr lang="es-MX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864256"/>
                  </a:ext>
                </a:extLst>
              </a:tr>
              <a:tr h="35487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MX" sz="1200" dirty="0" smtClean="0"/>
                        <a:t>Toggle</a:t>
                      </a:r>
                      <a:endParaRPr lang="es-MX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MX" sz="1200" dirty="0" smtClean="0"/>
                        <a:t>1</a:t>
                      </a:r>
                      <a:endParaRPr lang="es-MX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MX" sz="1200" dirty="0" smtClean="0"/>
                        <a:t>Q+</a:t>
                      </a:r>
                      <a:endParaRPr lang="es-MX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961852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342692"/>
              </p:ext>
            </p:extLst>
          </p:nvPr>
        </p:nvGraphicFramePr>
        <p:xfrm>
          <a:off x="1156238" y="3790674"/>
          <a:ext cx="4059708" cy="1785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927">
                  <a:extLst>
                    <a:ext uri="{9D8B030D-6E8A-4147-A177-3AD203B41FA5}">
                      <a16:colId xmlns:a16="http://schemas.microsoft.com/office/drawing/2014/main" val="657183595"/>
                    </a:ext>
                  </a:extLst>
                </a:gridCol>
                <a:gridCol w="1014927">
                  <a:extLst>
                    <a:ext uri="{9D8B030D-6E8A-4147-A177-3AD203B41FA5}">
                      <a16:colId xmlns:a16="http://schemas.microsoft.com/office/drawing/2014/main" val="81790468"/>
                    </a:ext>
                  </a:extLst>
                </a:gridCol>
                <a:gridCol w="1014927">
                  <a:extLst>
                    <a:ext uri="{9D8B030D-6E8A-4147-A177-3AD203B41FA5}">
                      <a16:colId xmlns:a16="http://schemas.microsoft.com/office/drawing/2014/main" val="2400065882"/>
                    </a:ext>
                  </a:extLst>
                </a:gridCol>
                <a:gridCol w="1014927">
                  <a:extLst>
                    <a:ext uri="{9D8B030D-6E8A-4147-A177-3AD203B41FA5}">
                      <a16:colId xmlns:a16="http://schemas.microsoft.com/office/drawing/2014/main" val="936535733"/>
                    </a:ext>
                  </a:extLst>
                </a:gridCol>
              </a:tblGrid>
              <a:tr h="297646">
                <a:tc rowSpan="2"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Operación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Entradas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Salida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345856"/>
                  </a:ext>
                </a:extLst>
              </a:tr>
              <a:tr h="297646">
                <a:tc vMerge="1">
                  <a:txBody>
                    <a:bodyPr/>
                    <a:lstStyle/>
                    <a:p>
                      <a:pPr algn="ctr"/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J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K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Q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48331"/>
                  </a:ext>
                </a:extLst>
              </a:tr>
              <a:tr h="297646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Memoriza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0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0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Qo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786895"/>
                  </a:ext>
                </a:extLst>
              </a:tr>
              <a:tr h="297646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Reset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0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1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0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890270"/>
                  </a:ext>
                </a:extLst>
              </a:tr>
              <a:tr h="297646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Set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1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0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1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313516"/>
                  </a:ext>
                </a:extLst>
              </a:tr>
              <a:tr h="297646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Toggle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1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1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Q+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48269"/>
                  </a:ext>
                </a:extLst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184044"/>
              </p:ext>
            </p:extLst>
          </p:nvPr>
        </p:nvGraphicFramePr>
        <p:xfrm>
          <a:off x="8152331" y="1444407"/>
          <a:ext cx="2838309" cy="1456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103">
                  <a:extLst>
                    <a:ext uri="{9D8B030D-6E8A-4147-A177-3AD203B41FA5}">
                      <a16:colId xmlns:a16="http://schemas.microsoft.com/office/drawing/2014/main" val="2906756639"/>
                    </a:ext>
                  </a:extLst>
                </a:gridCol>
                <a:gridCol w="946103">
                  <a:extLst>
                    <a:ext uri="{9D8B030D-6E8A-4147-A177-3AD203B41FA5}">
                      <a16:colId xmlns:a16="http://schemas.microsoft.com/office/drawing/2014/main" val="3696826062"/>
                    </a:ext>
                  </a:extLst>
                </a:gridCol>
                <a:gridCol w="946103">
                  <a:extLst>
                    <a:ext uri="{9D8B030D-6E8A-4147-A177-3AD203B41FA5}">
                      <a16:colId xmlns:a16="http://schemas.microsoft.com/office/drawing/2014/main" val="2336437497"/>
                    </a:ext>
                  </a:extLst>
                </a:gridCol>
              </a:tblGrid>
              <a:tr h="364096">
                <a:tc rowSpan="2"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Operación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Entrada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Salida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217413"/>
                  </a:ext>
                </a:extLst>
              </a:tr>
              <a:tr h="364096">
                <a:tc vMerge="1"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D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Q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279313"/>
                  </a:ext>
                </a:extLst>
              </a:tr>
              <a:tr h="364096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Reset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0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0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864256"/>
                  </a:ext>
                </a:extLst>
              </a:tr>
              <a:tr h="364096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Set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1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1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961852"/>
                  </a:ext>
                </a:extLst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2303264" y="3115348"/>
            <a:ext cx="143160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tx1"/>
                </a:solidFill>
              </a:rPr>
              <a:t>Flip flop SR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844956" y="3013623"/>
            <a:ext cx="141872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tx1"/>
                </a:solidFill>
              </a:rPr>
              <a:t>Flip flop T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496445" y="5689386"/>
            <a:ext cx="132857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tx1"/>
                </a:solidFill>
              </a:rPr>
              <a:t>Flip flop JK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879526" y="3008125"/>
            <a:ext cx="124606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tx1"/>
                </a:solidFill>
              </a:rPr>
              <a:t>Flip flop D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780560" y="4187636"/>
            <a:ext cx="5589947" cy="654819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Qo representa que el FF no cambia, memoriza el ultimo valor en sus salidas. </a:t>
            </a:r>
            <a:endParaRPr lang="es-MX" dirty="0"/>
          </a:p>
        </p:txBody>
      </p:sp>
      <p:sp>
        <p:nvSpPr>
          <p:cNvPr id="17" name="CuadroTexto 16"/>
          <p:cNvSpPr txBox="1"/>
          <p:nvPr/>
        </p:nvSpPr>
        <p:spPr>
          <a:xfrm>
            <a:off x="5780560" y="5017618"/>
            <a:ext cx="5589947" cy="646331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Q+ representa que el FF cambia el valor de su salida a su estado contrario.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9118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133340" y="739776"/>
            <a:ext cx="9800823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Debido a que no existen algunos tipos de FF comercialmente, al FF JK se le ha llamado el Flip flop “universal”, ya que a partir de el se pueden realizar el T y D.</a:t>
            </a:r>
          </a:p>
          <a:p>
            <a:pPr algn="just"/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continuación las diferentes conversiones que se tienen que hacer.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medievalstrucos.files.wordpress.com/2015/11/111315_1605_conversione5.jpg?w=736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96" t="31587" b="22584"/>
          <a:stretch/>
        </p:blipFill>
        <p:spPr bwMode="auto">
          <a:xfrm>
            <a:off x="2040556" y="2542770"/>
            <a:ext cx="2277388" cy="13029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2"/>
            </a:solidFill>
          </a:ln>
          <a:extLst/>
        </p:spPr>
      </p:pic>
      <p:pic>
        <p:nvPicPr>
          <p:cNvPr id="6" name="Picture 4" descr="http://www.circuitstoday.com/wp-content/uploads/2012/02/JK-Flip-Flop-to-D-Flip-Flop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73" t="29911" r="1978" b="20398"/>
          <a:stretch/>
        </p:blipFill>
        <p:spPr bwMode="auto">
          <a:xfrm>
            <a:off x="6710091" y="2499041"/>
            <a:ext cx="2213010" cy="150953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://www.circuitstoday.com/wp-content/uploads/2012/02/D-Flip-Flop-to-SR-Flip-Flop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42" t="26161" b="32596"/>
          <a:stretch/>
        </p:blipFill>
        <p:spPr bwMode="auto">
          <a:xfrm>
            <a:off x="1558798" y="4564216"/>
            <a:ext cx="3198173" cy="1583140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www.circuitstoday.com/wp-content/uploads/2012/02/D-Flip-Flop-to-JK-Flip-Flop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72" t="23161" b="42606"/>
          <a:stretch/>
        </p:blipFill>
        <p:spPr bwMode="auto">
          <a:xfrm>
            <a:off x="5875075" y="4612162"/>
            <a:ext cx="3681050" cy="1548842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1997824" y="2023533"/>
            <a:ext cx="2320120" cy="3821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Conversión FF JK a T</a:t>
            </a:r>
            <a:endParaRPr lang="es-MX" dirty="0"/>
          </a:p>
        </p:txBody>
      </p:sp>
      <p:sp>
        <p:nvSpPr>
          <p:cNvPr id="10" name="CuadroTexto 9"/>
          <p:cNvSpPr txBox="1"/>
          <p:nvPr/>
        </p:nvSpPr>
        <p:spPr>
          <a:xfrm>
            <a:off x="6543921" y="1997775"/>
            <a:ext cx="247129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Conversión FF JK a D</a:t>
            </a:r>
            <a:endParaRPr lang="es-MX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100858" y="4130852"/>
            <a:ext cx="2320120" cy="3821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Conversión FF JK a T</a:t>
            </a:r>
            <a:endParaRPr lang="es-MX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432211" y="4198512"/>
            <a:ext cx="229966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Conversión FF D a JK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9225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949CB111DBE97469E453022363A6625" ma:contentTypeVersion="2" ma:contentTypeDescription="Crear nuevo documento." ma:contentTypeScope="" ma:versionID="f2706ec10abdb568d81828a82615fb64">
  <xsd:schema xmlns:xsd="http://www.w3.org/2001/XMLSchema" xmlns:xs="http://www.w3.org/2001/XMLSchema" xmlns:p="http://schemas.microsoft.com/office/2006/metadata/properties" xmlns:ns2="114169a9-2807-402d-a118-3e6763c664fc" targetNamespace="http://schemas.microsoft.com/office/2006/metadata/properties" ma:root="true" ma:fieldsID="e756707d232eed6b48ecf7dd6517812f" ns2:_="">
    <xsd:import namespace="114169a9-2807-402d-a118-3e6763c664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4169a9-2807-402d-a118-3e6763c664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C88ACC-9668-48CF-9350-34BFBC9F5686}"/>
</file>

<file path=customXml/itemProps2.xml><?xml version="1.0" encoding="utf-8"?>
<ds:datastoreItem xmlns:ds="http://schemas.openxmlformats.org/officeDocument/2006/customXml" ds:itemID="{14813B23-E1FB-43FB-83D4-9FB4ED351083}"/>
</file>

<file path=customXml/itemProps3.xml><?xml version="1.0" encoding="utf-8"?>
<ds:datastoreItem xmlns:ds="http://schemas.openxmlformats.org/officeDocument/2006/customXml" ds:itemID="{CB3D2933-997F-4FA7-A09B-65E2A892FFF0}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189</TotalTime>
  <Words>586</Words>
  <Application>Microsoft Office PowerPoint</Application>
  <PresentationFormat>Panorámica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Garamond</vt:lpstr>
      <vt:lpstr>Orgánico</vt:lpstr>
      <vt:lpstr>Practica </vt:lpstr>
      <vt:lpstr>Objetivos</vt:lpstr>
      <vt:lpstr>¿Que es un flip-flop?</vt:lpstr>
      <vt:lpstr> El Flip-Flop es el elemento de memoria mas pequeño y que es capaz de almacenar un número binario de un solo bit, es decir, que puede almacenar solo un uno (1) o un cero (0) y permanece indefinidamente en uno de sus dos estados posibles aunque haya desaparecido la señal de control que provocó su transición al estado actual. </vt:lpstr>
      <vt:lpstr>El flip-flop mas sencillo, esta basado en una compuerta Or, como se muestra en el siguiente diagrama.</vt:lpstr>
      <vt:lpstr>Tipos de flip flop y sus tablas de verdad.</vt:lpstr>
      <vt:lpstr>Transición, cambio de estado en la señal, existen dos tipos: Transición positiva (T+), cuando la señal cambia de 0 a 1. Transición negativa (T-), cuando la señal cambia de 1 a 0.</vt:lpstr>
      <vt:lpstr>Tablas de verdad de los flip flop.</vt:lpstr>
      <vt:lpstr>Presentación de PowerPoint</vt:lpstr>
      <vt:lpstr>Presentación de PowerPoint</vt:lpstr>
      <vt:lpstr>¿Preguntas?</vt:lpstr>
      <vt:lpstr>Presentación de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</dc:title>
  <dc:creator>Cuquis</dc:creator>
  <cp:lastModifiedBy>Cuquis</cp:lastModifiedBy>
  <cp:revision>16</cp:revision>
  <dcterms:created xsi:type="dcterms:W3CDTF">2020-04-21T00:35:00Z</dcterms:created>
  <dcterms:modified xsi:type="dcterms:W3CDTF">2021-04-19T17:10:13Z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0x0101002949CB111DBE97469E453022363A6625</vt:lpwstr>
  </property>
</Properties>
</file>