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1053"/>
          <c:y val="0.0305764"/>
          <c:w val="0.812819"/>
          <c:h val="0.9134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solidFill>
              <a:srgbClr val="565663"/>
            </a:solidFill>
            <a:ln w="50800" cap="flat">
              <a:solidFill>
                <a:srgbClr val="050B1F"/>
              </a:solidFill>
              <a:prstDash val="solid"/>
              <a:miter lim="400000"/>
            </a:ln>
            <a:effectLst/>
          </c:spPr>
          <c:marker>
            <c:symbol val="circle"/>
            <c:size val="5"/>
            <c:spPr>
              <a:solidFill>
                <a:srgbClr val="565663"/>
              </a:solidFill>
              <a:ln w="50800" cap="flat">
                <a:solidFill>
                  <a:srgbClr val="555658"/>
                </a:solidFill>
                <a:prstDash val="solid"/>
                <a:miter lim="400000"/>
              </a:ln>
              <a:effectLst/>
            </c:spPr>
          </c:marker>
          <c:dLbls>
            <c:numFmt formatCode="&quot;$&quot;#,##0" sourceLinked="0"/>
            <c:txPr>
              <a:bodyPr/>
              <a:lstStyle/>
              <a:p>
                <a:pPr>
                  <a:defRPr b="0" i="0" strike="noStrike" sz="224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Inicial</c:v>
                </c:pt>
                <c:pt idx="1">
                  <c:v>3 meses</c:v>
                </c:pt>
                <c:pt idx="2">
                  <c:v>6 meses</c:v>
                </c:pt>
                <c:pt idx="3">
                  <c:v>9 meses</c:v>
                </c:pt>
                <c:pt idx="4">
                  <c:v>12 meses</c:v>
                </c:pt>
                <c:pt idx="5">
                  <c:v>14 meses</c:v>
                </c:pt>
                <c:pt idx="6">
                  <c:v>24 meses</c:v>
                </c:pt>
                <c:pt idx="7">
                  <c:v>36 meses </c:v>
                </c:pt>
                <c:pt idx="8">
                  <c:v>48 meses</c:v>
                </c:pt>
                <c:pt idx="9">
                  <c:v>60 meses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-6000000.000000</c:v>
                </c:pt>
                <c:pt idx="1">
                  <c:v>-11000000.000000</c:v>
                </c:pt>
                <c:pt idx="2">
                  <c:v>-18000000.000000</c:v>
                </c:pt>
                <c:pt idx="3">
                  <c:v>-26000000.000000</c:v>
                </c:pt>
                <c:pt idx="4">
                  <c:v>-40000000.000000</c:v>
                </c:pt>
                <c:pt idx="5">
                  <c:v>-36000000.000000</c:v>
                </c:pt>
                <c:pt idx="6">
                  <c:v>-28000000.000000</c:v>
                </c:pt>
                <c:pt idx="7">
                  <c:v>-8000000.000000</c:v>
                </c:pt>
                <c:pt idx="8">
                  <c:v>19000000.000000</c:v>
                </c:pt>
                <c:pt idx="9">
                  <c:v>46000000.000000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/>
            </c:strRef>
          </c:tx>
          <c:spPr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c:spPr>
          <c:marker>
            <c:symbol val="circle"/>
            <c:size val="5"/>
            <c:spPr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dLbls>
            <c:numFmt formatCode="&quot;$&quot;0.00" sourceLinked="0"/>
            <c:txPr>
              <a:bodyPr/>
              <a:lstStyle/>
              <a:p>
                <a:pPr>
                  <a:defRPr b="0" i="0" strike="noStrike" sz="224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Inicial</c:v>
                </c:pt>
                <c:pt idx="1">
                  <c:v>3 meses</c:v>
                </c:pt>
                <c:pt idx="2">
                  <c:v>6 meses</c:v>
                </c:pt>
                <c:pt idx="3">
                  <c:v>9 meses</c:v>
                </c:pt>
                <c:pt idx="4">
                  <c:v>12 meses</c:v>
                </c:pt>
                <c:pt idx="5">
                  <c:v>14 meses</c:v>
                </c:pt>
                <c:pt idx="6">
                  <c:v>24 meses</c:v>
                </c:pt>
                <c:pt idx="7">
                  <c:v>36 meses </c:v>
                </c:pt>
                <c:pt idx="8">
                  <c:v>48 meses</c:v>
                </c:pt>
                <c:pt idx="9">
                  <c:v>60 meses</c:v>
                </c:pt>
              </c:strCache>
            </c:strRef>
          </c:cat>
          <c:val>
            <c:numRef>
              <c:f>Sheet1!$C$2:$C$11</c:f>
              <c:numCache>
                <c:ptCount val="10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0.000000</c:v>
                </c:pt>
                <c:pt idx="4">
                  <c:v>0.000000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0.000000</c:v>
                </c:pt>
                <c:pt idx="9">
                  <c:v>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&quot;$&quot;#,##0.00;&quot;-&quot;&quot;$&quot;#,##0.00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879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tickLblSkip val="2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&quot;$&quot;#,##0.00;&quot;-&quot;&quot;$&quot;#,##0.0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879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2.5e+07"/>
        <c:minorUnit val="1.25e+07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OYECTO DE CAMPO SKP-CN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96239">
              <a:defRPr sz="14544"/>
            </a:pPr>
            <a:r>
              <a:t>PROYECTO DE CAMPO SKP-CNH</a:t>
            </a:r>
            <a:br/>
          </a:p>
        </p:txBody>
      </p:sp>
      <p:sp>
        <p:nvSpPr>
          <p:cNvPr id="167" name="Proyección financiera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17244">
              <a:spcBef>
                <a:spcPts val="3100"/>
              </a:spcBef>
              <a:defRPr sz="7623"/>
            </a:pPr>
            <a:r>
              <a:t>Proyección financiera</a:t>
            </a:r>
          </a:p>
          <a:p>
            <a:pPr defTabSz="817244">
              <a:spcBef>
                <a:spcPts val="3100"/>
              </a:spcBef>
              <a:defRPr sz="7623"/>
            </a:pPr>
            <a:r>
              <a:t>Situación jurídica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nsideraciones jurídicas y contractu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Consideraciones jurídicas y contractuales</a:t>
            </a:r>
          </a:p>
        </p:txBody>
      </p:sp>
      <p:sp>
        <p:nvSpPr>
          <p:cNvPr id="170" name="SKP cuenta con Contrato de Concesión para explotación de hidrocarburos con CN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5200"/>
            </a:pPr>
            <a:r>
              <a:t>SKP cuenta con Contrato de Concesión para explotación de hidrocarburos con CNH.</a:t>
            </a:r>
          </a:p>
          <a:p>
            <a:pPr>
              <a:lnSpc>
                <a:spcPct val="120000"/>
              </a:lnSpc>
              <a:defRPr sz="5200"/>
            </a:pPr>
            <a:r>
              <a:t>La causa motivadora del contrato es buscar inversión para instalar infraestructura técnica necesaria para la extracción de hidrocarburos.</a:t>
            </a:r>
          </a:p>
          <a:p>
            <a:pPr>
              <a:lnSpc>
                <a:spcPct val="120000"/>
              </a:lnSpc>
              <a:defRPr sz="5200"/>
            </a:pPr>
            <a:r>
              <a:t>La concesión otorgada a SKP es por 27 años con posibilidad de extender por dos periodos de 5 años más (Total 37 años).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sideraciones jurídicas y contractu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Consideraciones jurídicas y contractuales</a:t>
            </a:r>
          </a:p>
        </p:txBody>
      </p:sp>
      <p:sp>
        <p:nvSpPr>
          <p:cNvPr id="173" name="La CNH (Gobierno del País) cede al concesionario el 55% del total de hidrocarburos producidos (extraídos) para su comercializació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5400"/>
            </a:pPr>
            <a:r>
              <a:t>La CNH (Gobierno del País) cede al concesionario el 55% del total de hidrocarburos producidos (extraídos) para su comercialización.</a:t>
            </a:r>
          </a:p>
          <a:p>
            <a:pPr>
              <a:lnSpc>
                <a:spcPct val="120000"/>
              </a:lnSpc>
              <a:defRPr sz="5400"/>
            </a:pPr>
            <a:r>
              <a:t>Toda la venta está asegurada con PEMEX.</a:t>
            </a:r>
          </a:p>
          <a:p>
            <a:pPr>
              <a:lnSpc>
                <a:spcPct val="120000"/>
              </a:lnSpc>
              <a:defRPr sz="5400"/>
            </a:pPr>
            <a:r>
              <a:t>Los hidrocarburos siempre se pagan a precio de mercado calculado en dólares americanos.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sideraciones jurídicas y contractu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Consideraciones jurídicas y contractuales</a:t>
            </a:r>
          </a:p>
        </p:txBody>
      </p:sp>
      <p:sp>
        <p:nvSpPr>
          <p:cNvPr id="176" name="El inversionista entra a SKP como socio en el porcentaje de participación que sea determinado y es obligación de SKP actualizar la modificación de estatutos socia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5600"/>
            </a:pPr>
            <a:r>
              <a:t>El inversionista entra a SKP como socio en el porcentaje de participación que sea determinado y es obligación de SKP actualizar la modificación de estatutos sociales. </a:t>
            </a:r>
          </a:p>
          <a:p>
            <a:pPr>
              <a:lnSpc>
                <a:spcPct val="120000"/>
              </a:lnSpc>
              <a:defRPr sz="5600"/>
            </a:pPr>
            <a:r>
              <a:t>Adicionalmente se firma contrato ante notario con los términos de la participación en la sociedad, montos de inversión y participación en las utilidades del negocio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501" y="3425431"/>
            <a:ext cx="15405692" cy="762521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onector recto de flecha 35"/>
          <p:cNvSpPr/>
          <p:nvPr/>
        </p:nvSpPr>
        <p:spPr>
          <a:xfrm flipV="1">
            <a:off x="7078772" y="8445902"/>
            <a:ext cx="4978502" cy="3152323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0" name="Conector recto de flecha 37"/>
          <p:cNvSpPr/>
          <p:nvPr/>
        </p:nvSpPr>
        <p:spPr>
          <a:xfrm flipV="1">
            <a:off x="7078772" y="9066039"/>
            <a:ext cx="4978501" cy="2532185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1" name="Conector recto de flecha 39"/>
          <p:cNvSpPr/>
          <p:nvPr/>
        </p:nvSpPr>
        <p:spPr>
          <a:xfrm flipV="1">
            <a:off x="7078772" y="9557170"/>
            <a:ext cx="4978501" cy="2041054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2" name="Conector recto de flecha 47"/>
          <p:cNvSpPr/>
          <p:nvPr/>
        </p:nvSpPr>
        <p:spPr>
          <a:xfrm flipV="1">
            <a:off x="7078772" y="10149678"/>
            <a:ext cx="4978501" cy="1448546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3" name="Conector recto de flecha 49"/>
          <p:cNvSpPr/>
          <p:nvPr/>
        </p:nvSpPr>
        <p:spPr>
          <a:xfrm flipV="1">
            <a:off x="7078772" y="10779205"/>
            <a:ext cx="4978501" cy="819020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4" name="Proyección de ingresos por venta de hidrocarburos"/>
          <p:cNvSpPr/>
          <p:nvPr/>
        </p:nvSpPr>
        <p:spPr>
          <a:xfrm>
            <a:off x="5607698" y="11600987"/>
            <a:ext cx="3002641" cy="1694525"/>
          </a:xfrm>
          <a:prstGeom prst="roundRect">
            <a:avLst>
              <a:gd name="adj" fmla="val 13287"/>
            </a:avLst>
          </a:prstGeom>
          <a:gradFill>
            <a:gsLst>
              <a:gs pos="0">
                <a:srgbClr val="1B6CBD"/>
              </a:gs>
              <a:gs pos="100000">
                <a:srgbClr val="1E356C">
                  <a:alpha val="60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Proyección de ingresos por venta de hidrocarburos</a:t>
            </a:r>
          </a:p>
        </p:txBody>
      </p:sp>
      <p:sp>
        <p:nvSpPr>
          <p:cNvPr id="185" name="Proyección de la inversión adicional"/>
          <p:cNvSpPr/>
          <p:nvPr/>
        </p:nvSpPr>
        <p:spPr>
          <a:xfrm>
            <a:off x="18542856" y="7042890"/>
            <a:ext cx="3326952" cy="1694524"/>
          </a:xfrm>
          <a:prstGeom prst="roundRect">
            <a:avLst>
              <a:gd name="adj" fmla="val 13287"/>
            </a:avLst>
          </a:prstGeom>
          <a:gradFill>
            <a:gsLst>
              <a:gs pos="0">
                <a:srgbClr val="1B6CBD"/>
              </a:gs>
              <a:gs pos="100000">
                <a:srgbClr val="1E356C">
                  <a:alpha val="60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Proyección de la inversión adicional </a:t>
            </a:r>
          </a:p>
        </p:txBody>
      </p:sp>
      <p:sp>
        <p:nvSpPr>
          <p:cNvPr id="186" name="Conector recto de flecha 19"/>
          <p:cNvSpPr/>
          <p:nvPr/>
        </p:nvSpPr>
        <p:spPr>
          <a:xfrm flipH="1" flipV="1">
            <a:off x="10822063" y="5462129"/>
            <a:ext cx="7695082" cy="2428023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7" name="Conector recto de flecha 23"/>
          <p:cNvSpPr/>
          <p:nvPr/>
        </p:nvSpPr>
        <p:spPr>
          <a:xfrm flipH="1" flipV="1">
            <a:off x="10822064" y="6085519"/>
            <a:ext cx="7695081" cy="1804633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" name="Conector recto de flecha 25"/>
          <p:cNvSpPr/>
          <p:nvPr/>
        </p:nvSpPr>
        <p:spPr>
          <a:xfrm flipH="1" flipV="1">
            <a:off x="10822064" y="6715382"/>
            <a:ext cx="7695081" cy="1174770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9" name="Conector recto de flecha 28"/>
          <p:cNvSpPr/>
          <p:nvPr/>
        </p:nvSpPr>
        <p:spPr>
          <a:xfrm flipH="1" flipV="1">
            <a:off x="10840022" y="7275181"/>
            <a:ext cx="8542417" cy="630688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0" name="Conector recto de flecha 30"/>
          <p:cNvSpPr/>
          <p:nvPr/>
        </p:nvSpPr>
        <p:spPr>
          <a:xfrm flipH="1" flipV="1">
            <a:off x="10926013" y="7890151"/>
            <a:ext cx="7591132" cy="1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1" name="Inversión ya efectuada para estudios"/>
          <p:cNvSpPr/>
          <p:nvPr/>
        </p:nvSpPr>
        <p:spPr>
          <a:xfrm>
            <a:off x="18838118" y="4035945"/>
            <a:ext cx="3466223" cy="1694525"/>
          </a:xfrm>
          <a:prstGeom prst="roundRect">
            <a:avLst>
              <a:gd name="adj" fmla="val 13287"/>
            </a:avLst>
          </a:prstGeom>
          <a:gradFill>
            <a:gsLst>
              <a:gs pos="0">
                <a:srgbClr val="1B6CBD"/>
              </a:gs>
              <a:gs pos="100000">
                <a:srgbClr val="1E356C">
                  <a:alpha val="60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0"/>
              </a:spcBef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Inversión ya efectuada para estudios </a:t>
            </a:r>
          </a:p>
        </p:txBody>
      </p:sp>
      <p:sp>
        <p:nvSpPr>
          <p:cNvPr id="192" name="Conector recto de flecha 11"/>
          <p:cNvSpPr/>
          <p:nvPr/>
        </p:nvSpPr>
        <p:spPr>
          <a:xfrm flipH="1" flipV="1">
            <a:off x="8428756" y="4883207"/>
            <a:ext cx="10294658" cy="1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3" name="PROYECCIÓN FINANCIERA"/>
          <p:cNvSpPr txBox="1"/>
          <p:nvPr>
            <p:ph type="title" idx="4294967295"/>
          </p:nvPr>
        </p:nvSpPr>
        <p:spPr>
          <a:xfrm>
            <a:off x="1754352" y="1492641"/>
            <a:ext cx="22860001" cy="1016001"/>
          </a:xfrm>
          <a:prstGeom prst="rect">
            <a:avLst/>
          </a:prstGeom>
        </p:spPr>
        <p:txBody>
          <a:bodyPr/>
          <a:lstStyle>
            <a:lvl1pPr defTabSz="406908">
              <a:lnSpc>
                <a:spcPct val="100000"/>
              </a:lnSpc>
              <a:spcBef>
                <a:spcPts val="0"/>
              </a:spcBef>
              <a:defRPr cap="none" sz="7208"/>
            </a:lvl1pPr>
          </a:lstStyle>
          <a:p>
            <a:pPr/>
            <a:r>
              <a:t>PROYECCIÓN FINANCIERA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249513" y="811483"/>
            <a:ext cx="19788425" cy="9626693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4F4F4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cap="all" spc="512" sz="3200">
                <a:solidFill>
                  <a:srgbClr val="55D7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graphicFrame>
        <p:nvGraphicFramePr>
          <p:cNvPr id="196" name="2D Line Chart"/>
          <p:cNvGraphicFramePr/>
          <p:nvPr/>
        </p:nvGraphicFramePr>
        <p:xfrm>
          <a:off x="476496" y="957594"/>
          <a:ext cx="19470428" cy="933447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7" name="Periodo de inversión"/>
          <p:cNvSpPr/>
          <p:nvPr/>
        </p:nvSpPr>
        <p:spPr>
          <a:xfrm>
            <a:off x="4772339" y="11600987"/>
            <a:ext cx="4120936" cy="1694525"/>
          </a:xfrm>
          <a:prstGeom prst="roundRect">
            <a:avLst>
              <a:gd name="adj" fmla="val 13287"/>
            </a:avLst>
          </a:prstGeom>
          <a:gradFill>
            <a:gsLst>
              <a:gs pos="0">
                <a:srgbClr val="879197"/>
              </a:gs>
              <a:gs pos="100000">
                <a:srgbClr val="0C1326">
                  <a:alpha val="60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0"/>
              </a:spcBef>
              <a:defRPr sz="3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Periodo de inversión</a:t>
            </a:r>
          </a:p>
        </p:txBody>
      </p:sp>
      <p:sp>
        <p:nvSpPr>
          <p:cNvPr id="198" name="Conector recto de flecha 11"/>
          <p:cNvSpPr/>
          <p:nvPr/>
        </p:nvSpPr>
        <p:spPr>
          <a:xfrm flipH="1" flipV="1">
            <a:off x="2628734" y="6369352"/>
            <a:ext cx="4284355" cy="5194397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9" name="Conector recto de flecha 13"/>
          <p:cNvSpPr/>
          <p:nvPr/>
        </p:nvSpPr>
        <p:spPr>
          <a:xfrm flipV="1">
            <a:off x="6913088" y="9047886"/>
            <a:ext cx="2133514" cy="2515863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0" name="Inicia periodo…"/>
          <p:cNvSpPr/>
          <p:nvPr/>
        </p:nvSpPr>
        <p:spPr>
          <a:xfrm>
            <a:off x="11392260" y="11600987"/>
            <a:ext cx="3475107" cy="1694525"/>
          </a:xfrm>
          <a:prstGeom prst="roundRect">
            <a:avLst>
              <a:gd name="adj" fmla="val 13287"/>
            </a:avLst>
          </a:prstGeom>
          <a:gradFill>
            <a:gsLst>
              <a:gs pos="0">
                <a:srgbClr val="879197"/>
              </a:gs>
              <a:gs pos="100000">
                <a:srgbClr val="0C1326">
                  <a:alpha val="60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3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Inicia periodo</a:t>
            </a:r>
          </a:p>
          <a:p>
            <a:pPr defTabSz="457200">
              <a:spcBef>
                <a:spcPts val="0"/>
              </a:spcBef>
              <a:defRPr sz="3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 producción</a:t>
            </a:r>
          </a:p>
        </p:txBody>
      </p:sp>
      <p:sp>
        <p:nvSpPr>
          <p:cNvPr id="201" name="Conector recto de flecha 16"/>
          <p:cNvSpPr/>
          <p:nvPr/>
        </p:nvSpPr>
        <p:spPr>
          <a:xfrm flipH="1" flipV="1">
            <a:off x="10181294" y="9002496"/>
            <a:ext cx="2868198" cy="2606643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2" name="Conector recto de flecha 19"/>
          <p:cNvSpPr/>
          <p:nvPr/>
        </p:nvSpPr>
        <p:spPr>
          <a:xfrm flipH="1" flipV="1">
            <a:off x="15402276" y="5744671"/>
            <a:ext cx="3307151" cy="3940970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3" name="Recuperación de la inversión…"/>
          <p:cNvSpPr/>
          <p:nvPr/>
        </p:nvSpPr>
        <p:spPr>
          <a:xfrm>
            <a:off x="18580904" y="9672845"/>
            <a:ext cx="3311913" cy="2935460"/>
          </a:xfrm>
          <a:prstGeom prst="roundRect">
            <a:avLst>
              <a:gd name="adj" fmla="val 7670"/>
            </a:avLst>
          </a:prstGeom>
          <a:gradFill>
            <a:gsLst>
              <a:gs pos="0">
                <a:srgbClr val="879197"/>
              </a:gs>
              <a:gs pos="100000">
                <a:srgbClr val="0C1326">
                  <a:alpha val="60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3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Recuperación de la inversión </a:t>
            </a:r>
          </a:p>
          <a:p>
            <a:pPr defTabSz="457200">
              <a:spcBef>
                <a:spcPts val="0"/>
              </a:spcBef>
              <a:defRPr sz="3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(Punto de equilibrio)</a:t>
            </a:r>
          </a:p>
        </p:txBody>
      </p:sp>
      <p:sp>
        <p:nvSpPr>
          <p:cNvPr id="204" name="Inicia el periodo de rendimientos, mismo que se extenderá, al menos, 20 años"/>
          <p:cNvSpPr/>
          <p:nvPr/>
        </p:nvSpPr>
        <p:spPr>
          <a:xfrm>
            <a:off x="20096559" y="3461781"/>
            <a:ext cx="4253185" cy="3065174"/>
          </a:xfrm>
          <a:prstGeom prst="roundRect">
            <a:avLst>
              <a:gd name="adj" fmla="val 7346"/>
            </a:avLst>
          </a:prstGeom>
          <a:gradFill>
            <a:gsLst>
              <a:gs pos="0">
                <a:srgbClr val="879197"/>
              </a:gs>
              <a:gs pos="100000">
                <a:srgbClr val="0C1326">
                  <a:alpha val="60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spcBef>
                <a:spcPts val="0"/>
              </a:spcBef>
              <a:defRPr sz="3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Inicia el periodo de rendimientos, mismo que se extenderá, al menos, 20 años</a:t>
            </a:r>
          </a:p>
        </p:txBody>
      </p:sp>
      <p:sp>
        <p:nvSpPr>
          <p:cNvPr id="205" name="Conector recto de flecha 22"/>
          <p:cNvSpPr/>
          <p:nvPr/>
        </p:nvSpPr>
        <p:spPr>
          <a:xfrm flipH="1" flipV="1">
            <a:off x="16651027" y="4017624"/>
            <a:ext cx="3470344" cy="1030995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