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 b="def" i="def"/>
      <a:tcStyle>
        <a:tcBdr/>
        <a:fill>
          <a:solidFill>
            <a:srgbClr val="F0E7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8CF"/>
          </a:solidFill>
        </a:fill>
      </a:tcStyle>
    </a:wholeTbl>
    <a:band2H>
      <a:tcTxStyle b="def" i="def"/>
      <a:tcStyle>
        <a:tcBdr/>
        <a:fill>
          <a:solidFill>
            <a:srgbClr val="EFEC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E2DB"/>
          </a:solidFill>
        </a:fill>
      </a:tcStyle>
    </a:wholeTbl>
    <a:band2H>
      <a:tcTxStyle b="def" i="def"/>
      <a:tcStyle>
        <a:tcBdr/>
        <a:fill>
          <a:solidFill>
            <a:srgbClr val="EAF1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3071"/>
          <c:y val="0.031292"/>
          <c:w val="0.771905"/>
          <c:h val="0.91336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/>
            </c:strRef>
          </c:tx>
          <c:spPr>
            <a:solidFill>
              <a:srgbClr val="4EAD2B"/>
            </a:solidFill>
            <a:ln w="50800" cap="flat">
              <a:solidFill>
                <a:srgbClr val="61D836"/>
              </a:solidFill>
              <a:prstDash val="solid"/>
              <a:miter lim="400000"/>
            </a:ln>
            <a:effectLst/>
          </c:spPr>
          <c:marker>
            <c:symbol val="circle"/>
            <c:size val="4"/>
            <c:spPr>
              <a:solidFill>
                <a:srgbClr val="4EAD2B"/>
              </a:solidFill>
              <a:ln w="50800" cap="flat">
                <a:solidFill>
                  <a:srgbClr val="4EAD2B"/>
                </a:solidFill>
                <a:prstDash val="solid"/>
                <a:miter lim="400000"/>
              </a:ln>
              <a:effectLst/>
            </c:spPr>
          </c:marker>
          <c:dLbls>
            <c:numFmt formatCode="&quot;$&quot;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Inicial</c:v>
                </c:pt>
                <c:pt idx="1">
                  <c:v>3 meses</c:v>
                </c:pt>
                <c:pt idx="2">
                  <c:v>6 meses</c:v>
                </c:pt>
                <c:pt idx="3">
                  <c:v>9 meses</c:v>
                </c:pt>
                <c:pt idx="4">
                  <c:v>12 meses</c:v>
                </c:pt>
                <c:pt idx="5">
                  <c:v>14 meses</c:v>
                </c:pt>
                <c:pt idx="6">
                  <c:v>24 meses</c:v>
                </c:pt>
                <c:pt idx="7">
                  <c:v>36 meses </c:v>
                </c:pt>
                <c:pt idx="8">
                  <c:v>48 meses</c:v>
                </c:pt>
                <c:pt idx="9">
                  <c:v>60 meses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-6000000.000000</c:v>
                </c:pt>
                <c:pt idx="1">
                  <c:v>-11000000.000000</c:v>
                </c:pt>
                <c:pt idx="2">
                  <c:v>-18000000.000000</c:v>
                </c:pt>
                <c:pt idx="3">
                  <c:v>-26000000.000000</c:v>
                </c:pt>
                <c:pt idx="4">
                  <c:v>-40000000.000000</c:v>
                </c:pt>
                <c:pt idx="5">
                  <c:v>-36000000.000000</c:v>
                </c:pt>
                <c:pt idx="6">
                  <c:v>-28000000.000000</c:v>
                </c:pt>
                <c:pt idx="7">
                  <c:v>-8000000.000000</c:v>
                </c:pt>
                <c:pt idx="8">
                  <c:v>19000000.000000</c:v>
                </c:pt>
                <c:pt idx="9">
                  <c:v>46000000.000000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/>
            </c:strRef>
          </c:tx>
          <c:spPr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c:spPr>
          <c:marker>
            <c:symbol val="circle"/>
            <c:size val="4"/>
            <c:spPr>
              <a:noFill/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c:spPr>
          </c:marker>
          <c:dLbls>
            <c:numFmt formatCode="&quot;$&quot;0.0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Inicial</c:v>
                </c:pt>
                <c:pt idx="1">
                  <c:v>3 meses</c:v>
                </c:pt>
                <c:pt idx="2">
                  <c:v>6 meses</c:v>
                </c:pt>
                <c:pt idx="3">
                  <c:v>9 meses</c:v>
                </c:pt>
                <c:pt idx="4">
                  <c:v>12 meses</c:v>
                </c:pt>
                <c:pt idx="5">
                  <c:v>14 meses</c:v>
                </c:pt>
                <c:pt idx="6">
                  <c:v>24 meses</c:v>
                </c:pt>
                <c:pt idx="7">
                  <c:v>36 meses </c:v>
                </c:pt>
                <c:pt idx="8">
                  <c:v>48 meses</c:v>
                </c:pt>
                <c:pt idx="9">
                  <c:v>60 meses</c:v>
                </c:pt>
              </c:strCache>
            </c:strRef>
          </c:cat>
          <c:val>
            <c:numRef>
              <c:f>Sheet1!$C$2:$C$11</c:f>
              <c:numCache>
                <c:ptCount val="10"/>
                <c:pt idx="0">
                  <c:v>0.000000</c:v>
                </c:pt>
                <c:pt idx="1">
                  <c:v>0.000000</c:v>
                </c:pt>
                <c:pt idx="2">
                  <c:v>0.000000</c:v>
                </c:pt>
                <c:pt idx="3">
                  <c:v>0.000000</c:v>
                </c:pt>
                <c:pt idx="4">
                  <c:v>0.000000</c:v>
                </c:pt>
                <c:pt idx="5">
                  <c:v>0.000000</c:v>
                </c:pt>
                <c:pt idx="6">
                  <c:v>0.000000</c:v>
                </c:pt>
                <c:pt idx="7">
                  <c:v>0.000000</c:v>
                </c:pt>
                <c:pt idx="8">
                  <c:v>0.000000</c:v>
                </c:pt>
                <c:pt idx="9">
                  <c:v>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&quot;$&quot;#,##0.00;&quot;-&quot;&quot;$&quot;#,##0.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tickLblSkip val="2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&quot;$&quot;#,##0.00;&quot;-&quot;&quot;$&quot;#,##0.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2.5e+07"/>
        <c:minorUnit val="1.25e+07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entury Gothic"/>
      </a:defRPr>
    </a:lvl1pPr>
    <a:lvl2pPr indent="228600" defTabSz="457200" latinLnBrk="0">
      <a:defRPr sz="1200">
        <a:latin typeface="+mn-lt"/>
        <a:ea typeface="+mn-ea"/>
        <a:cs typeface="+mn-cs"/>
        <a:sym typeface="Century Gothic"/>
      </a:defRPr>
    </a:lvl2pPr>
    <a:lvl3pPr indent="457200" defTabSz="457200" latinLnBrk="0">
      <a:defRPr sz="1200">
        <a:latin typeface="+mn-lt"/>
        <a:ea typeface="+mn-ea"/>
        <a:cs typeface="+mn-cs"/>
        <a:sym typeface="Century Gothic"/>
      </a:defRPr>
    </a:lvl3pPr>
    <a:lvl4pPr indent="685800" defTabSz="457200" latinLnBrk="0">
      <a:defRPr sz="1200">
        <a:latin typeface="+mn-lt"/>
        <a:ea typeface="+mn-ea"/>
        <a:cs typeface="+mn-cs"/>
        <a:sym typeface="Century Gothic"/>
      </a:defRPr>
    </a:lvl4pPr>
    <a:lvl5pPr indent="914400" defTabSz="457200" latinLnBrk="0">
      <a:defRPr sz="1200">
        <a:latin typeface="+mn-lt"/>
        <a:ea typeface="+mn-ea"/>
        <a:cs typeface="+mn-cs"/>
        <a:sym typeface="Century Gothic"/>
      </a:defRPr>
    </a:lvl5pPr>
    <a:lvl6pPr indent="1143000" defTabSz="457200" latinLnBrk="0">
      <a:defRPr sz="1200">
        <a:latin typeface="+mn-lt"/>
        <a:ea typeface="+mn-ea"/>
        <a:cs typeface="+mn-cs"/>
        <a:sym typeface="Century Gothic"/>
      </a:defRPr>
    </a:lvl6pPr>
    <a:lvl7pPr indent="1371600" defTabSz="457200" latinLnBrk="0">
      <a:defRPr sz="1200">
        <a:latin typeface="+mn-lt"/>
        <a:ea typeface="+mn-ea"/>
        <a:cs typeface="+mn-cs"/>
        <a:sym typeface="Century Gothic"/>
      </a:defRPr>
    </a:lvl7pPr>
    <a:lvl8pPr indent="1600200" defTabSz="457200" latinLnBrk="0">
      <a:defRPr sz="1200">
        <a:latin typeface="+mn-lt"/>
        <a:ea typeface="+mn-ea"/>
        <a:cs typeface="+mn-cs"/>
        <a:sym typeface="Century Gothic"/>
      </a:defRPr>
    </a:lvl8pPr>
    <a:lvl9pPr indent="1828800" defTabSz="4572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9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52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589213" y="2514600"/>
            <a:ext cx="8915400" cy="2262782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589213" y="4777378"/>
            <a:ext cx="8915400" cy="112628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Freeform 6"/>
          <p:cNvSpPr/>
          <p:nvPr/>
        </p:nvSpPr>
        <p:spPr>
          <a:xfrm>
            <a:off x="-1" y="4323810"/>
            <a:ext cx="1742309" cy="778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600" fill="norm" stroke="1" extrusionOk="0">
                <a:moveTo>
                  <a:pt x="16665" y="21600"/>
                </a:moveTo>
                <a:cubicBezTo>
                  <a:pt x="16839" y="21600"/>
                  <a:pt x="16955" y="21470"/>
                  <a:pt x="17013" y="21340"/>
                </a:cubicBezTo>
                <a:cubicBezTo>
                  <a:pt x="17013" y="21210"/>
                  <a:pt x="17071" y="21210"/>
                  <a:pt x="17071" y="21210"/>
                </a:cubicBezTo>
                <a:cubicBezTo>
                  <a:pt x="21484" y="11320"/>
                  <a:pt x="21484" y="11320"/>
                  <a:pt x="21484" y="11320"/>
                </a:cubicBezTo>
                <a:cubicBezTo>
                  <a:pt x="21600" y="11060"/>
                  <a:pt x="21600" y="10540"/>
                  <a:pt x="21484" y="10149"/>
                </a:cubicBezTo>
                <a:cubicBezTo>
                  <a:pt x="17071" y="390"/>
                  <a:pt x="17071" y="390"/>
                  <a:pt x="17071" y="390"/>
                </a:cubicBezTo>
                <a:cubicBezTo>
                  <a:pt x="17071" y="260"/>
                  <a:pt x="17013" y="260"/>
                  <a:pt x="17013" y="260"/>
                </a:cubicBezTo>
                <a:cubicBezTo>
                  <a:pt x="16955" y="130"/>
                  <a:pt x="16839" y="0"/>
                  <a:pt x="166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0"/>
                  <a:pt x="0" y="21600"/>
                  <a:pt x="0" y="21600"/>
                </a:cubicBezTo>
                <a:lnTo>
                  <a:pt x="16665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925905" y="4513982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04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9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17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0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2589211" y="609600"/>
            <a:ext cx="8915401" cy="311704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4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5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 txBox="1"/>
          <p:nvPr>
            <p:ph type="body" sz="quarter" idx="1"/>
          </p:nvPr>
        </p:nvSpPr>
        <p:spPr>
          <a:xfrm>
            <a:off x="3275012" y="3505200"/>
            <a:ext cx="7536555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Text Placeholder 2"/>
          <p:cNvSpPr/>
          <p:nvPr>
            <p:ph type="body" sz="quarter" idx="21"/>
          </p:nvPr>
        </p:nvSpPr>
        <p:spPr>
          <a:xfrm>
            <a:off x="2589211" y="4354045"/>
            <a:ext cx="8915401" cy="155586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271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TextBox 13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73" name="TextBox 14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81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6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294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7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Title Text"/>
          <p:cNvSpPr txBox="1"/>
          <p:nvPr>
            <p:ph type="title"/>
          </p:nvPr>
        </p:nvSpPr>
        <p:spPr>
          <a:xfrm>
            <a:off x="2589213" y="2438400"/>
            <a:ext cx="8915401" cy="272484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09" name="Body Level One…"/>
          <p:cNvSpPr txBox="1"/>
          <p:nvPr>
            <p:ph type="body" sz="quarter" idx="1"/>
          </p:nvPr>
        </p:nvSpPr>
        <p:spPr>
          <a:xfrm>
            <a:off x="2589213" y="5181600"/>
            <a:ext cx="8915401" cy="7296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595959"/>
                </a:solidFill>
              </a:defRPr>
            </a:lvl1pPr>
            <a:lvl2pPr>
              <a:buClrTx/>
              <a:defRPr>
                <a:solidFill>
                  <a:srgbClr val="595959"/>
                </a:solidFill>
              </a:defRPr>
            </a:lvl2pPr>
            <a:lvl3pPr>
              <a:buClrTx/>
              <a:defRPr>
                <a:solidFill>
                  <a:srgbClr val="595959"/>
                </a:solidFill>
              </a:defRPr>
            </a:lvl3pPr>
            <a:lvl4pPr>
              <a:buClrTx/>
              <a:defRPr>
                <a:solidFill>
                  <a:srgbClr val="595959"/>
                </a:solidFill>
              </a:defRPr>
            </a:lvl4pPr>
            <a:lvl5pPr>
              <a:buClrTx/>
              <a:defRPr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0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1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3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Title Text"/>
          <p:cNvSpPr txBox="1"/>
          <p:nvPr>
            <p:ph type="title"/>
          </p:nvPr>
        </p:nvSpPr>
        <p:spPr>
          <a:xfrm>
            <a:off x="2849948" y="609600"/>
            <a:ext cx="8393927" cy="28956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4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7" name="Text Placeholder 3"/>
          <p:cNvSpPr/>
          <p:nvPr>
            <p:ph type="body" sz="quarter" idx="21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4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TextBox 16"/>
          <p:cNvSpPr txBox="1"/>
          <p:nvPr/>
        </p:nvSpPr>
        <p:spPr>
          <a:xfrm>
            <a:off x="2513372" y="327092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0" name="TextBox 17"/>
          <p:cNvSpPr txBox="1"/>
          <p:nvPr/>
        </p:nvSpPr>
        <p:spPr>
          <a:xfrm>
            <a:off x="11160571" y="258439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358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83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371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4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Title Text"/>
          <p:cNvSpPr txBox="1"/>
          <p:nvPr>
            <p:ph type="title"/>
          </p:nvPr>
        </p:nvSpPr>
        <p:spPr>
          <a:xfrm>
            <a:off x="2589211" y="627407"/>
            <a:ext cx="8915401" cy="288002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86" name="Body Level One…"/>
          <p:cNvSpPr txBox="1"/>
          <p:nvPr>
            <p:ph type="body" sz="quarter" idx="1"/>
          </p:nvPr>
        </p:nvSpPr>
        <p:spPr>
          <a:xfrm>
            <a:off x="2589211" y="4343400"/>
            <a:ext cx="8915401" cy="838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Text Placeholder 3"/>
          <p:cNvSpPr/>
          <p:nvPr>
            <p:ph type="body" sz="quarter" idx="21"/>
          </p:nvPr>
        </p:nvSpPr>
        <p:spPr>
          <a:xfrm>
            <a:off x="2589213" y="5181599"/>
            <a:ext cx="8915401" cy="72962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595959"/>
                </a:solidFill>
              </a:defRPr>
            </a:pPr>
          </a:p>
        </p:txBody>
      </p:sp>
      <p:sp>
        <p:nvSpPr>
          <p:cNvPr id="388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2592925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2589211" y="2133600"/>
            <a:ext cx="8915401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85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98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2589211" y="2058749"/>
            <a:ext cx="8915401" cy="146880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2589211" y="3530129"/>
            <a:ext cx="8915401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595959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595959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595959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595959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Freeform 11"/>
          <p:cNvSpPr/>
          <p:nvPr/>
        </p:nvSpPr>
        <p:spPr>
          <a:xfrm flipV="1">
            <a:off x="-4189" y="31781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25905" y="3228581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2589211" y="2133600"/>
            <a:ext cx="4313865" cy="377762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2939372" y="1972703"/>
            <a:ext cx="399273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4"/>
          <p:cNvSpPr/>
          <p:nvPr>
            <p:ph type="body" sz="quarter" idx="21"/>
          </p:nvPr>
        </p:nvSpPr>
        <p:spPr>
          <a:xfrm>
            <a:off x="7506628" y="1969474"/>
            <a:ext cx="399900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2592924" y="624110"/>
            <a:ext cx="8911688" cy="128089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2589211" y="446087"/>
            <a:ext cx="3505200" cy="976313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half" idx="1"/>
          </p:nvPr>
        </p:nvSpPr>
        <p:spPr>
          <a:xfrm>
            <a:off x="6323012" y="446087"/>
            <a:ext cx="5181601" cy="5414964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3"/>
          <p:cNvSpPr/>
          <p:nvPr>
            <p:ph type="body" sz="quarter" idx="21"/>
          </p:nvPr>
        </p:nvSpPr>
        <p:spPr>
          <a:xfrm>
            <a:off x="2589211" y="1598613"/>
            <a:ext cx="3505199" cy="426243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166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1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79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Title Text"/>
          <p:cNvSpPr txBox="1"/>
          <p:nvPr>
            <p:ph type="title"/>
          </p:nvPr>
        </p:nvSpPr>
        <p:spPr>
          <a:xfrm>
            <a:off x="2589213" y="4800600"/>
            <a:ext cx="8915401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Picture Placeholder 2"/>
          <p:cNvSpPr/>
          <p:nvPr>
            <p:ph type="pic" idx="21"/>
          </p:nvPr>
        </p:nvSpPr>
        <p:spPr>
          <a:xfrm>
            <a:off x="2589211" y="634965"/>
            <a:ext cx="8915401" cy="38549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Body Level One…"/>
          <p:cNvSpPr txBox="1"/>
          <p:nvPr>
            <p:ph type="body" sz="quarter" idx="1"/>
          </p:nvPr>
        </p:nvSpPr>
        <p:spPr>
          <a:xfrm>
            <a:off x="2589213" y="5367337"/>
            <a:ext cx="8915401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" name="Freeform 11"/>
          <p:cNvSpPr/>
          <p:nvPr/>
        </p:nvSpPr>
        <p:spPr>
          <a:xfrm flipV="1">
            <a:off x="-4189" y="491172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xfrm>
            <a:off x="925905" y="4967529"/>
            <a:ext cx="385675" cy="396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2"/>
          <p:cNvGrpSpPr/>
          <p:nvPr/>
        </p:nvGrpSpPr>
        <p:grpSpPr>
          <a:xfrm>
            <a:off x="0" y="228599"/>
            <a:ext cx="2851518" cy="6638630"/>
            <a:chOff x="0" y="0"/>
            <a:chExt cx="2851516" cy="6638628"/>
          </a:xfrm>
        </p:grpSpPr>
        <p:sp>
          <p:nvSpPr>
            <p:cNvPr id="2" name="Freeform 11"/>
            <p:cNvSpPr/>
            <p:nvPr/>
          </p:nvSpPr>
          <p:spPr>
            <a:xfrm>
              <a:off x="-1" y="2346443"/>
              <a:ext cx="100643" cy="62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636" y="18582"/>
                    <a:pt x="18655" y="15724"/>
                    <a:pt x="16691" y="12706"/>
                  </a:cubicBezTo>
                  <a:cubicBezTo>
                    <a:pt x="10800" y="8576"/>
                    <a:pt x="5891" y="4288"/>
                    <a:pt x="0" y="0"/>
                  </a:cubicBezTo>
                  <a:cubicBezTo>
                    <a:pt x="0" y="5559"/>
                    <a:pt x="0" y="5559"/>
                    <a:pt x="0" y="5559"/>
                  </a:cubicBezTo>
                  <a:cubicBezTo>
                    <a:pt x="5891" y="10165"/>
                    <a:pt x="12764" y="14929"/>
                    <a:pt x="19636" y="19694"/>
                  </a:cubicBezTo>
                  <a:cubicBezTo>
                    <a:pt x="19636" y="20329"/>
                    <a:pt x="20618" y="20965"/>
                    <a:pt x="21600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2"/>
            <p:cNvSpPr/>
            <p:nvPr/>
          </p:nvSpPr>
          <p:spPr>
            <a:xfrm>
              <a:off x="128598" y="2927929"/>
              <a:ext cx="646718" cy="232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69" y="15000"/>
                  </a:moveTo>
                  <a:cubicBezTo>
                    <a:pt x="15891" y="17229"/>
                    <a:pt x="18514" y="19414"/>
                    <a:pt x="21446" y="21600"/>
                  </a:cubicBezTo>
                  <a:cubicBezTo>
                    <a:pt x="21446" y="21214"/>
                    <a:pt x="21446" y="20871"/>
                    <a:pt x="21600" y="20486"/>
                  </a:cubicBezTo>
                  <a:cubicBezTo>
                    <a:pt x="19131" y="18643"/>
                    <a:pt x="16817" y="16757"/>
                    <a:pt x="14657" y="14871"/>
                  </a:cubicBezTo>
                  <a:cubicBezTo>
                    <a:pt x="8949" y="9986"/>
                    <a:pt x="4166" y="5014"/>
                    <a:pt x="0" y="0"/>
                  </a:cubicBezTo>
                  <a:cubicBezTo>
                    <a:pt x="309" y="857"/>
                    <a:pt x="617" y="1757"/>
                    <a:pt x="926" y="2614"/>
                  </a:cubicBezTo>
                  <a:cubicBezTo>
                    <a:pt x="4629" y="6771"/>
                    <a:pt x="8640" y="10929"/>
                    <a:pt x="13269" y="150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Freeform 13"/>
            <p:cNvSpPr/>
            <p:nvPr/>
          </p:nvSpPr>
          <p:spPr>
            <a:xfrm>
              <a:off x="806998" y="5218460"/>
              <a:ext cx="609443" cy="142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9" y="1543"/>
                  </a:moveTo>
                  <a:cubicBezTo>
                    <a:pt x="818" y="1052"/>
                    <a:pt x="327" y="561"/>
                    <a:pt x="0" y="0"/>
                  </a:cubicBezTo>
                  <a:cubicBezTo>
                    <a:pt x="0" y="701"/>
                    <a:pt x="0" y="1332"/>
                    <a:pt x="0" y="2034"/>
                  </a:cubicBezTo>
                  <a:cubicBezTo>
                    <a:pt x="3436" y="5961"/>
                    <a:pt x="7200" y="9818"/>
                    <a:pt x="11127" y="13605"/>
                  </a:cubicBezTo>
                  <a:cubicBezTo>
                    <a:pt x="13909" y="16270"/>
                    <a:pt x="17018" y="18935"/>
                    <a:pt x="2012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491" y="18865"/>
                    <a:pt x="15382" y="16130"/>
                    <a:pt x="12600" y="13325"/>
                  </a:cubicBezTo>
                  <a:cubicBezTo>
                    <a:pt x="8509" y="9468"/>
                    <a:pt x="4745" y="5540"/>
                    <a:pt x="1309" y="1543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14"/>
            <p:cNvSpPr/>
            <p:nvPr/>
          </p:nvSpPr>
          <p:spPr>
            <a:xfrm>
              <a:off x="959824" y="6275198"/>
              <a:ext cx="171465" cy="363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4011" y="14491"/>
                    <a:pt x="7005" y="7382"/>
                    <a:pt x="0" y="0"/>
                  </a:cubicBezTo>
                  <a:cubicBezTo>
                    <a:pt x="4670" y="7382"/>
                    <a:pt x="9924" y="14491"/>
                    <a:pt x="16346" y="216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5"/>
            <p:cNvSpPr/>
            <p:nvPr/>
          </p:nvSpPr>
          <p:spPr>
            <a:xfrm>
              <a:off x="100641" y="2972659"/>
              <a:ext cx="821909" cy="3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58" y="19745"/>
                  </a:moveTo>
                  <a:cubicBezTo>
                    <a:pt x="17596" y="18489"/>
                    <a:pt x="15775" y="17232"/>
                    <a:pt x="14076" y="15976"/>
                  </a:cubicBezTo>
                  <a:cubicBezTo>
                    <a:pt x="10193" y="13074"/>
                    <a:pt x="7160" y="10082"/>
                    <a:pt x="4854" y="7060"/>
                  </a:cubicBezTo>
                  <a:cubicBezTo>
                    <a:pt x="3519" y="5235"/>
                    <a:pt x="2427" y="3381"/>
                    <a:pt x="1456" y="1526"/>
                  </a:cubicBezTo>
                  <a:cubicBezTo>
                    <a:pt x="971" y="1017"/>
                    <a:pt x="485" y="509"/>
                    <a:pt x="0" y="0"/>
                  </a:cubicBezTo>
                  <a:cubicBezTo>
                    <a:pt x="971" y="2363"/>
                    <a:pt x="2306" y="4757"/>
                    <a:pt x="4004" y="7090"/>
                  </a:cubicBezTo>
                  <a:cubicBezTo>
                    <a:pt x="6189" y="10142"/>
                    <a:pt x="9222" y="13134"/>
                    <a:pt x="12984" y="16065"/>
                  </a:cubicBezTo>
                  <a:cubicBezTo>
                    <a:pt x="14926" y="17531"/>
                    <a:pt x="17110" y="18967"/>
                    <a:pt x="19416" y="20373"/>
                  </a:cubicBezTo>
                  <a:cubicBezTo>
                    <a:pt x="20144" y="20792"/>
                    <a:pt x="20872" y="21181"/>
                    <a:pt x="21600" y="21600"/>
                  </a:cubicBezTo>
                  <a:cubicBezTo>
                    <a:pt x="21357" y="21450"/>
                    <a:pt x="21236" y="21331"/>
                    <a:pt x="21115" y="21181"/>
                  </a:cubicBezTo>
                  <a:cubicBezTo>
                    <a:pt x="20508" y="20702"/>
                    <a:pt x="20022" y="20224"/>
                    <a:pt x="19658" y="19745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6"/>
            <p:cNvSpPr/>
            <p:nvPr/>
          </p:nvSpPr>
          <p:spPr>
            <a:xfrm>
              <a:off x="26126" y="0"/>
              <a:ext cx="102473" cy="292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9565" y="19627"/>
                  </a:moveTo>
                  <a:cubicBezTo>
                    <a:pt x="10505" y="19763"/>
                    <a:pt x="10505" y="19899"/>
                    <a:pt x="10505" y="20035"/>
                  </a:cubicBezTo>
                  <a:cubicBezTo>
                    <a:pt x="13322" y="20511"/>
                    <a:pt x="17078" y="20988"/>
                    <a:pt x="19896" y="21498"/>
                  </a:cubicBezTo>
                  <a:cubicBezTo>
                    <a:pt x="19896" y="21532"/>
                    <a:pt x="19896" y="21566"/>
                    <a:pt x="20835" y="21600"/>
                  </a:cubicBezTo>
                  <a:cubicBezTo>
                    <a:pt x="18957" y="20920"/>
                    <a:pt x="17078" y="20273"/>
                    <a:pt x="15200" y="19593"/>
                  </a:cubicBezTo>
                  <a:cubicBezTo>
                    <a:pt x="7687" y="16123"/>
                    <a:pt x="3931" y="12654"/>
                    <a:pt x="3931" y="9150"/>
                  </a:cubicBezTo>
                  <a:cubicBezTo>
                    <a:pt x="4870" y="6089"/>
                    <a:pt x="7687" y="3061"/>
                    <a:pt x="13322" y="0"/>
                  </a:cubicBezTo>
                  <a:cubicBezTo>
                    <a:pt x="10505" y="0"/>
                    <a:pt x="10505" y="0"/>
                    <a:pt x="10505" y="0"/>
                  </a:cubicBezTo>
                  <a:cubicBezTo>
                    <a:pt x="3931" y="3027"/>
                    <a:pt x="1113" y="6089"/>
                    <a:pt x="174" y="9150"/>
                  </a:cubicBezTo>
                  <a:cubicBezTo>
                    <a:pt x="-765" y="12654"/>
                    <a:pt x="2052" y="16123"/>
                    <a:pt x="9565" y="1962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7"/>
            <p:cNvSpPr/>
            <p:nvPr/>
          </p:nvSpPr>
          <p:spPr>
            <a:xfrm>
              <a:off x="78276" y="2715463"/>
              <a:ext cx="78278" cy="49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3836"/>
                    <a:pt x="3812" y="7469"/>
                    <a:pt x="6353" y="11305"/>
                  </a:cubicBezTo>
                  <a:cubicBezTo>
                    <a:pt x="11435" y="14736"/>
                    <a:pt x="16518" y="18168"/>
                    <a:pt x="21600" y="21600"/>
                  </a:cubicBezTo>
                  <a:cubicBezTo>
                    <a:pt x="19059" y="17563"/>
                    <a:pt x="16518" y="13323"/>
                    <a:pt x="13976" y="9286"/>
                  </a:cubicBezTo>
                  <a:cubicBezTo>
                    <a:pt x="12706" y="9084"/>
                    <a:pt x="12706" y="8882"/>
                    <a:pt x="12706" y="8680"/>
                  </a:cubicBezTo>
                  <a:cubicBezTo>
                    <a:pt x="8894" y="5652"/>
                    <a:pt x="3812" y="282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8"/>
            <p:cNvSpPr/>
            <p:nvPr/>
          </p:nvSpPr>
          <p:spPr>
            <a:xfrm>
              <a:off x="769723" y="5250144"/>
              <a:ext cx="190102" cy="10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16"/>
                    <a:pt x="1054" y="6032"/>
                    <a:pt x="2634" y="9049"/>
                  </a:cubicBezTo>
                  <a:cubicBezTo>
                    <a:pt x="4215" y="11384"/>
                    <a:pt x="6322" y="13816"/>
                    <a:pt x="8956" y="16151"/>
                  </a:cubicBezTo>
                  <a:cubicBezTo>
                    <a:pt x="10010" y="16735"/>
                    <a:pt x="11590" y="17319"/>
                    <a:pt x="12644" y="17903"/>
                  </a:cubicBezTo>
                  <a:cubicBezTo>
                    <a:pt x="15805" y="19168"/>
                    <a:pt x="18439" y="20335"/>
                    <a:pt x="21600" y="21600"/>
                  </a:cubicBezTo>
                  <a:cubicBezTo>
                    <a:pt x="21073" y="21308"/>
                    <a:pt x="20546" y="20919"/>
                    <a:pt x="20020" y="20627"/>
                  </a:cubicBezTo>
                  <a:cubicBezTo>
                    <a:pt x="13698" y="16735"/>
                    <a:pt x="9483" y="12843"/>
                    <a:pt x="6849" y="8951"/>
                  </a:cubicBezTo>
                  <a:cubicBezTo>
                    <a:pt x="5795" y="6616"/>
                    <a:pt x="4741" y="4378"/>
                    <a:pt x="4215" y="2141"/>
                  </a:cubicBezTo>
                  <a:cubicBezTo>
                    <a:pt x="4215" y="2043"/>
                    <a:pt x="3688" y="1946"/>
                    <a:pt x="3688" y="1751"/>
                  </a:cubicBezTo>
                  <a:cubicBezTo>
                    <a:pt x="2634" y="1168"/>
                    <a:pt x="1054" y="58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9"/>
            <p:cNvSpPr/>
            <p:nvPr/>
          </p:nvSpPr>
          <p:spPr>
            <a:xfrm>
              <a:off x="775314" y="1170426"/>
              <a:ext cx="2076203" cy="404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6" y="21010"/>
                  </a:moveTo>
                  <a:cubicBezTo>
                    <a:pt x="480" y="18992"/>
                    <a:pt x="1248" y="17000"/>
                    <a:pt x="2400" y="15081"/>
                  </a:cubicBezTo>
                  <a:cubicBezTo>
                    <a:pt x="3600" y="13162"/>
                    <a:pt x="5232" y="11317"/>
                    <a:pt x="7152" y="9545"/>
                  </a:cubicBezTo>
                  <a:cubicBezTo>
                    <a:pt x="9072" y="7774"/>
                    <a:pt x="11280" y="6101"/>
                    <a:pt x="13680" y="4502"/>
                  </a:cubicBezTo>
                  <a:cubicBezTo>
                    <a:pt x="14880" y="3715"/>
                    <a:pt x="16176" y="2928"/>
                    <a:pt x="17472" y="2190"/>
                  </a:cubicBezTo>
                  <a:cubicBezTo>
                    <a:pt x="18144" y="1821"/>
                    <a:pt x="18816" y="1427"/>
                    <a:pt x="19488" y="1082"/>
                  </a:cubicBezTo>
                  <a:cubicBezTo>
                    <a:pt x="20208" y="713"/>
                    <a:pt x="20880" y="369"/>
                    <a:pt x="21600" y="25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832" y="344"/>
                    <a:pt x="20160" y="689"/>
                    <a:pt x="19440" y="1058"/>
                  </a:cubicBezTo>
                  <a:cubicBezTo>
                    <a:pt x="18768" y="1402"/>
                    <a:pt x="18096" y="1771"/>
                    <a:pt x="17424" y="2165"/>
                  </a:cubicBezTo>
                  <a:cubicBezTo>
                    <a:pt x="16080" y="2903"/>
                    <a:pt x="14784" y="3666"/>
                    <a:pt x="13584" y="4453"/>
                  </a:cubicBezTo>
                  <a:cubicBezTo>
                    <a:pt x="11136" y="6052"/>
                    <a:pt x="8880" y="7725"/>
                    <a:pt x="6960" y="9496"/>
                  </a:cubicBezTo>
                  <a:cubicBezTo>
                    <a:pt x="4992" y="11243"/>
                    <a:pt x="3360" y="13113"/>
                    <a:pt x="2160" y="15031"/>
                  </a:cubicBezTo>
                  <a:cubicBezTo>
                    <a:pt x="912" y="16975"/>
                    <a:pt x="144" y="18968"/>
                    <a:pt x="0" y="21010"/>
                  </a:cubicBezTo>
                  <a:cubicBezTo>
                    <a:pt x="0" y="21059"/>
                    <a:pt x="0" y="21083"/>
                    <a:pt x="0" y="21133"/>
                  </a:cubicBezTo>
                  <a:cubicBezTo>
                    <a:pt x="96" y="21280"/>
                    <a:pt x="192" y="21452"/>
                    <a:pt x="336" y="21600"/>
                  </a:cubicBezTo>
                  <a:cubicBezTo>
                    <a:pt x="336" y="21403"/>
                    <a:pt x="336" y="21206"/>
                    <a:pt x="336" y="2101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20"/>
            <p:cNvSpPr/>
            <p:nvPr/>
          </p:nvSpPr>
          <p:spPr>
            <a:xfrm>
              <a:off x="922549" y="6301291"/>
              <a:ext cx="162147" cy="33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101"/>
                    <a:pt x="9874" y="14499"/>
                    <a:pt x="1604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194" y="14499"/>
                    <a:pt x="6789" y="7101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Freeform 21"/>
            <p:cNvSpPr/>
            <p:nvPr/>
          </p:nvSpPr>
          <p:spPr>
            <a:xfrm>
              <a:off x="769723" y="5130865"/>
              <a:ext cx="37276" cy="22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19800"/>
                  </a:moveTo>
                  <a:cubicBezTo>
                    <a:pt x="18900" y="20700"/>
                    <a:pt x="21600" y="21150"/>
                    <a:pt x="21600" y="21600"/>
                  </a:cubicBezTo>
                  <a:cubicBezTo>
                    <a:pt x="21600" y="17100"/>
                    <a:pt x="21600" y="13050"/>
                    <a:pt x="21600" y="8550"/>
                  </a:cubicBezTo>
                  <a:cubicBezTo>
                    <a:pt x="13500" y="5850"/>
                    <a:pt x="8100" y="2700"/>
                    <a:pt x="2700" y="0"/>
                  </a:cubicBezTo>
                  <a:cubicBezTo>
                    <a:pt x="0" y="4050"/>
                    <a:pt x="0" y="7650"/>
                    <a:pt x="0" y="11700"/>
                  </a:cubicBezTo>
                  <a:cubicBezTo>
                    <a:pt x="5400" y="14400"/>
                    <a:pt x="13500" y="17100"/>
                    <a:pt x="18900" y="1980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22"/>
            <p:cNvSpPr/>
            <p:nvPr/>
          </p:nvSpPr>
          <p:spPr>
            <a:xfrm>
              <a:off x="849863" y="6016139"/>
              <a:ext cx="238559" cy="6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08" y="2880"/>
                  </a:moveTo>
                  <a:cubicBezTo>
                    <a:pt x="2077" y="1920"/>
                    <a:pt x="831" y="960"/>
                    <a:pt x="0" y="0"/>
                  </a:cubicBezTo>
                  <a:cubicBezTo>
                    <a:pt x="1246" y="2560"/>
                    <a:pt x="2908" y="5120"/>
                    <a:pt x="4985" y="7680"/>
                  </a:cubicBezTo>
                  <a:cubicBezTo>
                    <a:pt x="5400" y="8480"/>
                    <a:pt x="5815" y="9120"/>
                    <a:pt x="6646" y="9920"/>
                  </a:cubicBezTo>
                  <a:cubicBezTo>
                    <a:pt x="11215" y="13760"/>
                    <a:pt x="16200" y="17760"/>
                    <a:pt x="2118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031" y="17440"/>
                    <a:pt x="13292" y="13280"/>
                    <a:pt x="9969" y="8960"/>
                  </a:cubicBezTo>
                  <a:cubicBezTo>
                    <a:pt x="7477" y="6880"/>
                    <a:pt x="5400" y="4960"/>
                    <a:pt x="2908" y="288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" name="Group 9"/>
          <p:cNvGrpSpPr/>
          <p:nvPr/>
        </p:nvGrpSpPr>
        <p:grpSpPr>
          <a:xfrm>
            <a:off x="27221" y="-786"/>
            <a:ext cx="2356674" cy="6854040"/>
            <a:chOff x="0" y="0"/>
            <a:chExt cx="2356673" cy="6854039"/>
          </a:xfrm>
        </p:grpSpPr>
        <p:sp>
          <p:nvSpPr>
            <p:cNvPr id="15" name="Freeform 27"/>
            <p:cNvSpPr/>
            <p:nvPr/>
          </p:nvSpPr>
          <p:spPr>
            <a:xfrm>
              <a:off x="0" y="-1"/>
              <a:ext cx="494327" cy="440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8" y="4930"/>
                  </a:moveTo>
                  <a:cubicBezTo>
                    <a:pt x="2307" y="6762"/>
                    <a:pt x="3565" y="8617"/>
                    <a:pt x="5452" y="10448"/>
                  </a:cubicBezTo>
                  <a:cubicBezTo>
                    <a:pt x="7130" y="12279"/>
                    <a:pt x="9227" y="14110"/>
                    <a:pt x="11953" y="15942"/>
                  </a:cubicBezTo>
                  <a:cubicBezTo>
                    <a:pt x="14470" y="17773"/>
                    <a:pt x="17616" y="19581"/>
                    <a:pt x="21181" y="21389"/>
                  </a:cubicBezTo>
                  <a:cubicBezTo>
                    <a:pt x="21390" y="21459"/>
                    <a:pt x="21600" y="21530"/>
                    <a:pt x="21600" y="21600"/>
                  </a:cubicBezTo>
                  <a:cubicBezTo>
                    <a:pt x="21390" y="21248"/>
                    <a:pt x="20971" y="20872"/>
                    <a:pt x="20761" y="20520"/>
                  </a:cubicBezTo>
                  <a:cubicBezTo>
                    <a:pt x="20761" y="20450"/>
                    <a:pt x="20761" y="20379"/>
                    <a:pt x="20761" y="20332"/>
                  </a:cubicBezTo>
                  <a:cubicBezTo>
                    <a:pt x="17825" y="18853"/>
                    <a:pt x="15309" y="17397"/>
                    <a:pt x="13212" y="15918"/>
                  </a:cubicBezTo>
                  <a:cubicBezTo>
                    <a:pt x="10485" y="14087"/>
                    <a:pt x="8179" y="12279"/>
                    <a:pt x="6291" y="10424"/>
                  </a:cubicBezTo>
                  <a:cubicBezTo>
                    <a:pt x="4404" y="8593"/>
                    <a:pt x="2936" y="6762"/>
                    <a:pt x="1887" y="4907"/>
                  </a:cubicBezTo>
                  <a:cubicBezTo>
                    <a:pt x="1468" y="3991"/>
                    <a:pt x="1049" y="3076"/>
                    <a:pt x="629" y="2160"/>
                  </a:cubicBezTo>
                  <a:cubicBezTo>
                    <a:pt x="419" y="1432"/>
                    <a:pt x="210" y="728"/>
                    <a:pt x="2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8"/>
                    <a:pt x="210" y="1432"/>
                    <a:pt x="210" y="2160"/>
                  </a:cubicBezTo>
                  <a:cubicBezTo>
                    <a:pt x="629" y="3076"/>
                    <a:pt x="839" y="3991"/>
                    <a:pt x="1468" y="49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28"/>
            <p:cNvSpPr/>
            <p:nvPr/>
          </p:nvSpPr>
          <p:spPr>
            <a:xfrm>
              <a:off x="523067" y="4317258"/>
              <a:ext cx="423436" cy="158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009" y="14989"/>
                  </a:moveTo>
                  <a:cubicBezTo>
                    <a:pt x="15709" y="17215"/>
                    <a:pt x="18409" y="19440"/>
                    <a:pt x="21600" y="21600"/>
                  </a:cubicBezTo>
                  <a:cubicBezTo>
                    <a:pt x="21600" y="21142"/>
                    <a:pt x="21600" y="20618"/>
                    <a:pt x="21600" y="20160"/>
                  </a:cubicBezTo>
                  <a:cubicBezTo>
                    <a:pt x="21600" y="20095"/>
                    <a:pt x="21600" y="19964"/>
                    <a:pt x="21600" y="19898"/>
                  </a:cubicBezTo>
                  <a:cubicBezTo>
                    <a:pt x="19391" y="18196"/>
                    <a:pt x="17182" y="16495"/>
                    <a:pt x="15218" y="14793"/>
                  </a:cubicBezTo>
                  <a:cubicBezTo>
                    <a:pt x="9327" y="9949"/>
                    <a:pt x="4173" y="4975"/>
                    <a:pt x="0" y="0"/>
                  </a:cubicBezTo>
                  <a:cubicBezTo>
                    <a:pt x="491" y="1375"/>
                    <a:pt x="982" y="2749"/>
                    <a:pt x="1718" y="4124"/>
                  </a:cubicBezTo>
                  <a:cubicBezTo>
                    <a:pt x="5155" y="7789"/>
                    <a:pt x="8836" y="11389"/>
                    <a:pt x="13009" y="1498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" name="Freeform 29"/>
            <p:cNvSpPr/>
            <p:nvPr/>
          </p:nvSpPr>
          <p:spPr>
            <a:xfrm>
              <a:off x="979074" y="5863468"/>
              <a:ext cx="431100" cy="99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" y="1565"/>
                  </a:moveTo>
                  <a:cubicBezTo>
                    <a:pt x="960" y="1043"/>
                    <a:pt x="480" y="522"/>
                    <a:pt x="0" y="0"/>
                  </a:cubicBezTo>
                  <a:cubicBezTo>
                    <a:pt x="0" y="939"/>
                    <a:pt x="0" y="1983"/>
                    <a:pt x="240" y="3026"/>
                  </a:cubicBezTo>
                  <a:cubicBezTo>
                    <a:pt x="3360" y="6470"/>
                    <a:pt x="6480" y="9913"/>
                    <a:pt x="10080" y="13252"/>
                  </a:cubicBezTo>
                  <a:cubicBezTo>
                    <a:pt x="12960" y="16070"/>
                    <a:pt x="16080" y="18887"/>
                    <a:pt x="192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8240" y="18783"/>
                    <a:pt x="15120" y="15861"/>
                    <a:pt x="12000" y="12835"/>
                  </a:cubicBezTo>
                  <a:cubicBezTo>
                    <a:pt x="8160" y="9183"/>
                    <a:pt x="4800" y="5322"/>
                    <a:pt x="1440" y="1565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Freeform 30"/>
            <p:cNvSpPr/>
            <p:nvPr/>
          </p:nvSpPr>
          <p:spPr>
            <a:xfrm>
              <a:off x="494326" y="4365158"/>
              <a:ext cx="551808" cy="2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70" y="18917"/>
                  </a:moveTo>
                  <a:cubicBezTo>
                    <a:pt x="17468" y="17946"/>
                    <a:pt x="15965" y="16928"/>
                    <a:pt x="14650" y="15911"/>
                  </a:cubicBezTo>
                  <a:cubicBezTo>
                    <a:pt x="10706" y="12997"/>
                    <a:pt x="7701" y="9991"/>
                    <a:pt x="5447" y="6984"/>
                  </a:cubicBezTo>
                  <a:cubicBezTo>
                    <a:pt x="4132" y="5504"/>
                    <a:pt x="3193" y="3978"/>
                    <a:pt x="2442" y="2451"/>
                  </a:cubicBezTo>
                  <a:cubicBezTo>
                    <a:pt x="1690" y="1619"/>
                    <a:pt x="751" y="833"/>
                    <a:pt x="0" y="0"/>
                  </a:cubicBezTo>
                  <a:cubicBezTo>
                    <a:pt x="939" y="2359"/>
                    <a:pt x="2254" y="4718"/>
                    <a:pt x="3944" y="7030"/>
                  </a:cubicBezTo>
                  <a:cubicBezTo>
                    <a:pt x="6198" y="10083"/>
                    <a:pt x="9203" y="13090"/>
                    <a:pt x="12960" y="16050"/>
                  </a:cubicBezTo>
                  <a:cubicBezTo>
                    <a:pt x="14838" y="17484"/>
                    <a:pt x="16904" y="18964"/>
                    <a:pt x="19346" y="20397"/>
                  </a:cubicBezTo>
                  <a:cubicBezTo>
                    <a:pt x="20097" y="20767"/>
                    <a:pt x="20849" y="21184"/>
                    <a:pt x="21600" y="21600"/>
                  </a:cubicBezTo>
                  <a:cubicBezTo>
                    <a:pt x="21412" y="21461"/>
                    <a:pt x="21224" y="21322"/>
                    <a:pt x="21037" y="21184"/>
                  </a:cubicBezTo>
                  <a:cubicBezTo>
                    <a:pt x="20285" y="20444"/>
                    <a:pt x="19534" y="19657"/>
                    <a:pt x="18970" y="18917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" name="Freeform 31"/>
            <p:cNvSpPr/>
            <p:nvPr/>
          </p:nvSpPr>
          <p:spPr>
            <a:xfrm>
              <a:off x="444311" y="1289983"/>
              <a:ext cx="170725" cy="302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9750" y="21600"/>
                  </a:moveTo>
                  <a:cubicBezTo>
                    <a:pt x="8550" y="21191"/>
                    <a:pt x="7950" y="20781"/>
                    <a:pt x="7350" y="20372"/>
                  </a:cubicBezTo>
                  <a:cubicBezTo>
                    <a:pt x="4350" y="18085"/>
                    <a:pt x="2550" y="15833"/>
                    <a:pt x="2550" y="13581"/>
                  </a:cubicBezTo>
                  <a:cubicBezTo>
                    <a:pt x="2550" y="11295"/>
                    <a:pt x="4350" y="9043"/>
                    <a:pt x="7350" y="6756"/>
                  </a:cubicBezTo>
                  <a:cubicBezTo>
                    <a:pt x="8550" y="5630"/>
                    <a:pt x="10350" y="4504"/>
                    <a:pt x="12750" y="3378"/>
                  </a:cubicBezTo>
                  <a:cubicBezTo>
                    <a:pt x="15150" y="2252"/>
                    <a:pt x="17550" y="1126"/>
                    <a:pt x="21150" y="0"/>
                  </a:cubicBezTo>
                  <a:cubicBezTo>
                    <a:pt x="20550" y="0"/>
                    <a:pt x="20550" y="0"/>
                    <a:pt x="20550" y="0"/>
                  </a:cubicBezTo>
                  <a:cubicBezTo>
                    <a:pt x="16950" y="1126"/>
                    <a:pt x="13950" y="2252"/>
                    <a:pt x="11550" y="3378"/>
                  </a:cubicBezTo>
                  <a:cubicBezTo>
                    <a:pt x="9150" y="4504"/>
                    <a:pt x="7350" y="5630"/>
                    <a:pt x="5550" y="6756"/>
                  </a:cubicBezTo>
                  <a:cubicBezTo>
                    <a:pt x="1950" y="9009"/>
                    <a:pt x="150" y="11295"/>
                    <a:pt x="150" y="13581"/>
                  </a:cubicBezTo>
                  <a:cubicBezTo>
                    <a:pt x="-450" y="15731"/>
                    <a:pt x="750" y="17915"/>
                    <a:pt x="3750" y="20099"/>
                  </a:cubicBezTo>
                  <a:cubicBezTo>
                    <a:pt x="5550" y="20576"/>
                    <a:pt x="7350" y="21088"/>
                    <a:pt x="9150" y="21566"/>
                  </a:cubicBezTo>
                  <a:cubicBezTo>
                    <a:pt x="9150" y="21566"/>
                    <a:pt x="9750" y="21600"/>
                    <a:pt x="9750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32"/>
            <p:cNvSpPr/>
            <p:nvPr/>
          </p:nvSpPr>
          <p:spPr>
            <a:xfrm>
              <a:off x="1084453" y="6572386"/>
              <a:ext cx="134120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71" y="21600"/>
                  </a:move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86" y="14644"/>
                    <a:pt x="6943" y="7322"/>
                    <a:pt x="0" y="0"/>
                  </a:cubicBezTo>
                  <a:cubicBezTo>
                    <a:pt x="4629" y="7322"/>
                    <a:pt x="10029" y="14644"/>
                    <a:pt x="16971" y="216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Freeform 33"/>
            <p:cNvSpPr/>
            <p:nvPr/>
          </p:nvSpPr>
          <p:spPr>
            <a:xfrm>
              <a:off x="475166" y="4108415"/>
              <a:ext cx="82390" cy="51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82" y="10901"/>
                  </a:moveTo>
                  <a:cubicBezTo>
                    <a:pt x="10165" y="14535"/>
                    <a:pt x="16518" y="17966"/>
                    <a:pt x="21600" y="21600"/>
                  </a:cubicBezTo>
                  <a:cubicBezTo>
                    <a:pt x="17788" y="17361"/>
                    <a:pt x="15247" y="13121"/>
                    <a:pt x="12706" y="8882"/>
                  </a:cubicBezTo>
                  <a:cubicBezTo>
                    <a:pt x="12706" y="8882"/>
                    <a:pt x="11435" y="8680"/>
                    <a:pt x="11435" y="8680"/>
                  </a:cubicBezTo>
                  <a:cubicBezTo>
                    <a:pt x="7624" y="5854"/>
                    <a:pt x="3812" y="2826"/>
                    <a:pt x="0" y="0"/>
                  </a:cubicBezTo>
                  <a:cubicBezTo>
                    <a:pt x="0" y="404"/>
                    <a:pt x="0" y="1009"/>
                    <a:pt x="0" y="1615"/>
                  </a:cubicBezTo>
                  <a:cubicBezTo>
                    <a:pt x="1271" y="4643"/>
                    <a:pt x="3812" y="7873"/>
                    <a:pt x="5082" y="10901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" name="Freeform 34"/>
            <p:cNvSpPr/>
            <p:nvPr/>
          </p:nvSpPr>
          <p:spPr>
            <a:xfrm>
              <a:off x="946501" y="3146585"/>
              <a:ext cx="1410173" cy="27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8" y="21030"/>
                  </a:moveTo>
                  <a:cubicBezTo>
                    <a:pt x="661" y="19052"/>
                    <a:pt x="1396" y="17037"/>
                    <a:pt x="2571" y="15097"/>
                  </a:cubicBezTo>
                  <a:cubicBezTo>
                    <a:pt x="3747" y="13196"/>
                    <a:pt x="5363" y="11332"/>
                    <a:pt x="7273" y="9583"/>
                  </a:cubicBezTo>
                  <a:cubicBezTo>
                    <a:pt x="9110" y="7796"/>
                    <a:pt x="11314" y="6123"/>
                    <a:pt x="13739" y="4525"/>
                  </a:cubicBezTo>
                  <a:cubicBezTo>
                    <a:pt x="14914" y="3727"/>
                    <a:pt x="16163" y="2928"/>
                    <a:pt x="17486" y="2206"/>
                  </a:cubicBezTo>
                  <a:cubicBezTo>
                    <a:pt x="18147" y="1825"/>
                    <a:pt x="18808" y="1445"/>
                    <a:pt x="19469" y="1065"/>
                  </a:cubicBezTo>
                  <a:cubicBezTo>
                    <a:pt x="20131" y="723"/>
                    <a:pt x="20865" y="342"/>
                    <a:pt x="21600" y="0"/>
                  </a:cubicBezTo>
                  <a:cubicBezTo>
                    <a:pt x="21527" y="0"/>
                    <a:pt x="21527" y="0"/>
                    <a:pt x="21527" y="0"/>
                  </a:cubicBezTo>
                  <a:cubicBezTo>
                    <a:pt x="20792" y="342"/>
                    <a:pt x="20057" y="685"/>
                    <a:pt x="19396" y="1027"/>
                  </a:cubicBezTo>
                  <a:cubicBezTo>
                    <a:pt x="18735" y="1407"/>
                    <a:pt x="18073" y="1787"/>
                    <a:pt x="17412" y="2130"/>
                  </a:cubicBezTo>
                  <a:cubicBezTo>
                    <a:pt x="16016" y="2890"/>
                    <a:pt x="14767" y="3651"/>
                    <a:pt x="13592" y="4449"/>
                  </a:cubicBezTo>
                  <a:cubicBezTo>
                    <a:pt x="11094" y="6046"/>
                    <a:pt x="8890" y="7720"/>
                    <a:pt x="6980" y="9469"/>
                  </a:cubicBezTo>
                  <a:cubicBezTo>
                    <a:pt x="4996" y="11256"/>
                    <a:pt x="3380" y="13120"/>
                    <a:pt x="2204" y="15059"/>
                  </a:cubicBezTo>
                  <a:cubicBezTo>
                    <a:pt x="955" y="16923"/>
                    <a:pt x="220" y="18900"/>
                    <a:pt x="0" y="20877"/>
                  </a:cubicBezTo>
                  <a:cubicBezTo>
                    <a:pt x="220" y="21106"/>
                    <a:pt x="367" y="21334"/>
                    <a:pt x="514" y="21600"/>
                  </a:cubicBezTo>
                  <a:cubicBezTo>
                    <a:pt x="514" y="21410"/>
                    <a:pt x="514" y="21220"/>
                    <a:pt x="588" y="2103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Freeform 35"/>
            <p:cNvSpPr/>
            <p:nvPr/>
          </p:nvSpPr>
          <p:spPr>
            <a:xfrm>
              <a:off x="1046133" y="6601126"/>
              <a:ext cx="120709" cy="25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336"/>
                    <a:pt x="10368" y="14672"/>
                    <a:pt x="1641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824" y="14672"/>
                    <a:pt x="6912" y="7336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36"/>
            <p:cNvSpPr/>
            <p:nvPr/>
          </p:nvSpPr>
          <p:spPr>
            <a:xfrm>
              <a:off x="946501" y="5897956"/>
              <a:ext cx="137953" cy="67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596"/>
                    <a:pt x="1490" y="9191"/>
                    <a:pt x="5214" y="13634"/>
                  </a:cubicBezTo>
                  <a:cubicBezTo>
                    <a:pt x="8193" y="15013"/>
                    <a:pt x="10428" y="16545"/>
                    <a:pt x="13407" y="17923"/>
                  </a:cubicBezTo>
                  <a:cubicBezTo>
                    <a:pt x="16386" y="19149"/>
                    <a:pt x="18621" y="20374"/>
                    <a:pt x="21600" y="21600"/>
                  </a:cubicBezTo>
                  <a:cubicBezTo>
                    <a:pt x="20855" y="21294"/>
                    <a:pt x="20855" y="20987"/>
                    <a:pt x="20110" y="20681"/>
                  </a:cubicBezTo>
                  <a:cubicBezTo>
                    <a:pt x="11917" y="15013"/>
                    <a:pt x="7448" y="9191"/>
                    <a:pt x="5959" y="3370"/>
                  </a:cubicBezTo>
                  <a:cubicBezTo>
                    <a:pt x="5214" y="2757"/>
                    <a:pt x="3724" y="2298"/>
                    <a:pt x="2979" y="1685"/>
                  </a:cubicBezTo>
                  <a:cubicBezTo>
                    <a:pt x="1490" y="1072"/>
                    <a:pt x="745" y="460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37"/>
            <p:cNvSpPr/>
            <p:nvPr/>
          </p:nvSpPr>
          <p:spPr>
            <a:xfrm>
              <a:off x="946501" y="5773415"/>
              <a:ext cx="38321" cy="22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00"/>
                  </a:moveTo>
                  <a:cubicBezTo>
                    <a:pt x="2700" y="13050"/>
                    <a:pt x="5400" y="14850"/>
                    <a:pt x="10800" y="16650"/>
                  </a:cubicBezTo>
                  <a:cubicBezTo>
                    <a:pt x="13500" y="18450"/>
                    <a:pt x="18900" y="19800"/>
                    <a:pt x="21600" y="21600"/>
                  </a:cubicBezTo>
                  <a:cubicBezTo>
                    <a:pt x="18900" y="17100"/>
                    <a:pt x="18900" y="12600"/>
                    <a:pt x="18900" y="8550"/>
                  </a:cubicBezTo>
                  <a:cubicBezTo>
                    <a:pt x="13500" y="5400"/>
                    <a:pt x="8100" y="2700"/>
                    <a:pt x="0" y="0"/>
                  </a:cubicBezTo>
                  <a:cubicBezTo>
                    <a:pt x="0" y="450"/>
                    <a:pt x="0" y="1350"/>
                    <a:pt x="0" y="1800"/>
                  </a:cubicBezTo>
                  <a:cubicBezTo>
                    <a:pt x="0" y="4950"/>
                    <a:pt x="0" y="8550"/>
                    <a:pt x="0" y="11700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38"/>
            <p:cNvSpPr/>
            <p:nvPr/>
          </p:nvSpPr>
          <p:spPr>
            <a:xfrm>
              <a:off x="979074" y="6323307"/>
              <a:ext cx="210760" cy="53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5449"/>
                  </a:moveTo>
                  <a:cubicBezTo>
                    <a:pt x="3436" y="3697"/>
                    <a:pt x="1964" y="1751"/>
                    <a:pt x="0" y="0"/>
                  </a:cubicBezTo>
                  <a:cubicBezTo>
                    <a:pt x="1473" y="3114"/>
                    <a:pt x="3436" y="6422"/>
                    <a:pt x="5400" y="9535"/>
                  </a:cubicBezTo>
                  <a:cubicBezTo>
                    <a:pt x="5891" y="10119"/>
                    <a:pt x="6382" y="10703"/>
                    <a:pt x="6873" y="11286"/>
                  </a:cubicBezTo>
                  <a:cubicBezTo>
                    <a:pt x="10800" y="14789"/>
                    <a:pt x="14727" y="18292"/>
                    <a:pt x="1914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7182" y="17903"/>
                    <a:pt x="13745" y="14011"/>
                    <a:pt x="10800" y="10119"/>
                  </a:cubicBezTo>
                  <a:cubicBezTo>
                    <a:pt x="8836" y="8562"/>
                    <a:pt x="7364" y="7005"/>
                    <a:pt x="5400" y="5449"/>
                  </a:cubicBezTo>
                  <a:close/>
                </a:path>
              </a:pathLst>
            </a:custGeom>
            <a:solidFill>
              <a:srgbClr val="766F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" name="Rectangle 6"/>
          <p:cNvSpPr/>
          <p:nvPr/>
        </p:nvSpPr>
        <p:spPr>
          <a:xfrm>
            <a:off x="-1" y="0"/>
            <a:ext cx="182882" cy="6858000"/>
          </a:xfrm>
          <a:prstGeom prst="rect">
            <a:avLst/>
          </a:prstGeom>
          <a:solidFill>
            <a:srgbClr val="766F5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Freeform 11"/>
          <p:cNvSpPr/>
          <p:nvPr/>
        </p:nvSpPr>
        <p:spPr>
          <a:xfrm flipV="1">
            <a:off x="-4189" y="714375"/>
            <a:ext cx="1595613" cy="50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fill="norm" stroke="1" extrusionOk="0">
                <a:moveTo>
                  <a:pt x="21472" y="10154"/>
                </a:moveTo>
                <a:lnTo>
                  <a:pt x="18377" y="406"/>
                </a:lnTo>
                <a:cubicBezTo>
                  <a:pt x="18356" y="337"/>
                  <a:pt x="18331" y="272"/>
                  <a:pt x="18310" y="203"/>
                </a:cubicBezTo>
                <a:cubicBezTo>
                  <a:pt x="18247" y="0"/>
                  <a:pt x="18182" y="0"/>
                  <a:pt x="18117" y="0"/>
                </a:cubicBezTo>
                <a:lnTo>
                  <a:pt x="16891" y="0"/>
                </a:lnTo>
                <a:lnTo>
                  <a:pt x="0" y="151"/>
                </a:lnTo>
                <a:cubicBezTo>
                  <a:pt x="19" y="7301"/>
                  <a:pt x="39" y="14450"/>
                  <a:pt x="58" y="21600"/>
                </a:cubicBezTo>
                <a:lnTo>
                  <a:pt x="16891" y="21527"/>
                </a:lnTo>
                <a:lnTo>
                  <a:pt x="18117" y="21527"/>
                </a:lnTo>
                <a:cubicBezTo>
                  <a:pt x="18182" y="21527"/>
                  <a:pt x="18247" y="21324"/>
                  <a:pt x="18310" y="21324"/>
                </a:cubicBezTo>
                <a:cubicBezTo>
                  <a:pt x="18310" y="21120"/>
                  <a:pt x="18377" y="21120"/>
                  <a:pt x="18377" y="21120"/>
                </a:cubicBezTo>
                <a:lnTo>
                  <a:pt x="21472" y="11372"/>
                </a:lnTo>
                <a:cubicBezTo>
                  <a:pt x="21600" y="10966"/>
                  <a:pt x="21600" y="10560"/>
                  <a:pt x="21472" y="1015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925905" y="772224"/>
            <a:ext cx="385675" cy="396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62626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"/>
        <a:tabLst/>
        <a:defRPr b="0" baseline="0" cap="none" i="0" spc="0" strike="noStrike" sz="1800" u="none"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ítulo 1"/>
          <p:cNvSpPr txBox="1"/>
          <p:nvPr>
            <p:ph type="ctrTitle"/>
          </p:nvPr>
        </p:nvSpPr>
        <p:spPr>
          <a:xfrm>
            <a:off x="2563812" y="2297609"/>
            <a:ext cx="9408667" cy="2262782"/>
          </a:xfrm>
          <a:prstGeom prst="rect">
            <a:avLst/>
          </a:prstGeom>
        </p:spPr>
        <p:txBody>
          <a:bodyPr/>
          <a:lstStyle/>
          <a:p>
            <a:pPr defTabSz="448055">
              <a:defRPr sz="4704">
                <a:solidFill>
                  <a:srgbClr val="531808"/>
                </a:solidFill>
              </a:defRPr>
            </a:pPr>
            <a:r>
              <a:t>PROYECTO DE CAMPO SKP-CNH</a:t>
            </a:r>
            <a:br/>
          </a:p>
        </p:txBody>
      </p:sp>
      <p:sp>
        <p:nvSpPr>
          <p:cNvPr id="399" name="Subtítulo 2"/>
          <p:cNvSpPr txBox="1"/>
          <p:nvPr>
            <p:ph type="subTitle" sz="quarter" idx="1"/>
          </p:nvPr>
        </p:nvSpPr>
        <p:spPr>
          <a:xfrm>
            <a:off x="2589212" y="4777378"/>
            <a:ext cx="8915401" cy="1126284"/>
          </a:xfrm>
          <a:prstGeom prst="rect">
            <a:avLst/>
          </a:prstGeom>
        </p:spPr>
        <p:txBody>
          <a:bodyPr/>
          <a:lstStyle/>
          <a:p>
            <a:pPr defTabSz="429768">
              <a:lnSpc>
                <a:spcPct val="90000"/>
              </a:lnSpc>
              <a:spcBef>
                <a:spcPts val="900"/>
              </a:spcBef>
              <a:defRPr sz="3102"/>
            </a:pPr>
            <a:r>
              <a:t>Proyección financiera</a:t>
            </a:r>
            <a:endParaRPr sz="1504"/>
          </a:p>
          <a:p>
            <a:pPr defTabSz="429768">
              <a:lnSpc>
                <a:spcPct val="90000"/>
              </a:lnSpc>
              <a:spcBef>
                <a:spcPts val="900"/>
              </a:spcBef>
              <a:defRPr sz="3102"/>
            </a:pPr>
            <a:r>
              <a:t>Situación jurídica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ítulo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4329"/>
                </a:solidFill>
              </a:defRPr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402" name="Marcador de contenido 2"/>
          <p:cNvSpPr txBox="1"/>
          <p:nvPr>
            <p:ph type="body" idx="1"/>
          </p:nvPr>
        </p:nvSpPr>
        <p:spPr>
          <a:xfrm>
            <a:off x="2589211" y="2133599"/>
            <a:ext cx="9399887" cy="4307749"/>
          </a:xfrm>
          <a:prstGeom prst="rect">
            <a:avLst/>
          </a:prstGeom>
        </p:spPr>
        <p:txBody>
          <a:bodyPr/>
          <a:lstStyle/>
          <a:p>
            <a:pPr marL="322325" indent="-322325" defTabSz="429768">
              <a:lnSpc>
                <a:spcPct val="120000"/>
              </a:lnSpc>
              <a:spcBef>
                <a:spcPts val="900"/>
              </a:spcBef>
              <a:defRPr sz="2726">
                <a:solidFill>
                  <a:srgbClr val="531808"/>
                </a:solidFill>
              </a:defRPr>
            </a:pPr>
            <a:r>
              <a:t>SKP cuenta con Contrato de Concesión para explotación de hidrocarburos con CNH.</a:t>
            </a:r>
            <a:endParaRPr sz="1504"/>
          </a:p>
          <a:p>
            <a:pPr marL="322325" indent="-322325" defTabSz="429768">
              <a:lnSpc>
                <a:spcPct val="120000"/>
              </a:lnSpc>
              <a:spcBef>
                <a:spcPts val="900"/>
              </a:spcBef>
              <a:defRPr sz="2726">
                <a:solidFill>
                  <a:srgbClr val="531808"/>
                </a:solidFill>
              </a:defRPr>
            </a:pPr>
            <a:r>
              <a:t>La causa motivadora del contrato es buscar inversión para instalar infraestructura técnica necesaria para la extracción de hidrocarburos.</a:t>
            </a:r>
            <a:endParaRPr sz="1504"/>
          </a:p>
          <a:p>
            <a:pPr marL="322325" indent="-322325" defTabSz="429768">
              <a:lnSpc>
                <a:spcPct val="120000"/>
              </a:lnSpc>
              <a:spcBef>
                <a:spcPts val="900"/>
              </a:spcBef>
              <a:defRPr sz="2726">
                <a:solidFill>
                  <a:srgbClr val="531808"/>
                </a:solidFill>
              </a:defRPr>
            </a:pPr>
            <a:r>
              <a:t>La concesión otorgada a SKP es por 27 años con posibilidad de extender por dos periodos de 5 años más (Total 37 años).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ítulo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4329"/>
                </a:solidFill>
              </a:defRPr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405" name="Marcador de contenido 2"/>
          <p:cNvSpPr txBox="1"/>
          <p:nvPr>
            <p:ph type="body" idx="1"/>
          </p:nvPr>
        </p:nvSpPr>
        <p:spPr>
          <a:xfrm>
            <a:off x="2589211" y="2133599"/>
            <a:ext cx="9465123" cy="4515960"/>
          </a:xfrm>
          <a:prstGeom prst="rect">
            <a:avLst/>
          </a:prstGeom>
        </p:spPr>
        <p:txBody>
          <a:bodyPr/>
          <a:lstStyle/>
          <a:p>
            <a:pPr marL="329184" indent="-329184" defTabSz="438911">
              <a:lnSpc>
                <a:spcPct val="120000"/>
              </a:lnSpc>
              <a:spcBef>
                <a:spcPts val="900"/>
              </a:spcBef>
              <a:defRPr sz="2976">
                <a:solidFill>
                  <a:srgbClr val="531808"/>
                </a:solidFill>
              </a:defRPr>
            </a:pPr>
            <a:r>
              <a:t>La CNH (Gobierno del País) cede al concesionario el 55% del total de hidrocarburos producidos (extraídos) para su comercialización.</a:t>
            </a:r>
            <a:endParaRPr sz="1248"/>
          </a:p>
          <a:p>
            <a:pPr marL="329184" indent="-329184" defTabSz="438911">
              <a:lnSpc>
                <a:spcPct val="120000"/>
              </a:lnSpc>
              <a:spcBef>
                <a:spcPts val="900"/>
              </a:spcBef>
              <a:defRPr sz="3839">
                <a:solidFill>
                  <a:srgbClr val="531808"/>
                </a:solidFill>
              </a:defRPr>
            </a:pPr>
          </a:p>
          <a:p>
            <a:pPr marL="329184" indent="-329184" defTabSz="438911">
              <a:lnSpc>
                <a:spcPct val="120000"/>
              </a:lnSpc>
              <a:spcBef>
                <a:spcPts val="900"/>
              </a:spcBef>
              <a:defRPr sz="2976">
                <a:solidFill>
                  <a:srgbClr val="531808"/>
                </a:solidFill>
              </a:defRPr>
            </a:pPr>
            <a:r>
              <a:t>Toda la venta está asegurada con PEMEX.</a:t>
            </a:r>
            <a:endParaRPr sz="1248"/>
          </a:p>
          <a:p>
            <a:pPr lvl="1" marL="713231" indent="-274320" defTabSz="438911">
              <a:lnSpc>
                <a:spcPct val="120000"/>
              </a:lnSpc>
              <a:spcBef>
                <a:spcPts val="900"/>
              </a:spcBef>
              <a:defRPr sz="2592">
                <a:solidFill>
                  <a:srgbClr val="531808"/>
                </a:solidFill>
              </a:defRPr>
            </a:pPr>
            <a:r>
              <a:t>Los hidrocarburos siempre se pagan a precio de mercado calculado en dólares americanos.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ítulo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94329"/>
                </a:solidFill>
              </a:defRPr>
            </a:lvl1pPr>
          </a:lstStyle>
          <a:p>
            <a:pPr/>
            <a:r>
              <a:t>Consideraciones jurídicas y contractuales</a:t>
            </a:r>
          </a:p>
        </p:txBody>
      </p:sp>
      <p:sp>
        <p:nvSpPr>
          <p:cNvPr id="408" name="Marcador de contenido 2"/>
          <p:cNvSpPr txBox="1"/>
          <p:nvPr>
            <p:ph type="body" idx="1"/>
          </p:nvPr>
        </p:nvSpPr>
        <p:spPr>
          <a:xfrm>
            <a:off x="2589211" y="2133599"/>
            <a:ext cx="8915401" cy="4419478"/>
          </a:xfrm>
          <a:prstGeom prst="rect">
            <a:avLst/>
          </a:prstGeom>
        </p:spPr>
        <p:txBody>
          <a:bodyPr/>
          <a:lstStyle/>
          <a:p>
            <a:pPr marL="322325" indent="-322325" defTabSz="429768">
              <a:lnSpc>
                <a:spcPct val="120000"/>
              </a:lnSpc>
              <a:spcBef>
                <a:spcPts val="900"/>
              </a:spcBef>
              <a:defRPr sz="2914">
                <a:solidFill>
                  <a:srgbClr val="531808"/>
                </a:solidFill>
              </a:defRPr>
            </a:pPr>
            <a:r>
              <a:t>El inversionista entra a SKP como socio en el porcentaje de participación que sea determinado y es obligación de SKP actualizar la modificación de estatutos sociales. </a:t>
            </a:r>
            <a:endParaRPr sz="1504"/>
          </a:p>
          <a:p>
            <a:pPr marL="322325" indent="-322325" defTabSz="429768">
              <a:lnSpc>
                <a:spcPct val="120000"/>
              </a:lnSpc>
              <a:spcBef>
                <a:spcPts val="900"/>
              </a:spcBef>
              <a:defRPr sz="2914">
                <a:solidFill>
                  <a:srgbClr val="531808"/>
                </a:solidFill>
              </a:defRPr>
            </a:pPr>
            <a:r>
              <a:t>Adicionalmente se firma contrato ante notario con los términos de la participación en la sociedad, montos de inversión y participación en las utilidades del negocio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ítulo 1"/>
          <p:cNvSpPr txBox="1"/>
          <p:nvPr>
            <p:ph type="title"/>
          </p:nvPr>
        </p:nvSpPr>
        <p:spPr>
          <a:xfrm>
            <a:off x="2592925" y="624109"/>
            <a:ext cx="8911688" cy="1280892"/>
          </a:xfrm>
          <a:prstGeom prst="rect">
            <a:avLst/>
          </a:prstGeom>
        </p:spPr>
        <p:txBody>
          <a:bodyPr/>
          <a:lstStyle/>
          <a:p>
            <a:pPr/>
            <a:r>
              <a:t>Proyección financiera</a:t>
            </a:r>
          </a:p>
        </p:txBody>
      </p:sp>
      <p:pic>
        <p:nvPicPr>
          <p:cNvPr id="411" name="Imagen 8" descr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87" y="1473200"/>
            <a:ext cx="7010401" cy="3479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CuadroTexto 9"/>
          <p:cNvSpPr txBox="1"/>
          <p:nvPr/>
        </p:nvSpPr>
        <p:spPr>
          <a:xfrm>
            <a:off x="9599075" y="1904999"/>
            <a:ext cx="1585375" cy="7486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Inversión ya efectuada para estudios </a:t>
            </a:r>
          </a:p>
        </p:txBody>
      </p:sp>
      <p:sp>
        <p:nvSpPr>
          <p:cNvPr id="413" name="Conector recto de flecha 11"/>
          <p:cNvSpPr/>
          <p:nvPr/>
        </p:nvSpPr>
        <p:spPr>
          <a:xfrm flipH="1" flipV="1">
            <a:off x="3454399" y="2158999"/>
            <a:ext cx="6144676" cy="11533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CuadroTexto 17"/>
          <p:cNvSpPr txBox="1"/>
          <p:nvPr/>
        </p:nvSpPr>
        <p:spPr>
          <a:xfrm>
            <a:off x="8726740" y="2951945"/>
            <a:ext cx="1293561" cy="9645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Proyección de la inversión adicional </a:t>
            </a:r>
          </a:p>
        </p:txBody>
      </p:sp>
      <p:sp>
        <p:nvSpPr>
          <p:cNvPr id="415" name="Conector recto de flecha 19"/>
          <p:cNvSpPr/>
          <p:nvPr/>
        </p:nvSpPr>
        <p:spPr>
          <a:xfrm flipH="1" flipV="1">
            <a:off x="4965700" y="2438399"/>
            <a:ext cx="3761040" cy="990601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Conector recto de flecha 23"/>
          <p:cNvSpPr/>
          <p:nvPr/>
        </p:nvSpPr>
        <p:spPr>
          <a:xfrm flipH="1" flipV="1">
            <a:off x="4965700" y="2643664"/>
            <a:ext cx="3761040" cy="785337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Conector recto de flecha 25"/>
          <p:cNvSpPr/>
          <p:nvPr/>
        </p:nvSpPr>
        <p:spPr>
          <a:xfrm flipH="1" flipV="1">
            <a:off x="4965700" y="2951946"/>
            <a:ext cx="3761040" cy="477055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Conector recto de flecha 28"/>
          <p:cNvSpPr/>
          <p:nvPr/>
        </p:nvSpPr>
        <p:spPr>
          <a:xfrm flipH="1" flipV="1">
            <a:off x="4965700" y="3213100"/>
            <a:ext cx="3761040" cy="21590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Conector recto de flecha 30"/>
          <p:cNvSpPr/>
          <p:nvPr/>
        </p:nvSpPr>
        <p:spPr>
          <a:xfrm flipH="1">
            <a:off x="4965700" y="3429000"/>
            <a:ext cx="3761040" cy="76718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CuadroTexto 31"/>
          <p:cNvSpPr txBox="1"/>
          <p:nvPr/>
        </p:nvSpPr>
        <p:spPr>
          <a:xfrm>
            <a:off x="2484581" y="5268247"/>
            <a:ext cx="1459581" cy="9645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Proyección de ingresos por venta de hidrocarburos</a:t>
            </a:r>
          </a:p>
        </p:txBody>
      </p:sp>
      <p:sp>
        <p:nvSpPr>
          <p:cNvPr id="421" name="Conector recto de flecha 35"/>
          <p:cNvSpPr/>
          <p:nvPr/>
        </p:nvSpPr>
        <p:spPr>
          <a:xfrm flipV="1">
            <a:off x="3214370" y="3737282"/>
            <a:ext cx="2273460" cy="1530967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Conector recto de flecha 37"/>
          <p:cNvSpPr/>
          <p:nvPr/>
        </p:nvSpPr>
        <p:spPr>
          <a:xfrm flipV="1">
            <a:off x="3214370" y="4000499"/>
            <a:ext cx="2273460" cy="126775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Conector recto de flecha 39"/>
          <p:cNvSpPr/>
          <p:nvPr/>
        </p:nvSpPr>
        <p:spPr>
          <a:xfrm flipV="1">
            <a:off x="3214370" y="4267199"/>
            <a:ext cx="2273460" cy="100105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Conector recto de flecha 47"/>
          <p:cNvSpPr/>
          <p:nvPr/>
        </p:nvSpPr>
        <p:spPr>
          <a:xfrm flipV="1">
            <a:off x="3214370" y="4502765"/>
            <a:ext cx="2273460" cy="765484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Conector recto de flecha 49"/>
          <p:cNvSpPr/>
          <p:nvPr/>
        </p:nvSpPr>
        <p:spPr>
          <a:xfrm flipV="1">
            <a:off x="3214371" y="4817650"/>
            <a:ext cx="2186822" cy="450598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2D Line Chart"/>
          <p:cNvGraphicFramePr/>
          <p:nvPr/>
        </p:nvGraphicFramePr>
        <p:xfrm>
          <a:off x="1365870" y="1197072"/>
          <a:ext cx="8793574" cy="475661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28" name="CuadroTexto 9"/>
          <p:cNvSpPr txBox="1"/>
          <p:nvPr/>
        </p:nvSpPr>
        <p:spPr>
          <a:xfrm>
            <a:off x="3748340" y="6165850"/>
            <a:ext cx="1293560" cy="532765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Periodo de inversión</a:t>
            </a:r>
          </a:p>
        </p:txBody>
      </p:sp>
      <p:sp>
        <p:nvSpPr>
          <p:cNvPr id="429" name="CuadroTexto 14"/>
          <p:cNvSpPr txBox="1"/>
          <p:nvPr/>
        </p:nvSpPr>
        <p:spPr>
          <a:xfrm>
            <a:off x="6023900" y="5994399"/>
            <a:ext cx="1293561" cy="7486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Inicia periodo de producción</a:t>
            </a:r>
          </a:p>
        </p:txBody>
      </p:sp>
      <p:sp>
        <p:nvSpPr>
          <p:cNvPr id="430" name="CuadroTexto 17"/>
          <p:cNvSpPr txBox="1"/>
          <p:nvPr/>
        </p:nvSpPr>
        <p:spPr>
          <a:xfrm>
            <a:off x="9909350" y="4565373"/>
            <a:ext cx="1497681" cy="9645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Recuperación de la inversión 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(Punto de equilibrio)</a:t>
            </a:r>
          </a:p>
        </p:txBody>
      </p:sp>
      <p:sp>
        <p:nvSpPr>
          <p:cNvPr id="431" name="CuadroTexto 20"/>
          <p:cNvSpPr txBox="1"/>
          <p:nvPr/>
        </p:nvSpPr>
        <p:spPr>
          <a:xfrm>
            <a:off x="10093646" y="2810091"/>
            <a:ext cx="2049671" cy="964566"/>
          </a:xfrm>
          <a:prstGeom prst="rect">
            <a:avLst/>
          </a:prstGeom>
          <a:gradFill>
            <a:gsLst>
              <a:gs pos="0">
                <a:srgbClr val="3D3D3D"/>
              </a:gs>
              <a:gs pos="100000">
                <a:srgbClr val="000000"/>
              </a:gs>
            </a:gsLst>
            <a:lin ang="5400000"/>
          </a:gradFill>
          <a:ln cap="rnd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/>
            <a:r>
              <a:t>Inicia el periodo de rendimientos, mismo que se extenderá, al menos, 20 años</a:t>
            </a:r>
          </a:p>
        </p:txBody>
      </p:sp>
      <p:sp>
        <p:nvSpPr>
          <p:cNvPr id="432" name="Conector recto de flecha 22"/>
          <p:cNvSpPr/>
          <p:nvPr/>
        </p:nvSpPr>
        <p:spPr>
          <a:xfrm flipH="1" flipV="1">
            <a:off x="8595521" y="2828550"/>
            <a:ext cx="1502444" cy="495573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Conector recto de flecha 19"/>
          <p:cNvSpPr/>
          <p:nvPr/>
        </p:nvSpPr>
        <p:spPr>
          <a:xfrm flipH="1" flipV="1">
            <a:off x="8004395" y="3615616"/>
            <a:ext cx="1889825" cy="1438182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Conector recto de flecha 16"/>
          <p:cNvSpPr/>
          <p:nvPr/>
        </p:nvSpPr>
        <p:spPr>
          <a:xfrm flipH="1" flipV="1">
            <a:off x="6076288" y="5394233"/>
            <a:ext cx="598767" cy="598766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Conector recto de flecha 11"/>
          <p:cNvSpPr/>
          <p:nvPr/>
        </p:nvSpPr>
        <p:spPr>
          <a:xfrm flipH="1" flipV="1">
            <a:off x="2482621" y="3917819"/>
            <a:ext cx="1895675" cy="2254912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Conector recto de flecha 13"/>
          <p:cNvSpPr/>
          <p:nvPr/>
        </p:nvSpPr>
        <p:spPr>
          <a:xfrm flipV="1">
            <a:off x="4378295" y="5304591"/>
            <a:ext cx="868140" cy="868140"/>
          </a:xfrm>
          <a:prstGeom prst="line">
            <a:avLst/>
          </a:prstGeom>
          <a:ln cap="rnd">
            <a:solidFill>
              <a:srgbClr val="9D2E0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Proyección financiera - Gráfica"/>
          <p:cNvSpPr txBox="1"/>
          <p:nvPr>
            <p:ph type="title" idx="4294967295"/>
          </p:nvPr>
        </p:nvSpPr>
        <p:spPr>
          <a:xfrm>
            <a:off x="1777600" y="163484"/>
            <a:ext cx="8911689" cy="1280892"/>
          </a:xfrm>
          <a:prstGeom prst="rect">
            <a:avLst/>
          </a:prstGeom>
        </p:spPr>
        <p:txBody>
          <a:bodyPr/>
          <a:lstStyle/>
          <a:p>
            <a:pPr/>
            <a:r>
              <a:t>Proyección financiera - Gráfica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Espiral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Espi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FF"/>
      </a:hlink>
      <a:folHlink>
        <a:srgbClr val="FF00FF"/>
      </a:folHlink>
    </a:clrScheme>
    <a:fontScheme name="Espiral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Espi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2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