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84" r:id="rId4"/>
    <p:sldId id="352" r:id="rId5"/>
    <p:sldId id="285" r:id="rId6"/>
    <p:sldId id="353" r:id="rId7"/>
    <p:sldId id="354" r:id="rId8"/>
    <p:sldId id="355" r:id="rId9"/>
    <p:sldId id="356" r:id="rId10"/>
    <p:sldId id="357" r:id="rId11"/>
    <p:sldId id="368" r:id="rId12"/>
    <p:sldId id="369" r:id="rId13"/>
    <p:sldId id="359" r:id="rId14"/>
    <p:sldId id="358" r:id="rId15"/>
    <p:sldId id="373" r:id="rId16"/>
    <p:sldId id="374" r:id="rId17"/>
    <p:sldId id="372" r:id="rId18"/>
    <p:sldId id="371" r:id="rId19"/>
    <p:sldId id="366" r:id="rId20"/>
    <p:sldId id="362" r:id="rId21"/>
    <p:sldId id="363" r:id="rId22"/>
    <p:sldId id="364" r:id="rId23"/>
    <p:sldId id="360" r:id="rId24"/>
    <p:sldId id="390" r:id="rId25"/>
    <p:sldId id="389" r:id="rId26"/>
    <p:sldId id="361" r:id="rId27"/>
    <p:sldId id="391" r:id="rId28"/>
    <p:sldId id="365" r:id="rId29"/>
    <p:sldId id="375" r:id="rId30"/>
    <p:sldId id="376" r:id="rId31"/>
    <p:sldId id="377" r:id="rId32"/>
    <p:sldId id="36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8" r:id="rId43"/>
    <p:sldId id="387" r:id="rId44"/>
    <p:sldId id="279" r:id="rId45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7" d="100"/>
          <a:sy n="77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>
                <a:solidFill>
                  <a:srgbClr val="000000"/>
                </a:solidFill>
                <a:latin typeface="Calibri"/>
              </a:rPr>
              <a:t>Ingeniería de Sistemas y Computación - 2020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>
                <a:solidFill>
                  <a:srgbClr val="000000"/>
                </a:solidFill>
                <a:latin typeface="Cambria Math"/>
                <a:ea typeface="Cambria Math"/>
              </a:rPr>
              <a:t>RECURSIVIDAD – 1.0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30" y="2842836"/>
            <a:ext cx="3060340" cy="276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El Número PI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87" y="1399063"/>
            <a:ext cx="54959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9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El Número PI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1" y="1412776"/>
            <a:ext cx="87998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95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El Número PI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1556791"/>
            <a:ext cx="7483237" cy="49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51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Origen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7" y="2605087"/>
            <a:ext cx="1685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4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Transformación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5" y="2708920"/>
            <a:ext cx="1704975" cy="169545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59" y="2732733"/>
            <a:ext cx="1685925" cy="1647825"/>
          </a:xfrm>
          <a:prstGeom prst="rect">
            <a:avLst/>
          </a:prstGeom>
        </p:spPr>
      </p:pic>
      <p:sp>
        <p:nvSpPr>
          <p:cNvPr id="5" name="4 Flecha derecha"/>
          <p:cNvSpPr/>
          <p:nvPr/>
        </p:nvSpPr>
        <p:spPr>
          <a:xfrm>
            <a:off x="5860703" y="3304617"/>
            <a:ext cx="576064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482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Transformación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25" y="2708920"/>
            <a:ext cx="1704975" cy="169545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229" y="2732733"/>
            <a:ext cx="1685925" cy="1647825"/>
          </a:xfrm>
          <a:prstGeom prst="rect">
            <a:avLst/>
          </a:prstGeom>
        </p:spPr>
      </p:pic>
      <p:sp>
        <p:nvSpPr>
          <p:cNvPr id="5" name="4 Flecha derecha"/>
          <p:cNvSpPr/>
          <p:nvPr/>
        </p:nvSpPr>
        <p:spPr>
          <a:xfrm>
            <a:off x="4572173" y="3304617"/>
            <a:ext cx="576064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732733"/>
            <a:ext cx="1704975" cy="1676400"/>
          </a:xfrm>
          <a:prstGeom prst="rect">
            <a:avLst/>
          </a:prstGeom>
        </p:spPr>
      </p:pic>
      <p:sp>
        <p:nvSpPr>
          <p:cNvPr id="11" name="10 Flecha derecha"/>
          <p:cNvSpPr/>
          <p:nvPr/>
        </p:nvSpPr>
        <p:spPr>
          <a:xfrm>
            <a:off x="7255741" y="3304617"/>
            <a:ext cx="576064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9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Gráfica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65" y="1666873"/>
            <a:ext cx="4484142" cy="45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19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 - Gráfica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05" y="1844824"/>
            <a:ext cx="775286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39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68" y="1582853"/>
            <a:ext cx="5162860" cy="44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39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51" y="2132856"/>
            <a:ext cx="9190863" cy="29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49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6" y="1592814"/>
            <a:ext cx="5256584" cy="47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56" y="1484784"/>
            <a:ext cx="5040560" cy="50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82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6" y="2348880"/>
            <a:ext cx="877460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5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1966708"/>
            <a:ext cx="606827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7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871662"/>
            <a:ext cx="9544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6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40" y="1966708"/>
            <a:ext cx="945012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5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Recursividad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340768"/>
            <a:ext cx="3602767" cy="5061358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55" y="2636912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Shape 1"/>
          <p:cNvSpPr txBox="1"/>
          <p:nvPr/>
        </p:nvSpPr>
        <p:spPr>
          <a:xfrm>
            <a:off x="6844964" y="5220105"/>
            <a:ext cx="4176464" cy="104424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Explicar de modo recursivo la gráfica que se presenta en esta diapositiva</a:t>
            </a:r>
          </a:p>
        </p:txBody>
      </p:sp>
    </p:spTree>
    <p:extLst>
      <p:ext uri="{BB962C8B-B14F-4D97-AF65-F5344CB8AC3E}">
        <p14:creationId xmlns:p14="http://schemas.microsoft.com/office/powerpoint/2010/main" val="1896771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 Imagen">
            <a:extLst>
              <a:ext uri="{FF2B5EF4-FFF2-40B4-BE49-F238E27FC236}">
                <a16:creationId xmlns:a16="http://schemas.microsoft.com/office/drawing/2014/main" id="{8B88F1A7-2A37-4685-A374-63AF177A9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9" y="1556792"/>
            <a:ext cx="3602767" cy="5061358"/>
          </a:xfrm>
          <a:prstGeom prst="rect">
            <a:avLst/>
          </a:prstGeom>
        </p:spPr>
      </p:pic>
      <p:cxnSp>
        <p:nvCxnSpPr>
          <p:cNvPr id="6" name="4 Conector recto">
            <a:extLst>
              <a:ext uri="{FF2B5EF4-FFF2-40B4-BE49-F238E27FC236}">
                <a16:creationId xmlns:a16="http://schemas.microsoft.com/office/drawing/2014/main" id="{C384666A-DC1A-4EE9-AE1A-629240914282}"/>
              </a:ext>
            </a:extLst>
          </p:cNvPr>
          <p:cNvCxnSpPr/>
          <p:nvPr/>
        </p:nvCxnSpPr>
        <p:spPr>
          <a:xfrm>
            <a:off x="964314" y="1268760"/>
            <a:ext cx="311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8234548-FB33-4205-A198-E3746FACCA13}"/>
              </a:ext>
            </a:extLst>
          </p:cNvPr>
          <p:cNvSpPr txBox="1"/>
          <p:nvPr/>
        </p:nvSpPr>
        <p:spPr>
          <a:xfrm>
            <a:off x="5735960" y="8994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Paso 1: hacer una pequeña línea horizontal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16C5F5-F425-4028-8269-226236B9FF01}"/>
              </a:ext>
            </a:extLst>
          </p:cNvPr>
          <p:cNvSpPr txBox="1"/>
          <p:nvPr/>
        </p:nvSpPr>
        <p:spPr>
          <a:xfrm>
            <a:off x="5762467" y="199813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Paso 2: hacer un triangulo sin base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FF1F08-EF43-473B-B5FD-76A3F78D44CC}"/>
              </a:ext>
            </a:extLst>
          </p:cNvPr>
          <p:cNvSpPr txBox="1"/>
          <p:nvPr/>
        </p:nvSpPr>
        <p:spPr>
          <a:xfrm>
            <a:off x="5762467" y="2962953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Paso 3: hacer mas triángulos para llegar a hacer una estrella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9A7A6C-C1D9-4F79-B639-530EA75B77AA}"/>
              </a:ext>
            </a:extLst>
          </p:cNvPr>
          <p:cNvSpPr txBox="1"/>
          <p:nvPr/>
        </p:nvSpPr>
        <p:spPr>
          <a:xfrm>
            <a:off x="5790629" y="512757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Paso 5: hacer mas estrellas, para crear unas cada vez mas grandes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D51B35-57A9-4098-81FE-E8A0F6A09553}"/>
              </a:ext>
            </a:extLst>
          </p:cNvPr>
          <p:cNvSpPr txBox="1"/>
          <p:nvPr/>
        </p:nvSpPr>
        <p:spPr>
          <a:xfrm>
            <a:off x="5762467" y="3966596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Paso 4: repetir el proceso de hacer estrellas y con estas llegar a estrellas medianas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064CC38-B321-4981-BD06-6489BE58E6EA}"/>
              </a:ext>
            </a:extLst>
          </p:cNvPr>
          <p:cNvCxnSpPr>
            <a:cxnSpLocks/>
          </p:cNvCxnSpPr>
          <p:nvPr/>
        </p:nvCxnSpPr>
        <p:spPr>
          <a:xfrm flipV="1">
            <a:off x="4403889" y="1084094"/>
            <a:ext cx="11880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ADF6261-461E-4620-A87B-CEF471C37D8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359696" y="2182798"/>
            <a:ext cx="240277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91C7A93-ED95-4FB0-8742-1F3933FD5240}"/>
              </a:ext>
            </a:extLst>
          </p:cNvPr>
          <p:cNvCxnSpPr>
            <a:cxnSpLocks/>
          </p:cNvCxnSpPr>
          <p:nvPr/>
        </p:nvCxnSpPr>
        <p:spPr>
          <a:xfrm flipV="1">
            <a:off x="4525107" y="3336667"/>
            <a:ext cx="11880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C27FE4D-8C93-46B7-BB5C-45AFEDFA1FF2}"/>
              </a:ext>
            </a:extLst>
          </p:cNvPr>
          <p:cNvCxnSpPr>
            <a:cxnSpLocks/>
          </p:cNvCxnSpPr>
          <p:nvPr/>
        </p:nvCxnSpPr>
        <p:spPr>
          <a:xfrm flipV="1">
            <a:off x="4508606" y="4328949"/>
            <a:ext cx="11880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33D36E4A-E26E-4B07-A392-A764A74B02C9}"/>
              </a:ext>
            </a:extLst>
          </p:cNvPr>
          <p:cNvSpPr/>
          <p:nvPr/>
        </p:nvSpPr>
        <p:spPr>
          <a:xfrm rot="20705514">
            <a:off x="4849709" y="5463342"/>
            <a:ext cx="765964" cy="466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strella: 5 puntas 29">
            <a:extLst>
              <a:ext uri="{FF2B5EF4-FFF2-40B4-BE49-F238E27FC236}">
                <a16:creationId xmlns:a16="http://schemas.microsoft.com/office/drawing/2014/main" id="{A19157FF-0DBE-412D-9143-96DCF1ADD37B}"/>
              </a:ext>
            </a:extLst>
          </p:cNvPr>
          <p:cNvSpPr/>
          <p:nvPr/>
        </p:nvSpPr>
        <p:spPr>
          <a:xfrm>
            <a:off x="1954727" y="5487623"/>
            <a:ext cx="1134789" cy="1065719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strella: 5 puntas 30">
            <a:extLst>
              <a:ext uri="{FF2B5EF4-FFF2-40B4-BE49-F238E27FC236}">
                <a16:creationId xmlns:a16="http://schemas.microsoft.com/office/drawing/2014/main" id="{184966FC-E108-4365-AECE-B5FD927A4E00}"/>
              </a:ext>
            </a:extLst>
          </p:cNvPr>
          <p:cNvSpPr/>
          <p:nvPr/>
        </p:nvSpPr>
        <p:spPr>
          <a:xfrm>
            <a:off x="1965037" y="4610183"/>
            <a:ext cx="1124479" cy="877440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strella: 5 puntas 31">
            <a:extLst>
              <a:ext uri="{FF2B5EF4-FFF2-40B4-BE49-F238E27FC236}">
                <a16:creationId xmlns:a16="http://schemas.microsoft.com/office/drawing/2014/main" id="{F55470DC-C58A-4D38-B738-C0CAEF1FD87C}"/>
              </a:ext>
            </a:extLst>
          </p:cNvPr>
          <p:cNvSpPr/>
          <p:nvPr/>
        </p:nvSpPr>
        <p:spPr>
          <a:xfrm>
            <a:off x="2054069" y="3641044"/>
            <a:ext cx="936104" cy="904331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7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Factorial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81" y="1790307"/>
            <a:ext cx="3940503" cy="4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Sumatoria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595096"/>
            <a:ext cx="6897063" cy="4410691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98" y="1584225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916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Sumatoria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2431205" y="1580203"/>
            <a:ext cx="39805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Sumatoria ( 4 )</a:t>
            </a:r>
          </a:p>
          <a:p>
            <a:endParaRPr lang="es-CO" dirty="0"/>
          </a:p>
          <a:p>
            <a:r>
              <a:rPr lang="es-CO" dirty="0"/>
              <a:t>4 + Sumatoria ( 4 – 1 ) </a:t>
            </a:r>
          </a:p>
          <a:p>
            <a:endParaRPr lang="es-CO" dirty="0"/>
          </a:p>
          <a:p>
            <a:r>
              <a:rPr lang="es-CO" dirty="0"/>
              <a:t>4 + Sumatoria ( 3 )</a:t>
            </a:r>
          </a:p>
          <a:p>
            <a:endParaRPr lang="es-CO" dirty="0"/>
          </a:p>
          <a:p>
            <a:r>
              <a:rPr lang="es-CO" dirty="0"/>
              <a:t>4 + ( 3 + Sumatoria ( 3 – 1 ) )</a:t>
            </a:r>
          </a:p>
          <a:p>
            <a:endParaRPr lang="es-CO" dirty="0"/>
          </a:p>
          <a:p>
            <a:r>
              <a:rPr lang="es-CO" dirty="0"/>
              <a:t>4 + ( 3 + Sumatoria ( 2 ) )</a:t>
            </a:r>
          </a:p>
          <a:p>
            <a:endParaRPr lang="es-CO" dirty="0"/>
          </a:p>
          <a:p>
            <a:r>
              <a:rPr lang="es-CO" dirty="0"/>
              <a:t>4 + ( 3 + ( 2 + Sumatoria ( 2 – 1 ) )</a:t>
            </a:r>
          </a:p>
          <a:p>
            <a:endParaRPr lang="es-CO" dirty="0"/>
          </a:p>
          <a:p>
            <a:r>
              <a:rPr lang="es-CO" dirty="0"/>
              <a:t>4 + ( 3 + ( 2 + Sumatoria ( 1 ) )</a:t>
            </a:r>
          </a:p>
          <a:p>
            <a:endParaRPr lang="es-CO" dirty="0"/>
          </a:p>
          <a:p>
            <a:r>
              <a:rPr lang="es-CO" dirty="0"/>
              <a:t>4 + ( 3 + ( 2 + ( 1 + Sumatoria ( 0 ) ) )</a:t>
            </a:r>
          </a:p>
          <a:p>
            <a:endParaRPr lang="es-CO" dirty="0"/>
          </a:p>
          <a:p>
            <a:r>
              <a:rPr lang="es-CO" dirty="0"/>
              <a:t>4 + ( 3 + ( 2 + ( 1 + 0 ) ) 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245209" y="1563426"/>
            <a:ext cx="20505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 + ( 3 + ( 2 + 1 ) )</a:t>
            </a:r>
          </a:p>
          <a:p>
            <a:endParaRPr lang="es-CO" dirty="0"/>
          </a:p>
          <a:p>
            <a:r>
              <a:rPr lang="es-CO" dirty="0"/>
              <a:t>4 + ( 3 + ( 3 ) )</a:t>
            </a:r>
          </a:p>
          <a:p>
            <a:endParaRPr lang="es-CO" dirty="0"/>
          </a:p>
          <a:p>
            <a:r>
              <a:rPr lang="es-CO" dirty="0"/>
              <a:t>4 + ( 3 + 3 )</a:t>
            </a:r>
          </a:p>
          <a:p>
            <a:endParaRPr lang="es-CO" dirty="0"/>
          </a:p>
          <a:p>
            <a:r>
              <a:rPr lang="es-CO" dirty="0"/>
              <a:t>4 + ( 6 )</a:t>
            </a:r>
          </a:p>
          <a:p>
            <a:endParaRPr lang="es-CO" dirty="0"/>
          </a:p>
          <a:p>
            <a:r>
              <a:rPr lang="es-CO" dirty="0"/>
              <a:t>4 + 6</a:t>
            </a:r>
          </a:p>
          <a:p>
            <a:endParaRPr lang="es-CO" dirty="0"/>
          </a:p>
          <a:p>
            <a:r>
              <a:rPr lang="es-CO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7545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Talleres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18" y="1621187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31504" y="4725144"/>
            <a:ext cx="9246706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/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Todas las diapositivas que contengan este símbolo, deben ser programados en repl.it (HTML + CSS + </a:t>
            </a:r>
            <a:r>
              <a:rPr lang="es-CO" sz="2400" b="1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Javascript</a:t>
            </a:r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, o procesado como imagen. En cualquier caso, se debe colocar el resultado en el Github</a:t>
            </a:r>
          </a:p>
        </p:txBody>
      </p:sp>
    </p:spTree>
    <p:extLst>
      <p:ext uri="{BB962C8B-B14F-4D97-AF65-F5344CB8AC3E}">
        <p14:creationId xmlns:p14="http://schemas.microsoft.com/office/powerpoint/2010/main" val="3259124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Sumatoria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99" y="1562100"/>
            <a:ext cx="6502474" cy="45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449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Invertir una palabra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84" y="1420502"/>
            <a:ext cx="4536504" cy="51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8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ITERATIVO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3" y="1340768"/>
            <a:ext cx="10516989" cy="52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2420888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34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ITERATIVO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11" y="2174974"/>
            <a:ext cx="5734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899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ITERATIVO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18" y="2276872"/>
            <a:ext cx="81248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902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RECURSIVO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46" y="1402465"/>
            <a:ext cx="9962703" cy="522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408312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62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RECURSIVO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1" y="1844824"/>
            <a:ext cx="8564171" cy="40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Sumar elementos de una lista - RECURSIVO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360" y="1346336"/>
            <a:ext cx="6768752" cy="502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223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Mostrar los elementos de una lista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72" y="1412774"/>
            <a:ext cx="6668728" cy="4998563"/>
          </a:xfrm>
          <a:prstGeom prst="rect">
            <a:avLst/>
          </a:prstGeom>
        </p:spPr>
      </p:pic>
      <p:pic>
        <p:nvPicPr>
          <p:cNvPr id="11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1412774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55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Buscar un elemento en una lista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5" y="2132856"/>
            <a:ext cx="55340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940" y="2124902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17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Un proceso Infinito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30" y="1556792"/>
            <a:ext cx="3211612" cy="49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Buscar un elemento en una lista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04" y="1916832"/>
            <a:ext cx="9812120" cy="36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3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Escribir lista en sentido inverso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904256"/>
            <a:ext cx="57912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491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TALLERES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929" y="2564904"/>
            <a:ext cx="16927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31504" y="1844824"/>
            <a:ext cx="6048672" cy="417646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Escribir tres programas recursivos que desarrollen las siguientes funcionalidades:</a:t>
            </a:r>
          </a:p>
          <a:p>
            <a:pPr algn="just"/>
            <a:endParaRPr lang="es-CO" sz="2400" b="1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/>
            </a:endParaRPr>
          </a:p>
          <a:p>
            <a:pPr marL="457200" indent="-457200" algn="just">
              <a:buAutoNum type="arabicPeriod"/>
            </a:pPr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Encuentra el elemento mayor en el lista</a:t>
            </a:r>
          </a:p>
          <a:p>
            <a:pPr marL="457200" indent="-457200" algn="just">
              <a:buAutoNum type="arabicPeriod"/>
            </a:pPr>
            <a:endParaRPr lang="es-CO" sz="2400" b="1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/>
            </a:endParaRPr>
          </a:p>
          <a:p>
            <a:pPr marL="457200" indent="-457200" algn="just">
              <a:buAutoNum type="arabicPeriod"/>
            </a:pPr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Encuentra el elemento menor en el lista</a:t>
            </a:r>
          </a:p>
          <a:p>
            <a:pPr marL="457200" indent="-457200" algn="just">
              <a:buAutoNum type="arabicPeriod"/>
            </a:pPr>
            <a:endParaRPr lang="es-CO" sz="2400" b="1" spc="-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ＭＳ Ｐゴシック"/>
            </a:endParaRPr>
          </a:p>
          <a:p>
            <a:pPr marL="457200" indent="-457200" algn="just">
              <a:buAutoNum type="arabicPeriod"/>
            </a:pPr>
            <a:r>
              <a:rPr lang="es-CO" sz="2400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ＭＳ Ｐゴシック"/>
              </a:rPr>
              <a:t>Encuentra el promedio de la lista</a:t>
            </a:r>
          </a:p>
        </p:txBody>
      </p:sp>
    </p:spTree>
    <p:extLst>
      <p:ext uri="{BB962C8B-B14F-4D97-AF65-F5344CB8AC3E}">
        <p14:creationId xmlns:p14="http://schemas.microsoft.com/office/powerpoint/2010/main" val="42094687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66" y="3751655"/>
            <a:ext cx="3060340" cy="27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>
                <a:solidFill>
                  <a:srgbClr val="C0504D"/>
                </a:solidFill>
                <a:latin typeface="Arial"/>
                <a:ea typeface="ＭＳ Ｐゴシック"/>
              </a:rPr>
              <a:t>Escher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54" y="1556792"/>
            <a:ext cx="8688288" cy="48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6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>
                <a:solidFill>
                  <a:srgbClr val="C0504D"/>
                </a:solidFill>
                <a:latin typeface="Arial"/>
                <a:ea typeface="ＭＳ Ｐゴシック"/>
              </a:rPr>
              <a:t>Escher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95" y="1500314"/>
            <a:ext cx="6450806" cy="48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0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>
                <a:solidFill>
                  <a:srgbClr val="C0504D"/>
                </a:solidFill>
                <a:latin typeface="Arial"/>
                <a:ea typeface="ＭＳ Ｐゴシック"/>
              </a:rPr>
              <a:t>Escher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55" y="1689557"/>
            <a:ext cx="6916311" cy="46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3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Un bucle infinito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44" y="1484783"/>
            <a:ext cx="6973983" cy="48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4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El Infinito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720039"/>
            <a:ext cx="7548307" cy="44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91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</TotalTime>
  <Words>409</Words>
  <Application>Microsoft Office PowerPoint</Application>
  <PresentationFormat>Panorámica</PresentationFormat>
  <Paragraphs>87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Juan Camilo Rodriguez Libreros</cp:lastModifiedBy>
  <cp:revision>436</cp:revision>
  <dcterms:created xsi:type="dcterms:W3CDTF">2016-10-07T22:04:59Z</dcterms:created>
  <dcterms:modified xsi:type="dcterms:W3CDTF">2020-11-02T19:58:16Z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