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A7A"/>
    <a:srgbClr val="0000F2"/>
    <a:srgbClr val="1111FF"/>
    <a:srgbClr val="ECEBE9"/>
    <a:srgbClr val="D6DAE3"/>
    <a:srgbClr val="155E7F"/>
    <a:srgbClr val="CAD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743F-9289-F7F8-A827-6FA4C1EA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AE01A-E66C-9AD3-73E1-99A5CB99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77E1C-B9FA-C255-65CF-C49AE583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96A28-03CD-D870-7153-5057ACF4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49709-CAD6-DA2E-BF1E-A700B4A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82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34352-DBDC-0724-366E-4199CFF0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4D0BF6-5C28-BBCB-162B-8D09D687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F8955-5F7A-1C94-3EFC-D66C5EA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E25C8-2FB7-D78A-F83B-BB8B98C9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8F9B4-B088-B1DE-3882-834B9134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69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A23CB4-7F4F-C217-E2D6-3A11A6192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565953-80AB-753F-4AAB-BF11F878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BFA22-7C5B-0F37-DFA3-C1A16AF7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FE209-313B-4153-5D19-7118CFC2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5DC8F-B697-1739-8DF2-AE777360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223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7CE7-43FE-CBE6-C5E4-3DA8A686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E403A-074B-6BC8-B2CD-A1BA4B5A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A5483-D34D-1F79-2094-31916E7C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68E0B-774F-F079-50F7-5604036D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33952-C1EA-7132-4287-518C86F7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AEA20-8864-4F15-4310-B995E0AF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35C61F-3FE7-ABC4-2BD5-744BF5C3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5938A-0FC4-D84A-E6A2-2242A16A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390A22-6FE5-0DAD-5A30-E8572C76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73F60-97D5-5AC3-D488-824ACC7E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73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6DAE1-D0BB-D631-C9C1-702C6AC4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86FC4-E650-DC29-66C6-280A6EAB0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589A0-914F-6569-A4A7-14617622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E2B0B-E70E-4B74-8D7C-419F9230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5EB885-0C27-4B72-C89D-ABDC1E00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E0BCCF-04A0-8495-13E9-8C2B6C5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8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A9B43-36DB-4880-FBF2-CCC3C907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39C91-D5A0-0588-FD44-887149C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6B722B-5483-E174-8644-FAE82527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E77889-5CC9-17ED-8542-CCDD5AC93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13D7FC-2ABA-75AC-38C6-638CC6E16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416BB5-67AE-E2CA-077E-6EC28BB6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D0F10-CB97-DA69-9FC5-F0036A8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7C68EE-554A-C372-F0C4-B1DE2F15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2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D4CD1-21A1-89D8-EEE2-313392E1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6F18-291C-EBA0-E33D-EBCF5579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077AE8-0D78-4587-0F71-C081182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29A48C-3F15-809C-3E1F-A52CDC78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95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1BC10C-938E-51D0-79E8-ED49F8E6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E23446-9C9D-DA27-83BC-E019658E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7D003-D802-CC8A-56F3-792B57B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9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5452A-88C6-D8AF-75EB-DE87FBDE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61C94-2EAD-88FD-6793-E105E68A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55DC78-0595-FE15-26A0-7277CEF3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FC068-843E-0B09-C06E-D37FA176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0FF17-5204-7348-87A8-41513850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5F6AB-6763-6969-DF3F-2F6F6240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32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1347-879E-6FEA-C1BA-C1CF8EC9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766651-71E9-AB72-91BD-FD689DA1A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5A9CF-9838-BB8F-BE84-25A801F9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8F3CC-CD7A-442F-C614-F0B223A3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410671-5E95-60F3-211F-29CD4130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BDB0E8-50AA-5F9D-AD6A-B30235FB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38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2FB18E-0191-7A32-6A8A-497566FA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530B18-6E23-415A-C25F-232E2552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3BB1B-1AE1-B5A6-C9FF-755B3D6A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3C29A-C979-40B9-860E-806926DD59AB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A4F2B-8127-1797-366F-F3E94BDF2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40303-7CB4-C38D-C6A6-6FB0CEE7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503C4-45A3-423E-91AC-E097B67FE0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8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dequimicaybiologia.blogspot.com/2018/09/el-pentagono-busca-desarrollar-un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anCarlos-sh/JCSH_UDDCC_Proyecto_M7/tree/m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4BD72-72D3-BD45-899D-58DC5E7E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E4796-2440-3450-D07A-A23CD3B1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7488" y="1446187"/>
            <a:ext cx="5305646" cy="2519917"/>
          </a:xfrm>
        </p:spPr>
        <p:txBody>
          <a:bodyPr anchor="b">
            <a:normAutofit/>
          </a:bodyPr>
          <a:lstStyle/>
          <a:p>
            <a:r>
              <a:rPr lang="es-CL" sz="3600" i="0" u="none" strike="noStrike" baseline="0" dirty="0">
                <a:ln w="22225">
                  <a:solidFill>
                    <a:schemeClr val="bg1">
                      <a:lumMod val="65000"/>
                    </a:schemeClr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Banner" pitchFamily="2" charset="0"/>
              </a:rPr>
              <a:t>PROYECTO 7</a:t>
            </a:r>
            <a:br>
              <a:rPr lang="es-CL" sz="3600" i="0" u="none" strike="noStrike" baseline="0" dirty="0">
                <a:ln w="22225">
                  <a:solidFill>
                    <a:schemeClr val="bg1">
                      <a:lumMod val="65000"/>
                    </a:schemeClr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Banner" pitchFamily="2" charset="0"/>
              </a:rPr>
            </a:br>
            <a:r>
              <a:rPr lang="es-CL" sz="3600" i="0" u="none" strike="noStrike" baseline="0" dirty="0">
                <a:ln w="22225">
                  <a:solidFill>
                    <a:schemeClr val="bg1">
                      <a:lumMod val="65000"/>
                    </a:schemeClr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Banner" pitchFamily="2" charset="0"/>
              </a:rPr>
              <a:t>UDD </a:t>
            </a:r>
            <a:br>
              <a:rPr lang="es-CL" sz="3600" i="0" u="none" strike="noStrike" baseline="0" dirty="0">
                <a:ln w="22225">
                  <a:solidFill>
                    <a:schemeClr val="bg1">
                      <a:lumMod val="65000"/>
                    </a:schemeClr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Banner" pitchFamily="2" charset="0"/>
              </a:rPr>
            </a:br>
            <a:r>
              <a:rPr lang="es-CL" sz="3600" dirty="0">
                <a:ln w="22225">
                  <a:solidFill>
                    <a:schemeClr val="bg1">
                      <a:lumMod val="65000"/>
                    </a:schemeClr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Banner" pitchFamily="2" charset="0"/>
              </a:rPr>
              <a:t>BOOTCAMP </a:t>
            </a:r>
            <a:r>
              <a:rPr lang="es-CL" sz="3600" i="0" u="none" strike="noStrike" baseline="0" dirty="0">
                <a:ln w="22225">
                  <a:solidFill>
                    <a:schemeClr val="bg1">
                      <a:lumMod val="65000"/>
                    </a:schemeClr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Banner" pitchFamily="2" charset="0"/>
              </a:rPr>
              <a:t>DATA SCIENCE</a:t>
            </a:r>
            <a:endParaRPr lang="es-CL" sz="3600" dirty="0">
              <a:solidFill>
                <a:schemeClr val="tx1">
                  <a:lumMod val="85000"/>
                  <a:lumOff val="15000"/>
                </a:schemeClr>
              </a:solidFill>
              <a:latin typeface="Sitka Banner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528C2E-73EE-6A6F-4463-0FB504CEF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4931" y="5412290"/>
            <a:ext cx="3770761" cy="644838"/>
          </a:xfrm>
        </p:spPr>
        <p:txBody>
          <a:bodyPr anchor="t">
            <a:normAutofit/>
          </a:bodyPr>
          <a:lstStyle/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Juan Carlos Soto Higuera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27AB5C-F892-D313-333B-60267583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0981"/>
          <a:stretch/>
        </p:blipFill>
        <p:spPr>
          <a:xfrm>
            <a:off x="20" y="1"/>
            <a:ext cx="7428095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2AA003-8954-456A-CAF1-6572831960E3}"/>
              </a:ext>
            </a:extLst>
          </p:cNvPr>
          <p:cNvSpPr txBox="1"/>
          <p:nvPr/>
        </p:nvSpPr>
        <p:spPr>
          <a:xfrm>
            <a:off x="9549930" y="6657945"/>
            <a:ext cx="26420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L" sz="700">
                <a:solidFill>
                  <a:srgbClr val="FFFFFF"/>
                </a:solidFill>
                <a:hlinkClick r:id="rId3" tooltip="https://blogdequimicaybiologia.blogspot.com/2018/09/el-pentagono-busca-desarrollar-un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L" sz="700">
                <a:solidFill>
                  <a:srgbClr val="FFFFFF"/>
                </a:solidFill>
              </a:rPr>
              <a:t> de Autor desconocido está bajo licencia </a:t>
            </a:r>
            <a:r>
              <a:rPr lang="es-CL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C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8CD34-BA97-FA37-54F9-41713EC55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8ACFDFFA-1450-2EEB-0AB0-8457E076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1" y="106966"/>
            <a:ext cx="2121009" cy="6750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D1E504-ECC1-736F-B7E6-CDF97D18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56" y="365125"/>
            <a:ext cx="9833344" cy="1325563"/>
          </a:xfrm>
        </p:spPr>
        <p:txBody>
          <a:bodyPr>
            <a:normAutofit/>
          </a:bodyPr>
          <a:lstStyle/>
          <a:p>
            <a:r>
              <a:rPr lang="es-CL" sz="2800" i="0" u="none" strike="noStrike" baseline="0" dirty="0">
                <a:ln w="22225">
                  <a:solidFill>
                    <a:srgbClr val="145A7A"/>
                  </a:solidFill>
                  <a:miter lim="800000"/>
                </a:ln>
                <a:solidFill>
                  <a:srgbClr val="145A7A"/>
                </a:solidFill>
                <a:latin typeface="Sitka Banner" pitchFamily="2" charset="0"/>
              </a:rPr>
              <a:t>Objetivos</a:t>
            </a:r>
            <a:endParaRPr lang="es-CL" sz="2800" dirty="0">
              <a:ln>
                <a:solidFill>
                  <a:srgbClr val="145A7A"/>
                </a:solidFill>
              </a:ln>
              <a:solidFill>
                <a:srgbClr val="145A7A"/>
              </a:solidFill>
              <a:latin typeface="Sitka Banner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CEEB7-A073-9A60-780E-AD267327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844" y="2449218"/>
            <a:ext cx="10356111" cy="206589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Aplicar con éxito todos los conocimientos que has adquirido a lo largo del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Bootcamp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Consolidar las técnicas de limpieza, entrenamiento,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graficación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 y ajuste a modelos de Machine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Learning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Generar una API que brinde predicciones como resultado a partir de datos enviados.</a:t>
            </a:r>
          </a:p>
        </p:txBody>
      </p:sp>
    </p:spTree>
    <p:extLst>
      <p:ext uri="{BB962C8B-B14F-4D97-AF65-F5344CB8AC3E}">
        <p14:creationId xmlns:p14="http://schemas.microsoft.com/office/powerpoint/2010/main" val="30244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21959-41A7-EFB4-4879-E3E6AB51B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34134085-EEFE-D8EA-F889-E5A65A27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1" y="106966"/>
            <a:ext cx="2121009" cy="6750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191A7A-EF7C-5F77-E4D5-D742F63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56" y="365125"/>
            <a:ext cx="9833344" cy="1325563"/>
          </a:xfrm>
        </p:spPr>
        <p:txBody>
          <a:bodyPr>
            <a:normAutofit/>
          </a:bodyPr>
          <a:lstStyle/>
          <a:p>
            <a:r>
              <a:rPr lang="es-CL" sz="2800" i="0" u="none" strike="noStrike" baseline="0" dirty="0">
                <a:ln w="22225">
                  <a:solidFill>
                    <a:srgbClr val="145A7A"/>
                  </a:solidFill>
                  <a:miter lim="800000"/>
                </a:ln>
                <a:solidFill>
                  <a:srgbClr val="145A7A"/>
                </a:solidFill>
                <a:latin typeface="Sitka Banner" pitchFamily="2" charset="0"/>
              </a:rPr>
              <a:t>Proceso utilizado</a:t>
            </a:r>
            <a:endParaRPr lang="es-CL" sz="2800" dirty="0">
              <a:ln>
                <a:solidFill>
                  <a:srgbClr val="145A7A"/>
                </a:solidFill>
              </a:ln>
              <a:solidFill>
                <a:srgbClr val="145A7A"/>
              </a:solidFill>
              <a:latin typeface="Sitka Banner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C13C0-5202-273F-C6A0-612F421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456" y="2421049"/>
            <a:ext cx="10356111" cy="2523091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Se ha seleccionado el método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RandomForestClassifier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 debido a su capacidad para gestionar variables categóricas y capturar interacciones complejas entre las características. Este modelo facilita la interpretación mediante la evaluación de la importancia relativa de las características, ofrece flexibilidad en el manejo de datos faltantes y en situaciones de desbalance de clases, y suele proporcionar un rendimiento elevado sin requerir un preprocesamiento exhaustivo de los datos. Estas propiedades lo hacen particularmente adecuado para el análisis y la predicción de resultados en conjuntos de datos con múltiples factores interdependientes, como es el caso de los premios Oscar</a:t>
            </a:r>
          </a:p>
        </p:txBody>
      </p:sp>
    </p:spTree>
    <p:extLst>
      <p:ext uri="{BB962C8B-B14F-4D97-AF65-F5344CB8AC3E}">
        <p14:creationId xmlns:p14="http://schemas.microsoft.com/office/powerpoint/2010/main" val="17543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69387-11B9-BD89-C4D0-182799DAF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C65DD021-D352-9983-FF5E-0E08D07C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1" y="106966"/>
            <a:ext cx="2121009" cy="6750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837D22-ECA1-5435-758E-425022B9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56" y="365125"/>
            <a:ext cx="9833344" cy="1325563"/>
          </a:xfrm>
        </p:spPr>
        <p:txBody>
          <a:bodyPr>
            <a:normAutofit/>
          </a:bodyPr>
          <a:lstStyle/>
          <a:p>
            <a:r>
              <a:rPr lang="es-CL" sz="2800" i="0" u="none" strike="noStrike" baseline="0" dirty="0">
                <a:ln w="22225">
                  <a:solidFill>
                    <a:srgbClr val="145A7A"/>
                  </a:solidFill>
                  <a:miter lim="800000"/>
                </a:ln>
                <a:solidFill>
                  <a:srgbClr val="145A7A"/>
                </a:solidFill>
                <a:latin typeface="Sitka Banner" pitchFamily="2" charset="0"/>
              </a:rPr>
              <a:t>Marco de trabajo y análisis</a:t>
            </a:r>
            <a:endParaRPr lang="es-CL" sz="2800" dirty="0">
              <a:ln>
                <a:solidFill>
                  <a:srgbClr val="145A7A"/>
                </a:solidFill>
              </a:ln>
              <a:solidFill>
                <a:srgbClr val="145A7A"/>
              </a:solidFill>
              <a:latin typeface="Sitka Banner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C8E0B-2889-71A9-F2F2-4261CA09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456" y="1948847"/>
            <a:ext cx="10356111" cy="470713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El análisis completo se desarrolló en un archivo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Colab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 de Google disponible en la siguiente ruta:</a:t>
            </a:r>
          </a:p>
          <a:p>
            <a:pPr>
              <a:spcBef>
                <a:spcPct val="0"/>
              </a:spcBef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  <a:hlinkClick r:id="rId3"/>
              </a:rPr>
              <a:t>https://github.com/JuanCarlos-sh/JCSH_UDDCC_Proyecto_M7/tree/main</a:t>
            </a: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En donde se puede revisar el detalle de los siguientes pasos:</a:t>
            </a:r>
          </a:p>
          <a:p>
            <a:pPr>
              <a:spcBef>
                <a:spcPct val="0"/>
              </a:spcBef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Habilitación de Drive donde se encuentra disponible la Base y posterior carga de datos.</a:t>
            </a:r>
          </a:p>
          <a:p>
            <a:pPr>
              <a:spcBef>
                <a:spcPct val="0"/>
              </a:spcBef>
            </a:pP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Carga de librerías correspondientes al análisis a realizar</a:t>
            </a:r>
          </a:p>
          <a:p>
            <a:pPr>
              <a:spcBef>
                <a:spcPct val="0"/>
              </a:spcBef>
            </a:pP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Limpieza y EDA. Donde se realizaron los siguientes pasos: Completitud, Eliminación de columnas innecesarias, revisar duplicados, cambiar formatos de fechas, Correlación de variables.</a:t>
            </a:r>
          </a:p>
          <a:p>
            <a:pPr>
              <a:spcBef>
                <a:spcPct val="0"/>
              </a:spcBef>
            </a:pP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Entrenamiento del modelo, utilizando en este caso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RandomForest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 por las características mencionadas anteriormente.</a:t>
            </a:r>
            <a:endParaRPr lang="es-CL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CL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Graficación</a:t>
            </a: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 y métricas: se grafica Completitud, Mapa de calor  de correlación de variables, Matriz de confusión, importancia de características. </a:t>
            </a:r>
          </a:p>
          <a:p>
            <a:pPr algn="l"/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API REST: se importa </a:t>
            </a:r>
            <a:r>
              <a:rPr lang="es-CL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Flask</a:t>
            </a: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 y </a:t>
            </a:r>
            <a:r>
              <a:rPr lang="es-CL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Ngrok</a:t>
            </a: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, se 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código en </a:t>
            </a:r>
            <a:r>
              <a:rPr lang="es-MX" sz="2000" dirty="0" err="1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ngrok</a:t>
            </a:r>
            <a:r>
              <a:rPr lang="es-MX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,  ruta y método, se convierten los datos a JSON y se envía la solicitud POST a la API</a:t>
            </a:r>
          </a:p>
          <a:p>
            <a:pPr>
              <a:spcBef>
                <a:spcPct val="0"/>
              </a:spcBef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22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2102F-B001-846A-07C9-562B8A73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ED5658C1-75A6-27B2-8247-09396F93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1" y="106966"/>
            <a:ext cx="2121009" cy="6750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8884D0-CA92-9B45-1F43-2A04912B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56" y="365125"/>
            <a:ext cx="9833344" cy="1325563"/>
          </a:xfrm>
        </p:spPr>
        <p:txBody>
          <a:bodyPr>
            <a:normAutofit/>
          </a:bodyPr>
          <a:lstStyle/>
          <a:p>
            <a:r>
              <a:rPr lang="es-CL" sz="2800" i="0" u="none" strike="noStrike" baseline="0" dirty="0">
                <a:ln w="22225">
                  <a:solidFill>
                    <a:srgbClr val="145A7A"/>
                  </a:solidFill>
                  <a:miter lim="800000"/>
                </a:ln>
                <a:solidFill>
                  <a:srgbClr val="145A7A"/>
                </a:solidFill>
                <a:latin typeface="Sitka Banner" pitchFamily="2" charset="0"/>
              </a:rPr>
              <a:t>Hallazgos</a:t>
            </a:r>
            <a:endParaRPr lang="es-CL" sz="2800" dirty="0">
              <a:ln>
                <a:solidFill>
                  <a:srgbClr val="145A7A"/>
                </a:solidFill>
              </a:ln>
              <a:solidFill>
                <a:srgbClr val="145A7A"/>
              </a:solidFill>
              <a:latin typeface="Sitka Banner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6F5BD-D273-8C6F-58C7-909D0CFF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456" y="2516145"/>
            <a:ext cx="10356111" cy="1932037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Con las variables consideradas (eliminando aquellas innecesarias), se paso de una completitud de 77,9% a 100%.</a:t>
            </a:r>
          </a:p>
          <a:p>
            <a:pPr marL="0" indent="0">
              <a:spcBef>
                <a:spcPct val="0"/>
              </a:spcBef>
              <a:buNone/>
            </a:pPr>
            <a:endParaRPr lang="es-CL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CL" sz="2000" dirty="0">
                <a:solidFill>
                  <a:schemeClr val="accent1"/>
                </a:solidFill>
                <a:latin typeface="Sitka Banner" pitchFamily="2" charset="0"/>
                <a:ea typeface="+mj-ea"/>
                <a:cs typeface="+mj-cs"/>
              </a:rPr>
              <a:t>El modelo obtuvo un buen desempeño y capacidad para realizar predicciones acertadas en el conjunto de datos, logrando una tasa  de precisión de 93,2%</a:t>
            </a: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MX" sz="2000" dirty="0">
              <a:solidFill>
                <a:schemeClr val="accent1"/>
              </a:solidFill>
              <a:latin typeface="Sitka Banner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1092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396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Sitka Banner</vt:lpstr>
      <vt:lpstr>Tema de Office</vt:lpstr>
      <vt:lpstr>PROYECTO 7 UDD  BOOTCAMP DATA SCIENCE</vt:lpstr>
      <vt:lpstr>Objetivos</vt:lpstr>
      <vt:lpstr>Proceso utilizado</vt:lpstr>
      <vt:lpstr>Marco de trabajo y análisis</vt:lpstr>
      <vt:lpstr>Hallazgos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Inés Soto Higuera</dc:creator>
  <cp:lastModifiedBy>Inés Soto Higuera</cp:lastModifiedBy>
  <cp:revision>10</cp:revision>
  <dcterms:created xsi:type="dcterms:W3CDTF">2025-03-20T18:46:16Z</dcterms:created>
  <dcterms:modified xsi:type="dcterms:W3CDTF">2025-03-20T21:07:48Z</dcterms:modified>
</cp:coreProperties>
</file>