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5" Type="http://schemas.openxmlformats.org/officeDocument/2006/relationships/image" Target="../media/image20.png"/><Relationship Id="rId4" Type="http://schemas.openxmlformats.org/officeDocument/2006/relationships/image" Target="../media/image19.png"/></Relationships>
</file>

<file path=ppt/diagrams/_rels/data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diagrams/_rels/data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image" Target="../media/image3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5" Type="http://schemas.openxmlformats.org/officeDocument/2006/relationships/image" Target="../media/image20.png"/><Relationship Id="rId4" Type="http://schemas.openxmlformats.org/officeDocument/2006/relationships/image" Target="../media/image1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diagrams/_rels/drawing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EDA442-0FE4-40BA-B480-122FB7CD10A6}" type="doc">
      <dgm:prSet loTypeId="urn:microsoft.com/office/officeart/2008/layout/PictureStrips" loCatId="list" qsTypeId="urn:microsoft.com/office/officeart/2005/8/quickstyle/simple1" qsCatId="simple" csTypeId="urn:microsoft.com/office/officeart/2005/8/colors/colorful5" csCatId="colorful" phldr="1"/>
      <dgm:spPr/>
      <dgm:t>
        <a:bodyPr/>
        <a:lstStyle/>
        <a:p>
          <a:endParaRPr lang="es-ES"/>
        </a:p>
      </dgm:t>
    </dgm:pt>
    <dgm:pt modelId="{A979761A-2D5B-4A36-9FEB-69ACD3432403}">
      <dgm:prSet phldrT="[Texto]"/>
      <dgm:spPr/>
      <dgm:t>
        <a:bodyPr/>
        <a:lstStyle/>
        <a:p>
          <a:r>
            <a:rPr lang="es-ES" dirty="0" smtClean="0"/>
            <a:t>Competitivo</a:t>
          </a:r>
          <a:endParaRPr lang="es-ES" dirty="0"/>
        </a:p>
      </dgm:t>
    </dgm:pt>
    <dgm:pt modelId="{9B35BB64-69A2-48E2-ADD4-D13A1721EB34}" type="parTrans" cxnId="{D0333CFC-280D-4667-AF1D-2C5C3C30555C}">
      <dgm:prSet/>
      <dgm:spPr/>
      <dgm:t>
        <a:bodyPr/>
        <a:lstStyle/>
        <a:p>
          <a:endParaRPr lang="es-ES"/>
        </a:p>
      </dgm:t>
    </dgm:pt>
    <dgm:pt modelId="{7535DB75-05F1-4FFC-86D6-C55FBDB359D1}" type="sibTrans" cxnId="{D0333CFC-280D-4667-AF1D-2C5C3C30555C}">
      <dgm:prSet/>
      <dgm:spPr/>
      <dgm:t>
        <a:bodyPr/>
        <a:lstStyle/>
        <a:p>
          <a:endParaRPr lang="es-ES"/>
        </a:p>
      </dgm:t>
    </dgm:pt>
    <dgm:pt modelId="{55B8F693-34FE-4AEF-BCD0-0687570A5FDF}">
      <dgm:prSet phldrT="[Texto]"/>
      <dgm:spPr/>
      <dgm:t>
        <a:bodyPr/>
        <a:lstStyle/>
        <a:p>
          <a:r>
            <a:rPr lang="es-ES" dirty="0" smtClean="0"/>
            <a:t>Colaborativo</a:t>
          </a:r>
          <a:endParaRPr lang="es-ES" dirty="0"/>
        </a:p>
      </dgm:t>
    </dgm:pt>
    <dgm:pt modelId="{283A4131-92C7-4176-9CE5-95AA26F37E5E}" type="parTrans" cxnId="{D14DD976-54F2-42B6-BFE1-4370864C438C}">
      <dgm:prSet/>
      <dgm:spPr/>
      <dgm:t>
        <a:bodyPr/>
        <a:lstStyle/>
        <a:p>
          <a:endParaRPr lang="es-ES"/>
        </a:p>
      </dgm:t>
    </dgm:pt>
    <dgm:pt modelId="{A85D3066-7A17-4B7B-BE96-5A8E1912C226}" type="sibTrans" cxnId="{D14DD976-54F2-42B6-BFE1-4370864C438C}">
      <dgm:prSet/>
      <dgm:spPr/>
      <dgm:t>
        <a:bodyPr/>
        <a:lstStyle/>
        <a:p>
          <a:endParaRPr lang="es-ES"/>
        </a:p>
      </dgm:t>
    </dgm:pt>
    <dgm:pt modelId="{B4B320A5-6F6C-4F0F-9745-4561F14154DD}">
      <dgm:prSet phldrT="[Texto]"/>
      <dgm:spPr/>
      <dgm:t>
        <a:bodyPr/>
        <a:lstStyle/>
        <a:p>
          <a:r>
            <a:rPr lang="es-ES" dirty="0" err="1" smtClean="0"/>
            <a:t>Acomodativo</a:t>
          </a:r>
          <a:endParaRPr lang="es-ES" dirty="0"/>
        </a:p>
      </dgm:t>
    </dgm:pt>
    <dgm:pt modelId="{827F1D26-9C91-47E2-A2E6-3F36DA008B9E}" type="parTrans" cxnId="{9D527F77-0C4B-433E-8D02-48B76CDD4F0E}">
      <dgm:prSet/>
      <dgm:spPr/>
      <dgm:t>
        <a:bodyPr/>
        <a:lstStyle/>
        <a:p>
          <a:endParaRPr lang="es-ES"/>
        </a:p>
      </dgm:t>
    </dgm:pt>
    <dgm:pt modelId="{5A60AC6D-E334-49F4-B347-FD24F77C37B4}" type="sibTrans" cxnId="{9D527F77-0C4B-433E-8D02-48B76CDD4F0E}">
      <dgm:prSet/>
      <dgm:spPr/>
      <dgm:t>
        <a:bodyPr/>
        <a:lstStyle/>
        <a:p>
          <a:endParaRPr lang="es-ES"/>
        </a:p>
      </dgm:t>
    </dgm:pt>
    <dgm:pt modelId="{498C6A9D-C724-4BF9-ADBD-F35AB8A4C3D3}">
      <dgm:prSet/>
      <dgm:spPr/>
      <dgm:t>
        <a:bodyPr/>
        <a:lstStyle/>
        <a:p>
          <a:r>
            <a:rPr lang="es-ES" dirty="0" err="1" smtClean="0"/>
            <a:t>Evitativo</a:t>
          </a:r>
          <a:endParaRPr lang="es-ES" dirty="0"/>
        </a:p>
      </dgm:t>
    </dgm:pt>
    <dgm:pt modelId="{DCB0A2E1-B789-4E60-8EF6-B8D692C6B573}" type="parTrans" cxnId="{6E9096BE-355B-466D-9210-32B1EAA6C6D0}">
      <dgm:prSet/>
      <dgm:spPr/>
      <dgm:t>
        <a:bodyPr/>
        <a:lstStyle/>
        <a:p>
          <a:endParaRPr lang="es-ES"/>
        </a:p>
      </dgm:t>
    </dgm:pt>
    <dgm:pt modelId="{848BEAE5-726C-473E-BAC7-58231150FD9D}" type="sibTrans" cxnId="{6E9096BE-355B-466D-9210-32B1EAA6C6D0}">
      <dgm:prSet/>
      <dgm:spPr/>
      <dgm:t>
        <a:bodyPr/>
        <a:lstStyle/>
        <a:p>
          <a:endParaRPr lang="es-ES"/>
        </a:p>
      </dgm:t>
    </dgm:pt>
    <dgm:pt modelId="{1B8C787E-5355-42AF-A47C-0C486F2DECFF}">
      <dgm:prSet/>
      <dgm:spPr/>
      <dgm:t>
        <a:bodyPr/>
        <a:lstStyle/>
        <a:p>
          <a:r>
            <a:rPr lang="es-ES" dirty="0" smtClean="0"/>
            <a:t>Distributivo</a:t>
          </a:r>
          <a:endParaRPr lang="es-ES" dirty="0"/>
        </a:p>
      </dgm:t>
    </dgm:pt>
    <dgm:pt modelId="{24A3B62B-5B51-4037-A2FD-6608ECCABABD}" type="parTrans" cxnId="{49389C97-49C9-441A-9724-04A7AC3E1277}">
      <dgm:prSet/>
      <dgm:spPr/>
      <dgm:t>
        <a:bodyPr/>
        <a:lstStyle/>
        <a:p>
          <a:endParaRPr lang="es-ES"/>
        </a:p>
      </dgm:t>
    </dgm:pt>
    <dgm:pt modelId="{3A904924-28F7-46E3-AAA6-1BB170ACFBCE}" type="sibTrans" cxnId="{49389C97-49C9-441A-9724-04A7AC3E1277}">
      <dgm:prSet/>
      <dgm:spPr/>
      <dgm:t>
        <a:bodyPr/>
        <a:lstStyle/>
        <a:p>
          <a:endParaRPr lang="es-ES"/>
        </a:p>
      </dgm:t>
    </dgm:pt>
    <dgm:pt modelId="{8852251B-94AC-4B01-9F79-D2DD8FD3756B}" type="pres">
      <dgm:prSet presAssocID="{6FEDA442-0FE4-40BA-B480-122FB7CD10A6}" presName="Name0" presStyleCnt="0">
        <dgm:presLayoutVars>
          <dgm:dir/>
          <dgm:resizeHandles val="exact"/>
        </dgm:presLayoutVars>
      </dgm:prSet>
      <dgm:spPr/>
      <dgm:t>
        <a:bodyPr/>
        <a:lstStyle/>
        <a:p>
          <a:endParaRPr lang="es-ES"/>
        </a:p>
      </dgm:t>
    </dgm:pt>
    <dgm:pt modelId="{7411D4FC-614F-48AF-B211-CA6ADB13528C}" type="pres">
      <dgm:prSet presAssocID="{A979761A-2D5B-4A36-9FEB-69ACD3432403}" presName="composite" presStyleCnt="0"/>
      <dgm:spPr/>
    </dgm:pt>
    <dgm:pt modelId="{8DB6FA20-4B56-4AC9-8960-012307C141CB}" type="pres">
      <dgm:prSet presAssocID="{A979761A-2D5B-4A36-9FEB-69ACD3432403}" presName="rect1" presStyleLbl="trAlignAcc1" presStyleIdx="0" presStyleCnt="5">
        <dgm:presLayoutVars>
          <dgm:bulletEnabled val="1"/>
        </dgm:presLayoutVars>
      </dgm:prSet>
      <dgm:spPr/>
      <dgm:t>
        <a:bodyPr/>
        <a:lstStyle/>
        <a:p>
          <a:endParaRPr lang="es-ES"/>
        </a:p>
      </dgm:t>
    </dgm:pt>
    <dgm:pt modelId="{3D6467B9-3EA6-4F61-92A9-F380DBD9E063}" type="pres">
      <dgm:prSet presAssocID="{A979761A-2D5B-4A36-9FEB-69ACD3432403}" presName="rect2" presStyleLbl="fgImgPlace1" presStyleIdx="0" presStyleCnt="5" custScaleX="128803"/>
      <dgm:spPr>
        <a:blipFill rotWithShape="1">
          <a:blip xmlns:r="http://schemas.openxmlformats.org/officeDocument/2006/relationships" r:embed="rId1"/>
          <a:stretch>
            <a:fillRect/>
          </a:stretch>
        </a:blipFill>
      </dgm:spPr>
    </dgm:pt>
    <dgm:pt modelId="{2A457DCD-36EA-4CF9-87E2-2F76265755BA}" type="pres">
      <dgm:prSet presAssocID="{7535DB75-05F1-4FFC-86D6-C55FBDB359D1}" presName="sibTrans" presStyleCnt="0"/>
      <dgm:spPr/>
    </dgm:pt>
    <dgm:pt modelId="{25F56462-5A56-42CB-B8AD-AE4A608256E0}" type="pres">
      <dgm:prSet presAssocID="{55B8F693-34FE-4AEF-BCD0-0687570A5FDF}" presName="composite" presStyleCnt="0"/>
      <dgm:spPr/>
    </dgm:pt>
    <dgm:pt modelId="{CF255DD1-AAE8-4890-9113-E4E7B61CE32F}" type="pres">
      <dgm:prSet presAssocID="{55B8F693-34FE-4AEF-BCD0-0687570A5FDF}" presName="rect1" presStyleLbl="trAlignAcc1" presStyleIdx="1" presStyleCnt="5">
        <dgm:presLayoutVars>
          <dgm:bulletEnabled val="1"/>
        </dgm:presLayoutVars>
      </dgm:prSet>
      <dgm:spPr/>
      <dgm:t>
        <a:bodyPr/>
        <a:lstStyle/>
        <a:p>
          <a:endParaRPr lang="es-ES"/>
        </a:p>
      </dgm:t>
    </dgm:pt>
    <dgm:pt modelId="{F5DA1533-75D9-472F-9BE9-A07E3FFD77C1}" type="pres">
      <dgm:prSet presAssocID="{55B8F693-34FE-4AEF-BCD0-0687570A5FDF}" presName="rect2" presStyleLbl="fgImgPlace1" presStyleIdx="1" presStyleCnt="5"/>
      <dgm:spPr>
        <a:blipFill rotWithShape="1">
          <a:blip xmlns:r="http://schemas.openxmlformats.org/officeDocument/2006/relationships" r:embed="rId2"/>
          <a:stretch>
            <a:fillRect/>
          </a:stretch>
        </a:blipFill>
      </dgm:spPr>
    </dgm:pt>
    <dgm:pt modelId="{5F73B9CC-450A-4D95-B75A-E86D814B61A3}" type="pres">
      <dgm:prSet presAssocID="{A85D3066-7A17-4B7B-BE96-5A8E1912C226}" presName="sibTrans" presStyleCnt="0"/>
      <dgm:spPr/>
    </dgm:pt>
    <dgm:pt modelId="{7FC182C4-6A1C-4B3B-AF00-C4A0BB6F6DF5}" type="pres">
      <dgm:prSet presAssocID="{B4B320A5-6F6C-4F0F-9745-4561F14154DD}" presName="composite" presStyleCnt="0"/>
      <dgm:spPr/>
    </dgm:pt>
    <dgm:pt modelId="{04CBE21A-A2D4-4528-B7EC-5F00259C05DF}" type="pres">
      <dgm:prSet presAssocID="{B4B320A5-6F6C-4F0F-9745-4561F14154DD}" presName="rect1" presStyleLbl="trAlignAcc1" presStyleIdx="2" presStyleCnt="5">
        <dgm:presLayoutVars>
          <dgm:bulletEnabled val="1"/>
        </dgm:presLayoutVars>
      </dgm:prSet>
      <dgm:spPr/>
      <dgm:t>
        <a:bodyPr/>
        <a:lstStyle/>
        <a:p>
          <a:endParaRPr lang="es-ES"/>
        </a:p>
      </dgm:t>
    </dgm:pt>
    <dgm:pt modelId="{5534E741-06EA-4EC5-89FE-F12787A224E5}" type="pres">
      <dgm:prSet presAssocID="{B4B320A5-6F6C-4F0F-9745-4561F14154DD}" presName="rect2" presStyleLbl="fgImgPlace1" presStyleIdx="2" presStyleCnt="5" custScaleX="136084"/>
      <dgm:spPr>
        <a:blipFill rotWithShape="1">
          <a:blip xmlns:r="http://schemas.openxmlformats.org/officeDocument/2006/relationships" r:embed="rId3"/>
          <a:stretch>
            <a:fillRect/>
          </a:stretch>
        </a:blipFill>
      </dgm:spPr>
    </dgm:pt>
    <dgm:pt modelId="{D91EC21E-7E07-4B37-A7BF-E85A98065EDC}" type="pres">
      <dgm:prSet presAssocID="{5A60AC6D-E334-49F4-B347-FD24F77C37B4}" presName="sibTrans" presStyleCnt="0"/>
      <dgm:spPr/>
    </dgm:pt>
    <dgm:pt modelId="{733C9575-A5A4-4603-AB9B-6C1FE8ECA95C}" type="pres">
      <dgm:prSet presAssocID="{498C6A9D-C724-4BF9-ADBD-F35AB8A4C3D3}" presName="composite" presStyleCnt="0"/>
      <dgm:spPr/>
    </dgm:pt>
    <dgm:pt modelId="{21D695AF-A6F7-4326-9788-EF9FC037D2DE}" type="pres">
      <dgm:prSet presAssocID="{498C6A9D-C724-4BF9-ADBD-F35AB8A4C3D3}" presName="rect1" presStyleLbl="trAlignAcc1" presStyleIdx="3" presStyleCnt="5">
        <dgm:presLayoutVars>
          <dgm:bulletEnabled val="1"/>
        </dgm:presLayoutVars>
      </dgm:prSet>
      <dgm:spPr/>
      <dgm:t>
        <a:bodyPr/>
        <a:lstStyle/>
        <a:p>
          <a:endParaRPr lang="es-ES"/>
        </a:p>
      </dgm:t>
    </dgm:pt>
    <dgm:pt modelId="{07C4DDCB-CE66-480A-BB1B-C1D1BF7BD4C8}" type="pres">
      <dgm:prSet presAssocID="{498C6A9D-C724-4BF9-ADBD-F35AB8A4C3D3}" presName="rect2" presStyleLbl="fgImgPlace1" presStyleIdx="3" presStyleCnt="5"/>
      <dgm:spPr>
        <a:blipFill rotWithShape="1">
          <a:blip xmlns:r="http://schemas.openxmlformats.org/officeDocument/2006/relationships" r:embed="rId4"/>
          <a:stretch>
            <a:fillRect/>
          </a:stretch>
        </a:blipFill>
      </dgm:spPr>
    </dgm:pt>
    <dgm:pt modelId="{DB74DE33-4848-4ACC-8CB9-FDE771EBE904}" type="pres">
      <dgm:prSet presAssocID="{848BEAE5-726C-473E-BAC7-58231150FD9D}" presName="sibTrans" presStyleCnt="0"/>
      <dgm:spPr/>
    </dgm:pt>
    <dgm:pt modelId="{3E6C5C9D-F4FC-4F83-87EE-EB6DFE937DE6}" type="pres">
      <dgm:prSet presAssocID="{1B8C787E-5355-42AF-A47C-0C486F2DECFF}" presName="composite" presStyleCnt="0"/>
      <dgm:spPr/>
    </dgm:pt>
    <dgm:pt modelId="{36E6BB5D-D474-4E18-A04E-5A2C8C0CF925}" type="pres">
      <dgm:prSet presAssocID="{1B8C787E-5355-42AF-A47C-0C486F2DECFF}" presName="rect1" presStyleLbl="trAlignAcc1" presStyleIdx="4" presStyleCnt="5">
        <dgm:presLayoutVars>
          <dgm:bulletEnabled val="1"/>
        </dgm:presLayoutVars>
      </dgm:prSet>
      <dgm:spPr/>
      <dgm:t>
        <a:bodyPr/>
        <a:lstStyle/>
        <a:p>
          <a:endParaRPr lang="es-ES"/>
        </a:p>
      </dgm:t>
    </dgm:pt>
    <dgm:pt modelId="{5C3D59BD-2DE4-4C3E-BAF0-CC32988619A9}" type="pres">
      <dgm:prSet presAssocID="{1B8C787E-5355-42AF-A47C-0C486F2DECFF}" presName="rect2" presStyleLbl="fgImgPlace1" presStyleIdx="4" presStyleCnt="5" custScaleX="105625"/>
      <dgm:spPr>
        <a:blipFill rotWithShape="1">
          <a:blip xmlns:r="http://schemas.openxmlformats.org/officeDocument/2006/relationships" r:embed="rId5"/>
          <a:stretch>
            <a:fillRect/>
          </a:stretch>
        </a:blipFill>
      </dgm:spPr>
    </dgm:pt>
  </dgm:ptLst>
  <dgm:cxnLst>
    <dgm:cxn modelId="{32E37FB5-576F-484E-92E8-62D46C9F9826}" type="presOf" srcId="{55B8F693-34FE-4AEF-BCD0-0687570A5FDF}" destId="{CF255DD1-AAE8-4890-9113-E4E7B61CE32F}" srcOrd="0" destOrd="0" presId="urn:microsoft.com/office/officeart/2008/layout/PictureStrips"/>
    <dgm:cxn modelId="{D0333CFC-280D-4667-AF1D-2C5C3C30555C}" srcId="{6FEDA442-0FE4-40BA-B480-122FB7CD10A6}" destId="{A979761A-2D5B-4A36-9FEB-69ACD3432403}" srcOrd="0" destOrd="0" parTransId="{9B35BB64-69A2-48E2-ADD4-D13A1721EB34}" sibTransId="{7535DB75-05F1-4FFC-86D6-C55FBDB359D1}"/>
    <dgm:cxn modelId="{98B08F22-743F-4BA8-95C7-242094487A70}" type="presOf" srcId="{A979761A-2D5B-4A36-9FEB-69ACD3432403}" destId="{8DB6FA20-4B56-4AC9-8960-012307C141CB}" srcOrd="0" destOrd="0" presId="urn:microsoft.com/office/officeart/2008/layout/PictureStrips"/>
    <dgm:cxn modelId="{9D527F77-0C4B-433E-8D02-48B76CDD4F0E}" srcId="{6FEDA442-0FE4-40BA-B480-122FB7CD10A6}" destId="{B4B320A5-6F6C-4F0F-9745-4561F14154DD}" srcOrd="2" destOrd="0" parTransId="{827F1D26-9C91-47E2-A2E6-3F36DA008B9E}" sibTransId="{5A60AC6D-E334-49F4-B347-FD24F77C37B4}"/>
    <dgm:cxn modelId="{47BE0DEA-98EA-45F9-9E90-B07552DD3EE0}" type="presOf" srcId="{6FEDA442-0FE4-40BA-B480-122FB7CD10A6}" destId="{8852251B-94AC-4B01-9F79-D2DD8FD3756B}" srcOrd="0" destOrd="0" presId="urn:microsoft.com/office/officeart/2008/layout/PictureStrips"/>
    <dgm:cxn modelId="{6E9096BE-355B-466D-9210-32B1EAA6C6D0}" srcId="{6FEDA442-0FE4-40BA-B480-122FB7CD10A6}" destId="{498C6A9D-C724-4BF9-ADBD-F35AB8A4C3D3}" srcOrd="3" destOrd="0" parTransId="{DCB0A2E1-B789-4E60-8EF6-B8D692C6B573}" sibTransId="{848BEAE5-726C-473E-BAC7-58231150FD9D}"/>
    <dgm:cxn modelId="{5FF630C6-E82D-4780-8732-4AE0A31E9A4A}" type="presOf" srcId="{498C6A9D-C724-4BF9-ADBD-F35AB8A4C3D3}" destId="{21D695AF-A6F7-4326-9788-EF9FC037D2DE}" srcOrd="0" destOrd="0" presId="urn:microsoft.com/office/officeart/2008/layout/PictureStrips"/>
    <dgm:cxn modelId="{D1CEF575-2E44-4D70-9FFD-35030872C2AB}" type="presOf" srcId="{B4B320A5-6F6C-4F0F-9745-4561F14154DD}" destId="{04CBE21A-A2D4-4528-B7EC-5F00259C05DF}" srcOrd="0" destOrd="0" presId="urn:microsoft.com/office/officeart/2008/layout/PictureStrips"/>
    <dgm:cxn modelId="{74279D84-24E6-4328-9430-D30605662E47}" type="presOf" srcId="{1B8C787E-5355-42AF-A47C-0C486F2DECFF}" destId="{36E6BB5D-D474-4E18-A04E-5A2C8C0CF925}" srcOrd="0" destOrd="0" presId="urn:microsoft.com/office/officeart/2008/layout/PictureStrips"/>
    <dgm:cxn modelId="{49389C97-49C9-441A-9724-04A7AC3E1277}" srcId="{6FEDA442-0FE4-40BA-B480-122FB7CD10A6}" destId="{1B8C787E-5355-42AF-A47C-0C486F2DECFF}" srcOrd="4" destOrd="0" parTransId="{24A3B62B-5B51-4037-A2FD-6608ECCABABD}" sibTransId="{3A904924-28F7-46E3-AAA6-1BB170ACFBCE}"/>
    <dgm:cxn modelId="{D14DD976-54F2-42B6-BFE1-4370864C438C}" srcId="{6FEDA442-0FE4-40BA-B480-122FB7CD10A6}" destId="{55B8F693-34FE-4AEF-BCD0-0687570A5FDF}" srcOrd="1" destOrd="0" parTransId="{283A4131-92C7-4176-9CE5-95AA26F37E5E}" sibTransId="{A85D3066-7A17-4B7B-BE96-5A8E1912C226}"/>
    <dgm:cxn modelId="{80FE36C5-29B0-4AEA-BB22-3305EFF06F82}" type="presParOf" srcId="{8852251B-94AC-4B01-9F79-D2DD8FD3756B}" destId="{7411D4FC-614F-48AF-B211-CA6ADB13528C}" srcOrd="0" destOrd="0" presId="urn:microsoft.com/office/officeart/2008/layout/PictureStrips"/>
    <dgm:cxn modelId="{F8048644-6AF4-4C98-B596-AC0953DBA65E}" type="presParOf" srcId="{7411D4FC-614F-48AF-B211-CA6ADB13528C}" destId="{8DB6FA20-4B56-4AC9-8960-012307C141CB}" srcOrd="0" destOrd="0" presId="urn:microsoft.com/office/officeart/2008/layout/PictureStrips"/>
    <dgm:cxn modelId="{C7BE4565-E9DB-4102-BFDB-D6A67C6307AA}" type="presParOf" srcId="{7411D4FC-614F-48AF-B211-CA6ADB13528C}" destId="{3D6467B9-3EA6-4F61-92A9-F380DBD9E063}" srcOrd="1" destOrd="0" presId="urn:microsoft.com/office/officeart/2008/layout/PictureStrips"/>
    <dgm:cxn modelId="{B28E204C-0941-407A-BF03-47B907CE46A7}" type="presParOf" srcId="{8852251B-94AC-4B01-9F79-D2DD8FD3756B}" destId="{2A457DCD-36EA-4CF9-87E2-2F76265755BA}" srcOrd="1" destOrd="0" presId="urn:microsoft.com/office/officeart/2008/layout/PictureStrips"/>
    <dgm:cxn modelId="{A7BE03C1-9D55-46CD-BBA1-37CDFA436805}" type="presParOf" srcId="{8852251B-94AC-4B01-9F79-D2DD8FD3756B}" destId="{25F56462-5A56-42CB-B8AD-AE4A608256E0}" srcOrd="2" destOrd="0" presId="urn:microsoft.com/office/officeart/2008/layout/PictureStrips"/>
    <dgm:cxn modelId="{79970B66-1B49-4059-B452-8F01AB7A9F81}" type="presParOf" srcId="{25F56462-5A56-42CB-B8AD-AE4A608256E0}" destId="{CF255DD1-AAE8-4890-9113-E4E7B61CE32F}" srcOrd="0" destOrd="0" presId="urn:microsoft.com/office/officeart/2008/layout/PictureStrips"/>
    <dgm:cxn modelId="{A5A6D70B-667E-4908-BA4C-6AB3A5388B35}" type="presParOf" srcId="{25F56462-5A56-42CB-B8AD-AE4A608256E0}" destId="{F5DA1533-75D9-472F-9BE9-A07E3FFD77C1}" srcOrd="1" destOrd="0" presId="urn:microsoft.com/office/officeart/2008/layout/PictureStrips"/>
    <dgm:cxn modelId="{21918EBD-5D09-431D-9954-A42B2D1CCA24}" type="presParOf" srcId="{8852251B-94AC-4B01-9F79-D2DD8FD3756B}" destId="{5F73B9CC-450A-4D95-B75A-E86D814B61A3}" srcOrd="3" destOrd="0" presId="urn:microsoft.com/office/officeart/2008/layout/PictureStrips"/>
    <dgm:cxn modelId="{0C590ACB-D856-49CC-BDFD-834812C61530}" type="presParOf" srcId="{8852251B-94AC-4B01-9F79-D2DD8FD3756B}" destId="{7FC182C4-6A1C-4B3B-AF00-C4A0BB6F6DF5}" srcOrd="4" destOrd="0" presId="urn:microsoft.com/office/officeart/2008/layout/PictureStrips"/>
    <dgm:cxn modelId="{CCAE7029-F7EE-4862-B0D9-9BDC64E214B1}" type="presParOf" srcId="{7FC182C4-6A1C-4B3B-AF00-C4A0BB6F6DF5}" destId="{04CBE21A-A2D4-4528-B7EC-5F00259C05DF}" srcOrd="0" destOrd="0" presId="urn:microsoft.com/office/officeart/2008/layout/PictureStrips"/>
    <dgm:cxn modelId="{90FC4A26-45CF-4AE3-A74C-68EF10220746}" type="presParOf" srcId="{7FC182C4-6A1C-4B3B-AF00-C4A0BB6F6DF5}" destId="{5534E741-06EA-4EC5-89FE-F12787A224E5}" srcOrd="1" destOrd="0" presId="urn:microsoft.com/office/officeart/2008/layout/PictureStrips"/>
    <dgm:cxn modelId="{A12359BA-E5E2-4047-AAD2-B113B099DB83}" type="presParOf" srcId="{8852251B-94AC-4B01-9F79-D2DD8FD3756B}" destId="{D91EC21E-7E07-4B37-A7BF-E85A98065EDC}" srcOrd="5" destOrd="0" presId="urn:microsoft.com/office/officeart/2008/layout/PictureStrips"/>
    <dgm:cxn modelId="{3B967095-4F57-4F5D-AAE5-6FA3F87A6997}" type="presParOf" srcId="{8852251B-94AC-4B01-9F79-D2DD8FD3756B}" destId="{733C9575-A5A4-4603-AB9B-6C1FE8ECA95C}" srcOrd="6" destOrd="0" presId="urn:microsoft.com/office/officeart/2008/layout/PictureStrips"/>
    <dgm:cxn modelId="{ACEF0B6D-FFD9-48BA-B568-25D6808A6B9A}" type="presParOf" srcId="{733C9575-A5A4-4603-AB9B-6C1FE8ECA95C}" destId="{21D695AF-A6F7-4326-9788-EF9FC037D2DE}" srcOrd="0" destOrd="0" presId="urn:microsoft.com/office/officeart/2008/layout/PictureStrips"/>
    <dgm:cxn modelId="{7EF0186F-D572-4DDB-AC6A-335ECE4D90DA}" type="presParOf" srcId="{733C9575-A5A4-4603-AB9B-6C1FE8ECA95C}" destId="{07C4DDCB-CE66-480A-BB1B-C1D1BF7BD4C8}" srcOrd="1" destOrd="0" presId="urn:microsoft.com/office/officeart/2008/layout/PictureStrips"/>
    <dgm:cxn modelId="{E9200FDC-CA4F-4EBC-93D0-B7E90C121363}" type="presParOf" srcId="{8852251B-94AC-4B01-9F79-D2DD8FD3756B}" destId="{DB74DE33-4848-4ACC-8CB9-FDE771EBE904}" srcOrd="7" destOrd="0" presId="urn:microsoft.com/office/officeart/2008/layout/PictureStrips"/>
    <dgm:cxn modelId="{75B21362-CE68-44D3-930D-FF8F7DC1CC89}" type="presParOf" srcId="{8852251B-94AC-4B01-9F79-D2DD8FD3756B}" destId="{3E6C5C9D-F4FC-4F83-87EE-EB6DFE937DE6}" srcOrd="8" destOrd="0" presId="urn:microsoft.com/office/officeart/2008/layout/PictureStrips"/>
    <dgm:cxn modelId="{EA58FA6A-93BC-4C16-84F7-AF508C8DA67F}" type="presParOf" srcId="{3E6C5C9D-F4FC-4F83-87EE-EB6DFE937DE6}" destId="{36E6BB5D-D474-4E18-A04E-5A2C8C0CF925}" srcOrd="0" destOrd="0" presId="urn:microsoft.com/office/officeart/2008/layout/PictureStrips"/>
    <dgm:cxn modelId="{BB357583-CD85-4670-8EA3-2A86055CE296}" type="presParOf" srcId="{3E6C5C9D-F4FC-4F83-87EE-EB6DFE937DE6}" destId="{5C3D59BD-2DE4-4C3E-BAF0-CC32988619A9}" srcOrd="1" destOrd="0" presId="urn:microsoft.com/office/officeart/2008/layout/PictureStrip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D0E6B2-EAF2-4C38-A617-68B58410C5F3}" type="doc">
      <dgm:prSet loTypeId="urn:microsoft.com/office/officeart/2005/8/layout/cycle8" loCatId="cycle" qsTypeId="urn:microsoft.com/office/officeart/2005/8/quickstyle/simple4" qsCatId="simple" csTypeId="urn:microsoft.com/office/officeart/2005/8/colors/colorful1" csCatId="colorful" phldr="1"/>
      <dgm:spPr/>
    </dgm:pt>
    <dgm:pt modelId="{362588CA-60D6-4BF0-BEAC-46C2CD8A0A18}">
      <dgm:prSet phldrT="[Texto]"/>
      <dgm:spPr>
        <a:solidFill>
          <a:srgbClr val="FFC000"/>
        </a:solidFill>
      </dgm:spPr>
      <dgm:t>
        <a:bodyPr/>
        <a:lstStyle/>
        <a:p>
          <a:r>
            <a:rPr lang="es-ES" dirty="0" smtClean="0">
              <a:solidFill>
                <a:schemeClr val="tx1"/>
              </a:solidFill>
            </a:rPr>
            <a:t>Etapa 2: Conocimiento y personalización</a:t>
          </a:r>
          <a:endParaRPr lang="es-ES" dirty="0">
            <a:solidFill>
              <a:schemeClr val="tx1"/>
            </a:solidFill>
          </a:endParaRPr>
        </a:p>
      </dgm:t>
    </dgm:pt>
    <dgm:pt modelId="{15ACD6E0-6694-4054-9B52-C4D5A0754985}" type="parTrans" cxnId="{6091FD7A-0E1A-4CBE-A2C9-5C17604AEB78}">
      <dgm:prSet/>
      <dgm:spPr/>
      <dgm:t>
        <a:bodyPr/>
        <a:lstStyle/>
        <a:p>
          <a:endParaRPr lang="es-ES">
            <a:solidFill>
              <a:schemeClr val="tx1"/>
            </a:solidFill>
          </a:endParaRPr>
        </a:p>
      </dgm:t>
    </dgm:pt>
    <dgm:pt modelId="{99BF525D-08BA-40CE-92A9-B1DFE2379961}" type="sibTrans" cxnId="{6091FD7A-0E1A-4CBE-A2C9-5C17604AEB78}">
      <dgm:prSet/>
      <dgm:spPr/>
      <dgm:t>
        <a:bodyPr/>
        <a:lstStyle/>
        <a:p>
          <a:endParaRPr lang="es-ES">
            <a:solidFill>
              <a:schemeClr val="tx1"/>
            </a:solidFill>
          </a:endParaRPr>
        </a:p>
      </dgm:t>
    </dgm:pt>
    <dgm:pt modelId="{E834FBB2-325E-46BE-BD9D-EC3A7F1269D4}">
      <dgm:prSet phldrT="[Texto]"/>
      <dgm:spPr>
        <a:solidFill>
          <a:srgbClr val="FF0000"/>
        </a:solidFill>
      </dgm:spPr>
      <dgm:t>
        <a:bodyPr/>
        <a:lstStyle/>
        <a:p>
          <a:r>
            <a:rPr lang="es-ES" dirty="0" smtClean="0">
              <a:solidFill>
                <a:srgbClr val="FFFFFF"/>
              </a:solidFill>
            </a:rPr>
            <a:t>Etapa 3: Comportamiento conflictivo</a:t>
          </a:r>
          <a:endParaRPr lang="es-ES" dirty="0">
            <a:solidFill>
              <a:srgbClr val="FFFFFF"/>
            </a:solidFill>
          </a:endParaRPr>
        </a:p>
      </dgm:t>
    </dgm:pt>
    <dgm:pt modelId="{A4BE8BC0-460D-468C-B378-8D2447D1EB73}" type="parTrans" cxnId="{75192223-B0F7-4B47-9D26-B73E38E819F0}">
      <dgm:prSet/>
      <dgm:spPr/>
      <dgm:t>
        <a:bodyPr/>
        <a:lstStyle/>
        <a:p>
          <a:endParaRPr lang="es-ES">
            <a:solidFill>
              <a:schemeClr val="tx1"/>
            </a:solidFill>
          </a:endParaRPr>
        </a:p>
      </dgm:t>
    </dgm:pt>
    <dgm:pt modelId="{3E7608F4-779D-4B2D-BA80-A52AA5AC024C}" type="sibTrans" cxnId="{75192223-B0F7-4B47-9D26-B73E38E819F0}">
      <dgm:prSet/>
      <dgm:spPr/>
      <dgm:t>
        <a:bodyPr/>
        <a:lstStyle/>
        <a:p>
          <a:endParaRPr lang="es-ES">
            <a:solidFill>
              <a:schemeClr val="tx1"/>
            </a:solidFill>
          </a:endParaRPr>
        </a:p>
      </dgm:t>
    </dgm:pt>
    <dgm:pt modelId="{249F501C-4EEA-41CE-8BF1-817D4636A5BD}">
      <dgm:prSet phldrT="[Texto]"/>
      <dgm:spPr>
        <a:solidFill>
          <a:srgbClr val="00B0F0"/>
        </a:solidFill>
        <a:ln>
          <a:solidFill>
            <a:schemeClr val="tx1"/>
          </a:solidFill>
        </a:ln>
      </dgm:spPr>
      <dgm:t>
        <a:bodyPr/>
        <a:lstStyle/>
        <a:p>
          <a:r>
            <a:rPr lang="es-ES" dirty="0" smtClean="0">
              <a:solidFill>
                <a:schemeClr val="tx1"/>
              </a:solidFill>
            </a:rPr>
            <a:t>Etapa 4: Resultados</a:t>
          </a:r>
          <a:endParaRPr lang="es-ES" dirty="0">
            <a:solidFill>
              <a:schemeClr val="tx1"/>
            </a:solidFill>
          </a:endParaRPr>
        </a:p>
      </dgm:t>
    </dgm:pt>
    <dgm:pt modelId="{ED21D54A-DDEB-400E-AABD-E29EBC554999}" type="parTrans" cxnId="{8E447720-B3BD-451C-AC7A-48D8439D5EEC}">
      <dgm:prSet/>
      <dgm:spPr/>
      <dgm:t>
        <a:bodyPr/>
        <a:lstStyle/>
        <a:p>
          <a:endParaRPr lang="es-ES">
            <a:solidFill>
              <a:schemeClr val="tx1"/>
            </a:solidFill>
          </a:endParaRPr>
        </a:p>
      </dgm:t>
    </dgm:pt>
    <dgm:pt modelId="{8C93D6A2-11E1-4811-9312-19EBA502C5C0}" type="sibTrans" cxnId="{8E447720-B3BD-451C-AC7A-48D8439D5EEC}">
      <dgm:prSet/>
      <dgm:spPr/>
      <dgm:t>
        <a:bodyPr/>
        <a:lstStyle/>
        <a:p>
          <a:endParaRPr lang="es-ES">
            <a:solidFill>
              <a:schemeClr val="tx1"/>
            </a:solidFill>
          </a:endParaRPr>
        </a:p>
      </dgm:t>
    </dgm:pt>
    <dgm:pt modelId="{60BC9BAE-48B6-4CB2-9700-094046EDDD04}">
      <dgm:prSet/>
      <dgm:spPr>
        <a:solidFill>
          <a:srgbClr val="92D050"/>
        </a:solidFill>
      </dgm:spPr>
      <dgm:t>
        <a:bodyPr/>
        <a:lstStyle/>
        <a:p>
          <a:r>
            <a:rPr lang="es-ES" dirty="0" smtClean="0">
              <a:solidFill>
                <a:schemeClr val="tx1"/>
              </a:solidFill>
            </a:rPr>
            <a:t>Etapa 1: Oposición potencial</a:t>
          </a:r>
          <a:endParaRPr lang="en-US" dirty="0">
            <a:solidFill>
              <a:schemeClr val="tx1"/>
            </a:solidFill>
          </a:endParaRPr>
        </a:p>
      </dgm:t>
    </dgm:pt>
    <dgm:pt modelId="{1B8A0853-5450-4500-AC3F-ED14CF4E1DBE}" type="parTrans" cxnId="{2BF4BEB6-FA1D-4079-9860-92190361A6FB}">
      <dgm:prSet/>
      <dgm:spPr/>
      <dgm:t>
        <a:bodyPr/>
        <a:lstStyle/>
        <a:p>
          <a:endParaRPr lang="es-ES">
            <a:solidFill>
              <a:schemeClr val="tx1"/>
            </a:solidFill>
          </a:endParaRPr>
        </a:p>
      </dgm:t>
    </dgm:pt>
    <dgm:pt modelId="{B6EEA32C-0E94-4F3E-BBF6-830087218F9E}" type="sibTrans" cxnId="{2BF4BEB6-FA1D-4079-9860-92190361A6FB}">
      <dgm:prSet/>
      <dgm:spPr/>
      <dgm:t>
        <a:bodyPr/>
        <a:lstStyle/>
        <a:p>
          <a:endParaRPr lang="es-ES">
            <a:solidFill>
              <a:schemeClr val="tx1"/>
            </a:solidFill>
          </a:endParaRPr>
        </a:p>
      </dgm:t>
    </dgm:pt>
    <dgm:pt modelId="{D92B90CB-EDCF-4DAB-A945-0680AF90C425}" type="pres">
      <dgm:prSet presAssocID="{79D0E6B2-EAF2-4C38-A617-68B58410C5F3}" presName="compositeShape" presStyleCnt="0">
        <dgm:presLayoutVars>
          <dgm:chMax val="7"/>
          <dgm:dir/>
          <dgm:resizeHandles val="exact"/>
        </dgm:presLayoutVars>
      </dgm:prSet>
      <dgm:spPr/>
    </dgm:pt>
    <dgm:pt modelId="{88346314-9D42-4FBA-9FF5-BD78FFAC96FA}" type="pres">
      <dgm:prSet presAssocID="{79D0E6B2-EAF2-4C38-A617-68B58410C5F3}" presName="wedge1" presStyleLbl="node1" presStyleIdx="0" presStyleCnt="4"/>
      <dgm:spPr/>
      <dgm:t>
        <a:bodyPr/>
        <a:lstStyle/>
        <a:p>
          <a:endParaRPr lang="es-ES"/>
        </a:p>
      </dgm:t>
    </dgm:pt>
    <dgm:pt modelId="{074BCD8A-3DC7-4081-8383-59CCBF7E5303}" type="pres">
      <dgm:prSet presAssocID="{79D0E6B2-EAF2-4C38-A617-68B58410C5F3}" presName="dummy1a" presStyleCnt="0"/>
      <dgm:spPr/>
    </dgm:pt>
    <dgm:pt modelId="{CB6C7D60-D3AE-4E10-86EE-FDD18A7FC993}" type="pres">
      <dgm:prSet presAssocID="{79D0E6B2-EAF2-4C38-A617-68B58410C5F3}" presName="dummy1b" presStyleCnt="0"/>
      <dgm:spPr/>
    </dgm:pt>
    <dgm:pt modelId="{063A1114-0CBE-4E2A-8023-7896496A758C}" type="pres">
      <dgm:prSet presAssocID="{79D0E6B2-EAF2-4C38-A617-68B58410C5F3}" presName="wedge1Tx" presStyleLbl="node1" presStyleIdx="0" presStyleCnt="4">
        <dgm:presLayoutVars>
          <dgm:chMax val="0"/>
          <dgm:chPref val="0"/>
          <dgm:bulletEnabled val="1"/>
        </dgm:presLayoutVars>
      </dgm:prSet>
      <dgm:spPr/>
      <dgm:t>
        <a:bodyPr/>
        <a:lstStyle/>
        <a:p>
          <a:endParaRPr lang="es-ES"/>
        </a:p>
      </dgm:t>
    </dgm:pt>
    <dgm:pt modelId="{6C76AFBD-C264-49AC-AF09-1D662BCBAC5B}" type="pres">
      <dgm:prSet presAssocID="{79D0E6B2-EAF2-4C38-A617-68B58410C5F3}" presName="wedge2" presStyleLbl="node1" presStyleIdx="1" presStyleCnt="4"/>
      <dgm:spPr/>
      <dgm:t>
        <a:bodyPr/>
        <a:lstStyle/>
        <a:p>
          <a:endParaRPr lang="es-ES"/>
        </a:p>
      </dgm:t>
    </dgm:pt>
    <dgm:pt modelId="{9566ED9A-A575-419E-AD30-11AA98A079FC}" type="pres">
      <dgm:prSet presAssocID="{79D0E6B2-EAF2-4C38-A617-68B58410C5F3}" presName="dummy2a" presStyleCnt="0"/>
      <dgm:spPr/>
    </dgm:pt>
    <dgm:pt modelId="{3356B90F-592D-42A8-9213-96C9A71F390D}" type="pres">
      <dgm:prSet presAssocID="{79D0E6B2-EAF2-4C38-A617-68B58410C5F3}" presName="dummy2b" presStyleCnt="0"/>
      <dgm:spPr/>
    </dgm:pt>
    <dgm:pt modelId="{0CB898E5-DA6A-457C-B924-52C36A04734F}" type="pres">
      <dgm:prSet presAssocID="{79D0E6B2-EAF2-4C38-A617-68B58410C5F3}" presName="wedge2Tx" presStyleLbl="node1" presStyleIdx="1" presStyleCnt="4">
        <dgm:presLayoutVars>
          <dgm:chMax val="0"/>
          <dgm:chPref val="0"/>
          <dgm:bulletEnabled val="1"/>
        </dgm:presLayoutVars>
      </dgm:prSet>
      <dgm:spPr/>
      <dgm:t>
        <a:bodyPr/>
        <a:lstStyle/>
        <a:p>
          <a:endParaRPr lang="es-ES"/>
        </a:p>
      </dgm:t>
    </dgm:pt>
    <dgm:pt modelId="{BDA43640-739D-49A0-8266-80ECF4A6F20A}" type="pres">
      <dgm:prSet presAssocID="{79D0E6B2-EAF2-4C38-A617-68B58410C5F3}" presName="wedge3" presStyleLbl="node1" presStyleIdx="2" presStyleCnt="4"/>
      <dgm:spPr/>
      <dgm:t>
        <a:bodyPr/>
        <a:lstStyle/>
        <a:p>
          <a:endParaRPr lang="es-ES"/>
        </a:p>
      </dgm:t>
    </dgm:pt>
    <dgm:pt modelId="{80ED0BB1-4030-474B-9A02-46D4AB676FDD}" type="pres">
      <dgm:prSet presAssocID="{79D0E6B2-EAF2-4C38-A617-68B58410C5F3}" presName="dummy3a" presStyleCnt="0"/>
      <dgm:spPr/>
    </dgm:pt>
    <dgm:pt modelId="{EC36EF28-415F-4893-A137-BE7FABDD2AE1}" type="pres">
      <dgm:prSet presAssocID="{79D0E6B2-EAF2-4C38-A617-68B58410C5F3}" presName="dummy3b" presStyleCnt="0"/>
      <dgm:spPr/>
    </dgm:pt>
    <dgm:pt modelId="{1B764243-7B57-4710-BE3C-0E04E66404D6}" type="pres">
      <dgm:prSet presAssocID="{79D0E6B2-EAF2-4C38-A617-68B58410C5F3}" presName="wedge3Tx" presStyleLbl="node1" presStyleIdx="2" presStyleCnt="4">
        <dgm:presLayoutVars>
          <dgm:chMax val="0"/>
          <dgm:chPref val="0"/>
          <dgm:bulletEnabled val="1"/>
        </dgm:presLayoutVars>
      </dgm:prSet>
      <dgm:spPr/>
      <dgm:t>
        <a:bodyPr/>
        <a:lstStyle/>
        <a:p>
          <a:endParaRPr lang="es-ES"/>
        </a:p>
      </dgm:t>
    </dgm:pt>
    <dgm:pt modelId="{8DF1DFA9-36E3-45D9-94E1-634CACF105AA}" type="pres">
      <dgm:prSet presAssocID="{79D0E6B2-EAF2-4C38-A617-68B58410C5F3}" presName="wedge4" presStyleLbl="node1" presStyleIdx="3" presStyleCnt="4"/>
      <dgm:spPr/>
      <dgm:t>
        <a:bodyPr/>
        <a:lstStyle/>
        <a:p>
          <a:endParaRPr lang="es-ES"/>
        </a:p>
      </dgm:t>
    </dgm:pt>
    <dgm:pt modelId="{DC411049-4D30-4547-8E5B-194B145BE172}" type="pres">
      <dgm:prSet presAssocID="{79D0E6B2-EAF2-4C38-A617-68B58410C5F3}" presName="dummy4a" presStyleCnt="0"/>
      <dgm:spPr/>
    </dgm:pt>
    <dgm:pt modelId="{F70CD3AB-D7DF-4FF2-9F6F-B37B94A46FE6}" type="pres">
      <dgm:prSet presAssocID="{79D0E6B2-EAF2-4C38-A617-68B58410C5F3}" presName="dummy4b" presStyleCnt="0"/>
      <dgm:spPr/>
    </dgm:pt>
    <dgm:pt modelId="{6D7B07F9-96B9-4240-80E4-27354AB69BBF}" type="pres">
      <dgm:prSet presAssocID="{79D0E6B2-EAF2-4C38-A617-68B58410C5F3}" presName="wedge4Tx" presStyleLbl="node1" presStyleIdx="3" presStyleCnt="4">
        <dgm:presLayoutVars>
          <dgm:chMax val="0"/>
          <dgm:chPref val="0"/>
          <dgm:bulletEnabled val="1"/>
        </dgm:presLayoutVars>
      </dgm:prSet>
      <dgm:spPr/>
      <dgm:t>
        <a:bodyPr/>
        <a:lstStyle/>
        <a:p>
          <a:endParaRPr lang="es-ES"/>
        </a:p>
      </dgm:t>
    </dgm:pt>
    <dgm:pt modelId="{602829FA-463F-495A-A3F8-D45337976DDD}" type="pres">
      <dgm:prSet presAssocID="{99BF525D-08BA-40CE-92A9-B1DFE2379961}" presName="arrowWedge1" presStyleLbl="fgSibTrans2D1" presStyleIdx="0" presStyleCnt="4"/>
      <dgm:spPr>
        <a:solidFill>
          <a:srgbClr val="FFC000"/>
        </a:solidFill>
        <a:ln>
          <a:solidFill>
            <a:schemeClr val="tx1"/>
          </a:solidFill>
        </a:ln>
      </dgm:spPr>
    </dgm:pt>
    <dgm:pt modelId="{6E1CB0E1-90CF-4519-A983-901829BFBEF4}" type="pres">
      <dgm:prSet presAssocID="{3E7608F4-779D-4B2D-BA80-A52AA5AC024C}" presName="arrowWedge2" presStyleLbl="fgSibTrans2D1" presStyleIdx="1" presStyleCnt="4"/>
      <dgm:spPr>
        <a:solidFill>
          <a:srgbClr val="FF0000"/>
        </a:solidFill>
        <a:ln>
          <a:solidFill>
            <a:schemeClr val="tx1"/>
          </a:solidFill>
        </a:ln>
      </dgm:spPr>
    </dgm:pt>
    <dgm:pt modelId="{33E2E150-1AF7-4912-ACDC-0E4ABA5F1840}" type="pres">
      <dgm:prSet presAssocID="{8C93D6A2-11E1-4811-9312-19EBA502C5C0}" presName="arrowWedge3" presStyleLbl="fgSibTrans2D1" presStyleIdx="2" presStyleCnt="4"/>
      <dgm:spPr>
        <a:solidFill>
          <a:srgbClr val="00B0F0"/>
        </a:solidFill>
        <a:ln>
          <a:solidFill>
            <a:schemeClr val="tx1"/>
          </a:solidFill>
        </a:ln>
      </dgm:spPr>
    </dgm:pt>
    <dgm:pt modelId="{7B90F140-44D1-4048-8DEE-6A10590E7D4F}" type="pres">
      <dgm:prSet presAssocID="{B6EEA32C-0E94-4F3E-BBF6-830087218F9E}" presName="arrowWedge4" presStyleLbl="fgSibTrans2D1" presStyleIdx="3" presStyleCnt="4"/>
      <dgm:spPr>
        <a:solidFill>
          <a:srgbClr val="92D050"/>
        </a:solidFill>
        <a:ln>
          <a:solidFill>
            <a:schemeClr val="tx1"/>
          </a:solidFill>
        </a:ln>
      </dgm:spPr>
    </dgm:pt>
  </dgm:ptLst>
  <dgm:cxnLst>
    <dgm:cxn modelId="{4BAF0CB8-F9A7-49AD-9655-535F8DDAE49C}" type="presOf" srcId="{362588CA-60D6-4BF0-BEAC-46C2CD8A0A18}" destId="{88346314-9D42-4FBA-9FF5-BD78FFAC96FA}" srcOrd="0" destOrd="0" presId="urn:microsoft.com/office/officeart/2005/8/layout/cycle8"/>
    <dgm:cxn modelId="{96571902-8FC3-4678-B171-70A221713FB9}" type="presOf" srcId="{60BC9BAE-48B6-4CB2-9700-094046EDDD04}" destId="{8DF1DFA9-36E3-45D9-94E1-634CACF105AA}" srcOrd="0" destOrd="0" presId="urn:microsoft.com/office/officeart/2005/8/layout/cycle8"/>
    <dgm:cxn modelId="{18FD1B36-0334-4AC4-8C7E-51D0A27322D7}" type="presOf" srcId="{79D0E6B2-EAF2-4C38-A617-68B58410C5F3}" destId="{D92B90CB-EDCF-4DAB-A945-0680AF90C425}" srcOrd="0" destOrd="0" presId="urn:microsoft.com/office/officeart/2005/8/layout/cycle8"/>
    <dgm:cxn modelId="{1B058981-647B-42A2-B8CD-B7E229FAECEB}" type="presOf" srcId="{249F501C-4EEA-41CE-8BF1-817D4636A5BD}" destId="{BDA43640-739D-49A0-8266-80ECF4A6F20A}" srcOrd="0" destOrd="0" presId="urn:microsoft.com/office/officeart/2005/8/layout/cycle8"/>
    <dgm:cxn modelId="{7317F74F-63A6-4210-B4BB-21813CA46C9B}" type="presOf" srcId="{E834FBB2-325E-46BE-BD9D-EC3A7F1269D4}" destId="{6C76AFBD-C264-49AC-AF09-1D662BCBAC5B}" srcOrd="0" destOrd="0" presId="urn:microsoft.com/office/officeart/2005/8/layout/cycle8"/>
    <dgm:cxn modelId="{2BF4BEB6-FA1D-4079-9860-92190361A6FB}" srcId="{79D0E6B2-EAF2-4C38-A617-68B58410C5F3}" destId="{60BC9BAE-48B6-4CB2-9700-094046EDDD04}" srcOrd="3" destOrd="0" parTransId="{1B8A0853-5450-4500-AC3F-ED14CF4E1DBE}" sibTransId="{B6EEA32C-0E94-4F3E-BBF6-830087218F9E}"/>
    <dgm:cxn modelId="{8E447720-B3BD-451C-AC7A-48D8439D5EEC}" srcId="{79D0E6B2-EAF2-4C38-A617-68B58410C5F3}" destId="{249F501C-4EEA-41CE-8BF1-817D4636A5BD}" srcOrd="2" destOrd="0" parTransId="{ED21D54A-DDEB-400E-AABD-E29EBC554999}" sibTransId="{8C93D6A2-11E1-4811-9312-19EBA502C5C0}"/>
    <dgm:cxn modelId="{DFF6C44F-6A46-45DA-85B0-865901C135D7}" type="presOf" srcId="{60BC9BAE-48B6-4CB2-9700-094046EDDD04}" destId="{6D7B07F9-96B9-4240-80E4-27354AB69BBF}" srcOrd="1" destOrd="0" presId="urn:microsoft.com/office/officeart/2005/8/layout/cycle8"/>
    <dgm:cxn modelId="{162D4741-000B-4DC3-BC5B-0980598C86E2}" type="presOf" srcId="{E834FBB2-325E-46BE-BD9D-EC3A7F1269D4}" destId="{0CB898E5-DA6A-457C-B924-52C36A04734F}" srcOrd="1" destOrd="0" presId="urn:microsoft.com/office/officeart/2005/8/layout/cycle8"/>
    <dgm:cxn modelId="{2FE1EC62-7135-4187-ABDE-0B23BB3B63FE}" type="presOf" srcId="{362588CA-60D6-4BF0-BEAC-46C2CD8A0A18}" destId="{063A1114-0CBE-4E2A-8023-7896496A758C}" srcOrd="1" destOrd="0" presId="urn:microsoft.com/office/officeart/2005/8/layout/cycle8"/>
    <dgm:cxn modelId="{ADF2D056-9C4B-4141-92F4-6ACEB7042DF1}" type="presOf" srcId="{249F501C-4EEA-41CE-8BF1-817D4636A5BD}" destId="{1B764243-7B57-4710-BE3C-0E04E66404D6}" srcOrd="1" destOrd="0" presId="urn:microsoft.com/office/officeart/2005/8/layout/cycle8"/>
    <dgm:cxn modelId="{6091FD7A-0E1A-4CBE-A2C9-5C17604AEB78}" srcId="{79D0E6B2-EAF2-4C38-A617-68B58410C5F3}" destId="{362588CA-60D6-4BF0-BEAC-46C2CD8A0A18}" srcOrd="0" destOrd="0" parTransId="{15ACD6E0-6694-4054-9B52-C4D5A0754985}" sibTransId="{99BF525D-08BA-40CE-92A9-B1DFE2379961}"/>
    <dgm:cxn modelId="{75192223-B0F7-4B47-9D26-B73E38E819F0}" srcId="{79D0E6B2-EAF2-4C38-A617-68B58410C5F3}" destId="{E834FBB2-325E-46BE-BD9D-EC3A7F1269D4}" srcOrd="1" destOrd="0" parTransId="{A4BE8BC0-460D-468C-B378-8D2447D1EB73}" sibTransId="{3E7608F4-779D-4B2D-BA80-A52AA5AC024C}"/>
    <dgm:cxn modelId="{DB9B6BA9-CFF7-4080-A9D1-90AB9905FCAA}" type="presParOf" srcId="{D92B90CB-EDCF-4DAB-A945-0680AF90C425}" destId="{88346314-9D42-4FBA-9FF5-BD78FFAC96FA}" srcOrd="0" destOrd="0" presId="urn:microsoft.com/office/officeart/2005/8/layout/cycle8"/>
    <dgm:cxn modelId="{6B88585F-59E4-4DC1-BCEB-D08CCC96DB36}" type="presParOf" srcId="{D92B90CB-EDCF-4DAB-A945-0680AF90C425}" destId="{074BCD8A-3DC7-4081-8383-59CCBF7E5303}" srcOrd="1" destOrd="0" presId="urn:microsoft.com/office/officeart/2005/8/layout/cycle8"/>
    <dgm:cxn modelId="{CB15FEB4-DB28-4018-A823-A560EA821E5E}" type="presParOf" srcId="{D92B90CB-EDCF-4DAB-A945-0680AF90C425}" destId="{CB6C7D60-D3AE-4E10-86EE-FDD18A7FC993}" srcOrd="2" destOrd="0" presId="urn:microsoft.com/office/officeart/2005/8/layout/cycle8"/>
    <dgm:cxn modelId="{2722DBED-1C25-4458-A582-0C02B002E1E3}" type="presParOf" srcId="{D92B90CB-EDCF-4DAB-A945-0680AF90C425}" destId="{063A1114-0CBE-4E2A-8023-7896496A758C}" srcOrd="3" destOrd="0" presId="urn:microsoft.com/office/officeart/2005/8/layout/cycle8"/>
    <dgm:cxn modelId="{DEDE3B09-03F5-4143-82CD-AEB70834FF90}" type="presParOf" srcId="{D92B90CB-EDCF-4DAB-A945-0680AF90C425}" destId="{6C76AFBD-C264-49AC-AF09-1D662BCBAC5B}" srcOrd="4" destOrd="0" presId="urn:microsoft.com/office/officeart/2005/8/layout/cycle8"/>
    <dgm:cxn modelId="{5984B436-1CDF-40DE-9CE8-34608BEF1164}" type="presParOf" srcId="{D92B90CB-EDCF-4DAB-A945-0680AF90C425}" destId="{9566ED9A-A575-419E-AD30-11AA98A079FC}" srcOrd="5" destOrd="0" presId="urn:microsoft.com/office/officeart/2005/8/layout/cycle8"/>
    <dgm:cxn modelId="{4D49A148-060E-423E-B6BD-DB60DBCA67D3}" type="presParOf" srcId="{D92B90CB-EDCF-4DAB-A945-0680AF90C425}" destId="{3356B90F-592D-42A8-9213-96C9A71F390D}" srcOrd="6" destOrd="0" presId="urn:microsoft.com/office/officeart/2005/8/layout/cycle8"/>
    <dgm:cxn modelId="{DB4FB1B3-C963-4213-9330-455BFDA4B83F}" type="presParOf" srcId="{D92B90CB-EDCF-4DAB-A945-0680AF90C425}" destId="{0CB898E5-DA6A-457C-B924-52C36A04734F}" srcOrd="7" destOrd="0" presId="urn:microsoft.com/office/officeart/2005/8/layout/cycle8"/>
    <dgm:cxn modelId="{1B3EFC6A-F8D1-45BB-B2E1-0D58F961FD9B}" type="presParOf" srcId="{D92B90CB-EDCF-4DAB-A945-0680AF90C425}" destId="{BDA43640-739D-49A0-8266-80ECF4A6F20A}" srcOrd="8" destOrd="0" presId="urn:microsoft.com/office/officeart/2005/8/layout/cycle8"/>
    <dgm:cxn modelId="{0AFAF6F8-3528-4631-A307-38F3B1A4F3DE}" type="presParOf" srcId="{D92B90CB-EDCF-4DAB-A945-0680AF90C425}" destId="{80ED0BB1-4030-474B-9A02-46D4AB676FDD}" srcOrd="9" destOrd="0" presId="urn:microsoft.com/office/officeart/2005/8/layout/cycle8"/>
    <dgm:cxn modelId="{DE31D78A-04C8-4A97-9DED-10980BCAF7E4}" type="presParOf" srcId="{D92B90CB-EDCF-4DAB-A945-0680AF90C425}" destId="{EC36EF28-415F-4893-A137-BE7FABDD2AE1}" srcOrd="10" destOrd="0" presId="urn:microsoft.com/office/officeart/2005/8/layout/cycle8"/>
    <dgm:cxn modelId="{5B7E141A-4781-454A-9FCF-E60B028A5A5E}" type="presParOf" srcId="{D92B90CB-EDCF-4DAB-A945-0680AF90C425}" destId="{1B764243-7B57-4710-BE3C-0E04E66404D6}" srcOrd="11" destOrd="0" presId="urn:microsoft.com/office/officeart/2005/8/layout/cycle8"/>
    <dgm:cxn modelId="{2701A0D7-3484-4167-AB7C-8B531864FC42}" type="presParOf" srcId="{D92B90CB-EDCF-4DAB-A945-0680AF90C425}" destId="{8DF1DFA9-36E3-45D9-94E1-634CACF105AA}" srcOrd="12" destOrd="0" presId="urn:microsoft.com/office/officeart/2005/8/layout/cycle8"/>
    <dgm:cxn modelId="{2419F148-2865-464E-86F7-69CEAF82C7D6}" type="presParOf" srcId="{D92B90CB-EDCF-4DAB-A945-0680AF90C425}" destId="{DC411049-4D30-4547-8E5B-194B145BE172}" srcOrd="13" destOrd="0" presId="urn:microsoft.com/office/officeart/2005/8/layout/cycle8"/>
    <dgm:cxn modelId="{02F6E394-302C-4490-AE21-DCB95E43BF90}" type="presParOf" srcId="{D92B90CB-EDCF-4DAB-A945-0680AF90C425}" destId="{F70CD3AB-D7DF-4FF2-9F6F-B37B94A46FE6}" srcOrd="14" destOrd="0" presId="urn:microsoft.com/office/officeart/2005/8/layout/cycle8"/>
    <dgm:cxn modelId="{D07B7292-E1EA-41AC-A971-2D06F079236E}" type="presParOf" srcId="{D92B90CB-EDCF-4DAB-A945-0680AF90C425}" destId="{6D7B07F9-96B9-4240-80E4-27354AB69BBF}" srcOrd="15" destOrd="0" presId="urn:microsoft.com/office/officeart/2005/8/layout/cycle8"/>
    <dgm:cxn modelId="{A209B2D1-B1E4-4FCE-89D8-4309743E04FC}" type="presParOf" srcId="{D92B90CB-EDCF-4DAB-A945-0680AF90C425}" destId="{602829FA-463F-495A-A3F8-D45337976DDD}" srcOrd="16" destOrd="0" presId="urn:microsoft.com/office/officeart/2005/8/layout/cycle8"/>
    <dgm:cxn modelId="{02FF432B-CBC2-4DEC-A8C3-709C2DE3193E}" type="presParOf" srcId="{D92B90CB-EDCF-4DAB-A945-0680AF90C425}" destId="{6E1CB0E1-90CF-4519-A983-901829BFBEF4}" srcOrd="17" destOrd="0" presId="urn:microsoft.com/office/officeart/2005/8/layout/cycle8"/>
    <dgm:cxn modelId="{1F6D762D-5E12-496B-8C08-0966B4B60396}" type="presParOf" srcId="{D92B90CB-EDCF-4DAB-A945-0680AF90C425}" destId="{33E2E150-1AF7-4912-ACDC-0E4ABA5F1840}" srcOrd="18" destOrd="0" presId="urn:microsoft.com/office/officeart/2005/8/layout/cycle8"/>
    <dgm:cxn modelId="{CF7479F6-A1E2-4538-81AA-517FA412DE3E}" type="presParOf" srcId="{D92B90CB-EDCF-4DAB-A945-0680AF90C425}" destId="{7B90F140-44D1-4048-8DEE-6A10590E7D4F}" srcOrd="19" destOrd="0" presId="urn:microsoft.com/office/officeart/2005/8/layout/cycle8"/>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42EBEB-EFFA-4E44-B3EE-882321517B41}" type="doc">
      <dgm:prSet loTypeId="urn:microsoft.com/office/officeart/2009/3/layout/PlusandMinus" loCatId="relationship" qsTypeId="urn:microsoft.com/office/officeart/2005/8/quickstyle/simple1" qsCatId="simple" csTypeId="urn:microsoft.com/office/officeart/2005/8/colors/colorful1" csCatId="colorful" phldr="1"/>
      <dgm:spPr/>
      <dgm:t>
        <a:bodyPr/>
        <a:lstStyle/>
        <a:p>
          <a:endParaRPr lang="es-ES"/>
        </a:p>
      </dgm:t>
    </dgm:pt>
    <dgm:pt modelId="{C789FDCD-3263-44B3-B0B7-F65EFE0AC7ED}">
      <dgm:prSet phldrT="[Texto]"/>
      <dgm:spPr/>
      <dgm:t>
        <a:bodyPr/>
        <a:lstStyle/>
        <a:p>
          <a:r>
            <a:rPr lang="es-SV" dirty="0" smtClean="0"/>
            <a:t>Ante un </a:t>
          </a:r>
          <a:r>
            <a:rPr lang="es-SV" u="sng" dirty="0" smtClean="0"/>
            <a:t>nivel moderado </a:t>
          </a:r>
          <a:r>
            <a:rPr lang="es-SV" dirty="0" smtClean="0"/>
            <a:t>de conflicto se pueden reconocer las siguientes </a:t>
          </a:r>
          <a:r>
            <a:rPr lang="es-SV" u="sng" dirty="0" smtClean="0"/>
            <a:t>consecuencias constructivas</a:t>
          </a:r>
          <a:r>
            <a:rPr lang="es-SV" dirty="0" smtClean="0"/>
            <a:t>:</a:t>
          </a:r>
          <a:endParaRPr lang="en-US" dirty="0" smtClean="0"/>
        </a:p>
        <a:p>
          <a:r>
            <a:rPr lang="es-ES" dirty="0" smtClean="0"/>
            <a:t>Aumenta la motivación y la energía para realizar las tareas demandadas por el sistema social. El autoconocimiento desarrollado en algunas personas, al superar el obstáculo del conflicto las lleva a estar motivadas por un reforzado afán de logro.</a:t>
          </a:r>
          <a:endParaRPr lang="en-US" dirty="0" smtClean="0"/>
        </a:p>
        <a:p>
          <a:r>
            <a:rPr lang="es-ES" dirty="0" smtClean="0"/>
            <a:t>Incrementa la capacidad de innovación en los miembros del grupo, por el reconocimiento de la diversidad en los puntos de vista.</a:t>
          </a:r>
          <a:endParaRPr lang="en-US" dirty="0" smtClean="0"/>
        </a:p>
        <a:p>
          <a:r>
            <a:rPr lang="es-ES" dirty="0" smtClean="0"/>
            <a:t>Las personas adquieren mayor conciencia de su identidad, a través de descubrir sus limitaciones, defectos, habilidades y virtudes.</a:t>
          </a:r>
          <a:endParaRPr lang="es-ES" dirty="0"/>
        </a:p>
      </dgm:t>
    </dgm:pt>
    <dgm:pt modelId="{8EE56CEE-A577-4181-8301-548B9915DFCF}" type="parTrans" cxnId="{3E273D3C-1DC9-43C2-9DC0-567A0B27F749}">
      <dgm:prSet/>
      <dgm:spPr/>
      <dgm:t>
        <a:bodyPr/>
        <a:lstStyle/>
        <a:p>
          <a:endParaRPr lang="es-ES"/>
        </a:p>
      </dgm:t>
    </dgm:pt>
    <dgm:pt modelId="{88285FAE-CB8F-4AF6-ABD8-5019DE15FFEC}" type="sibTrans" cxnId="{3E273D3C-1DC9-43C2-9DC0-567A0B27F749}">
      <dgm:prSet/>
      <dgm:spPr/>
      <dgm:t>
        <a:bodyPr/>
        <a:lstStyle/>
        <a:p>
          <a:endParaRPr lang="es-ES"/>
        </a:p>
      </dgm:t>
    </dgm:pt>
    <dgm:pt modelId="{6165F99A-C854-4509-8C4F-7732BE68B925}">
      <dgm:prSet phldrT="[Texto]"/>
      <dgm:spPr/>
      <dgm:t>
        <a:bodyPr/>
        <a:lstStyle/>
        <a:p>
          <a:r>
            <a:rPr lang="es-SV" dirty="0" smtClean="0"/>
            <a:t>Ante un </a:t>
          </a:r>
          <a:r>
            <a:rPr lang="es-SV" u="sng" dirty="0" smtClean="0"/>
            <a:t>nivel excesivo </a:t>
          </a:r>
          <a:r>
            <a:rPr lang="es-SV" dirty="0" smtClean="0"/>
            <a:t>de conflicto interpersonal las </a:t>
          </a:r>
          <a:r>
            <a:rPr lang="es-SV" u="sng" dirty="0" smtClean="0"/>
            <a:t>consecuencias negativas </a:t>
          </a:r>
          <a:r>
            <a:rPr lang="es-SV" dirty="0" smtClean="0"/>
            <a:t>son:</a:t>
          </a:r>
          <a:endParaRPr lang="en-US" dirty="0" smtClean="0"/>
        </a:p>
        <a:p>
          <a:r>
            <a:rPr lang="es-ES" dirty="0" smtClean="0"/>
            <a:t>Somatización de los problemas en los miembros, los efectos fisiológicos afectan la estructura corporal y psíquica de los individuos. Se pueden padecer enfermedades como úlceras, hipertensión, dermatitis o mecanismos de defensa como la evasión, racionalización, negación de la realidad, fantasías, entre otras.</a:t>
          </a:r>
          <a:endParaRPr lang="en-US" dirty="0" smtClean="0"/>
        </a:p>
        <a:p>
          <a:r>
            <a:rPr lang="es-ES" dirty="0" smtClean="0"/>
            <a:t>Disminuye la motivación y eficiencia de las partes involucradas, repercutiendo en su productividad.</a:t>
          </a:r>
          <a:endParaRPr lang="en-US" dirty="0" smtClean="0"/>
        </a:p>
        <a:p>
          <a:r>
            <a:rPr lang="es-ES" dirty="0" smtClean="0"/>
            <a:t>Rigidez en el sistema donde ocurre el conflicto, distanciamiento entre las personas que se necesitan, no se aprovechan las sinergias y los recursos como tiempo, energía, talentos, conocimientos, instalaciones, dinero, entre otros.</a:t>
          </a:r>
          <a:endParaRPr lang="en-US" dirty="0" smtClean="0"/>
        </a:p>
        <a:p>
          <a:r>
            <a:rPr lang="es-ES" dirty="0" smtClean="0"/>
            <a:t>Sentimientos negativos, odio, envidia, pesimismo entre los miembros, incluso se puede llegar a la agresión física.</a:t>
          </a:r>
          <a:endParaRPr lang="es-ES" dirty="0"/>
        </a:p>
      </dgm:t>
    </dgm:pt>
    <dgm:pt modelId="{66A3E406-42AF-4948-97B9-6EC52E953E17}" type="parTrans" cxnId="{CDF7FC37-423D-4880-805F-745E8A8173EA}">
      <dgm:prSet/>
      <dgm:spPr/>
      <dgm:t>
        <a:bodyPr/>
        <a:lstStyle/>
        <a:p>
          <a:endParaRPr lang="es-ES"/>
        </a:p>
      </dgm:t>
    </dgm:pt>
    <dgm:pt modelId="{18286366-E36B-46F7-98A3-8B8B88F8F026}" type="sibTrans" cxnId="{CDF7FC37-423D-4880-805F-745E8A8173EA}">
      <dgm:prSet/>
      <dgm:spPr/>
      <dgm:t>
        <a:bodyPr/>
        <a:lstStyle/>
        <a:p>
          <a:endParaRPr lang="es-ES"/>
        </a:p>
      </dgm:t>
    </dgm:pt>
    <dgm:pt modelId="{3B703904-5CC7-4061-8A3B-D6D3C57CCBC7}" type="pres">
      <dgm:prSet presAssocID="{2442EBEB-EFFA-4E44-B3EE-882321517B41}" presName="Name0" presStyleCnt="0">
        <dgm:presLayoutVars>
          <dgm:chMax val="2"/>
          <dgm:chPref val="2"/>
          <dgm:dir/>
          <dgm:animOne/>
          <dgm:resizeHandles val="exact"/>
        </dgm:presLayoutVars>
      </dgm:prSet>
      <dgm:spPr/>
      <dgm:t>
        <a:bodyPr/>
        <a:lstStyle/>
        <a:p>
          <a:endParaRPr lang="es-ES"/>
        </a:p>
      </dgm:t>
    </dgm:pt>
    <dgm:pt modelId="{7BD275EF-18D3-47E6-BE30-15A8227562EF}" type="pres">
      <dgm:prSet presAssocID="{2442EBEB-EFFA-4E44-B3EE-882321517B41}" presName="Background" presStyleLbl="bgImgPlace1" presStyleIdx="0" presStyleCnt="1"/>
      <dgm:spPr/>
    </dgm:pt>
    <dgm:pt modelId="{1A28064C-7D86-4696-80A2-74ED585A4072}" type="pres">
      <dgm:prSet presAssocID="{2442EBEB-EFFA-4E44-B3EE-882321517B41}" presName="ParentText1" presStyleLbl="revTx" presStyleIdx="0" presStyleCnt="2">
        <dgm:presLayoutVars>
          <dgm:chMax val="0"/>
          <dgm:chPref val="0"/>
          <dgm:bulletEnabled val="1"/>
        </dgm:presLayoutVars>
      </dgm:prSet>
      <dgm:spPr/>
      <dgm:t>
        <a:bodyPr/>
        <a:lstStyle/>
        <a:p>
          <a:endParaRPr lang="es-ES"/>
        </a:p>
      </dgm:t>
    </dgm:pt>
    <dgm:pt modelId="{E615CBFC-C842-4F55-9469-AB6F35A4E365}" type="pres">
      <dgm:prSet presAssocID="{2442EBEB-EFFA-4E44-B3EE-882321517B41}" presName="ParentText2" presStyleLbl="revTx" presStyleIdx="1" presStyleCnt="2" custScaleY="108128">
        <dgm:presLayoutVars>
          <dgm:chMax val="0"/>
          <dgm:chPref val="0"/>
          <dgm:bulletEnabled val="1"/>
        </dgm:presLayoutVars>
      </dgm:prSet>
      <dgm:spPr/>
      <dgm:t>
        <a:bodyPr/>
        <a:lstStyle/>
        <a:p>
          <a:endParaRPr lang="es-ES"/>
        </a:p>
      </dgm:t>
    </dgm:pt>
    <dgm:pt modelId="{D863A881-C2D4-4513-9032-2B1206B005B8}" type="pres">
      <dgm:prSet presAssocID="{2442EBEB-EFFA-4E44-B3EE-882321517B41}" presName="Plus" presStyleLbl="alignNode1" presStyleIdx="0" presStyleCnt="2"/>
      <dgm:spPr/>
    </dgm:pt>
    <dgm:pt modelId="{C0B2DD2D-1939-4811-919E-116975E7989A}" type="pres">
      <dgm:prSet presAssocID="{2442EBEB-EFFA-4E44-B3EE-882321517B41}" presName="Minus" presStyleLbl="alignNode1" presStyleIdx="1" presStyleCnt="2"/>
      <dgm:spPr/>
    </dgm:pt>
    <dgm:pt modelId="{AFFA194E-1043-43F3-AAF5-31EFB1B3FF1E}" type="pres">
      <dgm:prSet presAssocID="{2442EBEB-EFFA-4E44-B3EE-882321517B41}" presName="Divider" presStyleLbl="parChTrans1D1" presStyleIdx="0" presStyleCnt="1"/>
      <dgm:spPr/>
    </dgm:pt>
  </dgm:ptLst>
  <dgm:cxnLst>
    <dgm:cxn modelId="{263384C4-DD96-4E90-A8A4-D2BFA1A72961}" type="presOf" srcId="{6165F99A-C854-4509-8C4F-7732BE68B925}" destId="{E615CBFC-C842-4F55-9469-AB6F35A4E365}" srcOrd="0" destOrd="0" presId="urn:microsoft.com/office/officeart/2009/3/layout/PlusandMinus"/>
    <dgm:cxn modelId="{CDF7FC37-423D-4880-805F-745E8A8173EA}" srcId="{2442EBEB-EFFA-4E44-B3EE-882321517B41}" destId="{6165F99A-C854-4509-8C4F-7732BE68B925}" srcOrd="1" destOrd="0" parTransId="{66A3E406-42AF-4948-97B9-6EC52E953E17}" sibTransId="{18286366-E36B-46F7-98A3-8B8B88F8F026}"/>
    <dgm:cxn modelId="{8FC18ADC-F47A-436D-AEF3-A99EC1C999E9}" type="presOf" srcId="{C789FDCD-3263-44B3-B0B7-F65EFE0AC7ED}" destId="{1A28064C-7D86-4696-80A2-74ED585A4072}" srcOrd="0" destOrd="0" presId="urn:microsoft.com/office/officeart/2009/3/layout/PlusandMinus"/>
    <dgm:cxn modelId="{77CE3252-C034-4F95-9DAD-ABBC5046A09C}" type="presOf" srcId="{2442EBEB-EFFA-4E44-B3EE-882321517B41}" destId="{3B703904-5CC7-4061-8A3B-D6D3C57CCBC7}" srcOrd="0" destOrd="0" presId="urn:microsoft.com/office/officeart/2009/3/layout/PlusandMinus"/>
    <dgm:cxn modelId="{3E273D3C-1DC9-43C2-9DC0-567A0B27F749}" srcId="{2442EBEB-EFFA-4E44-B3EE-882321517B41}" destId="{C789FDCD-3263-44B3-B0B7-F65EFE0AC7ED}" srcOrd="0" destOrd="0" parTransId="{8EE56CEE-A577-4181-8301-548B9915DFCF}" sibTransId="{88285FAE-CB8F-4AF6-ABD8-5019DE15FFEC}"/>
    <dgm:cxn modelId="{654D6484-6815-43CD-81DE-C9E65C330191}" type="presParOf" srcId="{3B703904-5CC7-4061-8A3B-D6D3C57CCBC7}" destId="{7BD275EF-18D3-47E6-BE30-15A8227562EF}" srcOrd="0" destOrd="0" presId="urn:microsoft.com/office/officeart/2009/3/layout/PlusandMinus"/>
    <dgm:cxn modelId="{CE54C43F-2CC8-450A-A3AF-25E5520ABBF6}" type="presParOf" srcId="{3B703904-5CC7-4061-8A3B-D6D3C57CCBC7}" destId="{1A28064C-7D86-4696-80A2-74ED585A4072}" srcOrd="1" destOrd="0" presId="urn:microsoft.com/office/officeart/2009/3/layout/PlusandMinus"/>
    <dgm:cxn modelId="{CB49FAB4-16E1-44B2-869D-2BA579DE9E97}" type="presParOf" srcId="{3B703904-5CC7-4061-8A3B-D6D3C57CCBC7}" destId="{E615CBFC-C842-4F55-9469-AB6F35A4E365}" srcOrd="2" destOrd="0" presId="urn:microsoft.com/office/officeart/2009/3/layout/PlusandMinus"/>
    <dgm:cxn modelId="{49319FD8-D25E-431D-BCA8-BF72043AF869}" type="presParOf" srcId="{3B703904-5CC7-4061-8A3B-D6D3C57CCBC7}" destId="{D863A881-C2D4-4513-9032-2B1206B005B8}" srcOrd="3" destOrd="0" presId="urn:microsoft.com/office/officeart/2009/3/layout/PlusandMinus"/>
    <dgm:cxn modelId="{125AC7A9-7199-4209-830B-ABC7E7B92AC4}" type="presParOf" srcId="{3B703904-5CC7-4061-8A3B-D6D3C57CCBC7}" destId="{C0B2DD2D-1939-4811-919E-116975E7989A}" srcOrd="4" destOrd="0" presId="urn:microsoft.com/office/officeart/2009/3/layout/PlusandMinus"/>
    <dgm:cxn modelId="{62CDEDD2-8914-4796-9DE2-6582D26E1C59}" type="presParOf" srcId="{3B703904-5CC7-4061-8A3B-D6D3C57CCBC7}" destId="{AFFA194E-1043-43F3-AAF5-31EFB1B3FF1E}" srcOrd="5" destOrd="0" presId="urn:microsoft.com/office/officeart/2009/3/layout/PlusandMinu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0FF484-7B58-47CD-AE0B-845C220B587D}" type="doc">
      <dgm:prSet loTypeId="urn:microsoft.com/office/officeart/2005/8/layout/vList4" loCatId="list" qsTypeId="urn:microsoft.com/office/officeart/2005/8/quickstyle/simple1" qsCatId="simple" csTypeId="urn:microsoft.com/office/officeart/2005/8/colors/colorful2" csCatId="colorful" phldr="1"/>
      <dgm:spPr/>
      <dgm:t>
        <a:bodyPr/>
        <a:lstStyle/>
        <a:p>
          <a:endParaRPr lang="es-ES"/>
        </a:p>
      </dgm:t>
    </dgm:pt>
    <dgm:pt modelId="{B206904F-AF6C-4345-9B8C-57B724DE6059}">
      <dgm:prSet phldrT="[Texto]"/>
      <dgm:spPr/>
      <dgm:t>
        <a:bodyPr/>
        <a:lstStyle/>
        <a:p>
          <a:r>
            <a:rPr lang="es-ES" dirty="0" smtClean="0">
              <a:solidFill>
                <a:schemeClr val="tx1"/>
              </a:solidFill>
            </a:rPr>
            <a:t> La Colaboración: con este enfoque lo que buscamos es dar una solución conjunta al conflicto, buscando satisfacer a todas las partes (</a:t>
          </a:r>
          <a:r>
            <a:rPr lang="es-ES" dirty="0" err="1" smtClean="0">
              <a:solidFill>
                <a:schemeClr val="tx1"/>
              </a:solidFill>
            </a:rPr>
            <a:t>win-win</a:t>
          </a:r>
          <a:r>
            <a:rPr lang="es-ES" dirty="0" smtClean="0">
              <a:solidFill>
                <a:schemeClr val="tx1"/>
              </a:solidFill>
            </a:rPr>
            <a:t>) y tratando el conflicto de manera abierta y colaborativa. Requiere de un nivel alto de asertividad por ambas partes que ayude a encontrar puntos de unión.</a:t>
          </a:r>
          <a:endParaRPr lang="es-ES" dirty="0">
            <a:solidFill>
              <a:schemeClr val="tx1"/>
            </a:solidFill>
          </a:endParaRPr>
        </a:p>
      </dgm:t>
    </dgm:pt>
    <dgm:pt modelId="{CC5FC719-D111-4677-9531-692727B33604}" type="parTrans" cxnId="{AAF7A04D-14C6-472A-BF41-AFD3729A3B24}">
      <dgm:prSet/>
      <dgm:spPr/>
      <dgm:t>
        <a:bodyPr/>
        <a:lstStyle/>
        <a:p>
          <a:endParaRPr lang="es-ES"/>
        </a:p>
      </dgm:t>
    </dgm:pt>
    <dgm:pt modelId="{ECCA6DCE-9F09-4FF5-89D3-0E9F4384520C}" type="sibTrans" cxnId="{AAF7A04D-14C6-472A-BF41-AFD3729A3B24}">
      <dgm:prSet/>
      <dgm:spPr/>
      <dgm:t>
        <a:bodyPr/>
        <a:lstStyle/>
        <a:p>
          <a:endParaRPr lang="es-ES"/>
        </a:p>
      </dgm:t>
    </dgm:pt>
    <dgm:pt modelId="{5C42CB70-F5F3-4605-B447-A2A4FED73A32}">
      <dgm:prSet phldrT="[Texto]"/>
      <dgm:spPr/>
      <dgm:t>
        <a:bodyPr/>
        <a:lstStyle/>
        <a:p>
          <a:r>
            <a:rPr lang="es-ES" dirty="0" smtClean="0">
              <a:solidFill>
                <a:schemeClr val="tx1"/>
              </a:solidFill>
            </a:rPr>
            <a:t>La cesión: Aquí se trata de buscar también una solución, suavizando el origen del conflicto, el objetivo no es tanto ganar sino que llegar a un acuerdo. Se busca privilegiar la relación ante todo, acomodándose a las peticiones de la otra parte.</a:t>
          </a:r>
          <a:endParaRPr lang="es-ES" dirty="0">
            <a:solidFill>
              <a:schemeClr val="tx1"/>
            </a:solidFill>
          </a:endParaRPr>
        </a:p>
      </dgm:t>
    </dgm:pt>
    <dgm:pt modelId="{9D467C8B-824F-4F7E-A051-30D06B8D0017}" type="parTrans" cxnId="{94A264E2-94CE-4C26-838B-894664CC92A6}">
      <dgm:prSet/>
      <dgm:spPr/>
      <dgm:t>
        <a:bodyPr/>
        <a:lstStyle/>
        <a:p>
          <a:endParaRPr lang="es-ES"/>
        </a:p>
      </dgm:t>
    </dgm:pt>
    <dgm:pt modelId="{EEA303C2-D929-4650-B1FD-DEB628F01968}" type="sibTrans" cxnId="{94A264E2-94CE-4C26-838B-894664CC92A6}">
      <dgm:prSet/>
      <dgm:spPr/>
      <dgm:t>
        <a:bodyPr/>
        <a:lstStyle/>
        <a:p>
          <a:endParaRPr lang="es-ES"/>
        </a:p>
      </dgm:t>
    </dgm:pt>
    <dgm:pt modelId="{A551312C-BC84-4CBB-9907-10D9EA0584BB}">
      <dgm:prSet phldrT="[Texto]"/>
      <dgm:spPr/>
      <dgm:t>
        <a:bodyPr/>
        <a:lstStyle/>
        <a:p>
          <a:r>
            <a:rPr lang="es-ES" dirty="0" smtClean="0">
              <a:solidFill>
                <a:schemeClr val="tx1"/>
              </a:solidFill>
            </a:rPr>
            <a:t>El compromiso: En este enfoque se busca un equilibrio entre ambas partes, suelen darse concesiones, </a:t>
          </a:r>
          <a:r>
            <a:rPr lang="es-ES" dirty="0" err="1" smtClean="0">
              <a:solidFill>
                <a:schemeClr val="tx1"/>
              </a:solidFill>
            </a:rPr>
            <a:t>cedicendo</a:t>
          </a:r>
          <a:r>
            <a:rPr lang="es-ES" dirty="0" smtClean="0">
              <a:solidFill>
                <a:schemeClr val="tx1"/>
              </a:solidFill>
            </a:rPr>
            <a:t> o renunciando a algo, de manera que se facilite el consenso. Se busca alcanzar un acuerdo que sirva parcialmente a ambas partes. Este acuerdo no es el mejor, sino algo que permite avanzar.</a:t>
          </a:r>
          <a:endParaRPr lang="es-ES" dirty="0">
            <a:solidFill>
              <a:schemeClr val="tx1"/>
            </a:solidFill>
          </a:endParaRPr>
        </a:p>
      </dgm:t>
    </dgm:pt>
    <dgm:pt modelId="{F8D08D37-CEDF-432E-BF8F-8553643498BA}" type="parTrans" cxnId="{87033FEA-2AFE-440F-AD8E-06B3533ABDDF}">
      <dgm:prSet/>
      <dgm:spPr/>
      <dgm:t>
        <a:bodyPr/>
        <a:lstStyle/>
        <a:p>
          <a:endParaRPr lang="es-ES"/>
        </a:p>
      </dgm:t>
    </dgm:pt>
    <dgm:pt modelId="{53F42059-EAAF-4D7C-A96B-3772A237B3D5}" type="sibTrans" cxnId="{87033FEA-2AFE-440F-AD8E-06B3533ABDDF}">
      <dgm:prSet/>
      <dgm:spPr/>
      <dgm:t>
        <a:bodyPr/>
        <a:lstStyle/>
        <a:p>
          <a:endParaRPr lang="es-ES"/>
        </a:p>
      </dgm:t>
    </dgm:pt>
    <dgm:pt modelId="{BDCCA331-1463-447E-9340-9A866D0EA230}" type="pres">
      <dgm:prSet presAssocID="{AE0FF484-7B58-47CD-AE0B-845C220B587D}" presName="linear" presStyleCnt="0">
        <dgm:presLayoutVars>
          <dgm:dir/>
          <dgm:resizeHandles val="exact"/>
        </dgm:presLayoutVars>
      </dgm:prSet>
      <dgm:spPr/>
      <dgm:t>
        <a:bodyPr/>
        <a:lstStyle/>
        <a:p>
          <a:endParaRPr lang="es-ES"/>
        </a:p>
      </dgm:t>
    </dgm:pt>
    <dgm:pt modelId="{6D25CB6A-8128-4400-8F63-3CE9AAF3AC61}" type="pres">
      <dgm:prSet presAssocID="{B206904F-AF6C-4345-9B8C-57B724DE6059}" presName="comp" presStyleCnt="0"/>
      <dgm:spPr/>
    </dgm:pt>
    <dgm:pt modelId="{5CC4D75D-4E8F-4392-8B17-9DFD7DAECDBF}" type="pres">
      <dgm:prSet presAssocID="{B206904F-AF6C-4345-9B8C-57B724DE6059}" presName="box" presStyleLbl="node1" presStyleIdx="0" presStyleCnt="3"/>
      <dgm:spPr/>
      <dgm:t>
        <a:bodyPr/>
        <a:lstStyle/>
        <a:p>
          <a:endParaRPr lang="es-ES"/>
        </a:p>
      </dgm:t>
    </dgm:pt>
    <dgm:pt modelId="{CE61AA6E-BD30-4686-80C6-3B10EE1E4B90}" type="pres">
      <dgm:prSet presAssocID="{B206904F-AF6C-4345-9B8C-57B724DE6059}" presName="img" presStyleLbl="fgImgPlace1" presStyleIdx="0" presStyleCnt="3"/>
      <dgm:spPr>
        <a:blipFill rotWithShape="1">
          <a:blip xmlns:r="http://schemas.openxmlformats.org/officeDocument/2006/relationships" r:embed="rId1"/>
          <a:stretch>
            <a:fillRect/>
          </a:stretch>
        </a:blipFill>
      </dgm:spPr>
    </dgm:pt>
    <dgm:pt modelId="{BB7879EA-A5B2-4C5D-8D67-8ACBD75EDADE}" type="pres">
      <dgm:prSet presAssocID="{B206904F-AF6C-4345-9B8C-57B724DE6059}" presName="text" presStyleLbl="node1" presStyleIdx="0" presStyleCnt="3">
        <dgm:presLayoutVars>
          <dgm:bulletEnabled val="1"/>
        </dgm:presLayoutVars>
      </dgm:prSet>
      <dgm:spPr/>
      <dgm:t>
        <a:bodyPr/>
        <a:lstStyle/>
        <a:p>
          <a:endParaRPr lang="es-ES"/>
        </a:p>
      </dgm:t>
    </dgm:pt>
    <dgm:pt modelId="{21F8B8DE-7234-4BBE-8DF1-42E78236938B}" type="pres">
      <dgm:prSet presAssocID="{ECCA6DCE-9F09-4FF5-89D3-0E9F4384520C}" presName="spacer" presStyleCnt="0"/>
      <dgm:spPr/>
    </dgm:pt>
    <dgm:pt modelId="{0E4E2DB5-9D44-42FF-82CF-6952290C5309}" type="pres">
      <dgm:prSet presAssocID="{5C42CB70-F5F3-4605-B447-A2A4FED73A32}" presName="comp" presStyleCnt="0"/>
      <dgm:spPr/>
    </dgm:pt>
    <dgm:pt modelId="{B9CC8A73-62AE-4BF7-B9C9-0374AA9D23C3}" type="pres">
      <dgm:prSet presAssocID="{5C42CB70-F5F3-4605-B447-A2A4FED73A32}" presName="box" presStyleLbl="node1" presStyleIdx="1" presStyleCnt="3"/>
      <dgm:spPr/>
      <dgm:t>
        <a:bodyPr/>
        <a:lstStyle/>
        <a:p>
          <a:endParaRPr lang="es-ES"/>
        </a:p>
      </dgm:t>
    </dgm:pt>
    <dgm:pt modelId="{F632C8B5-7BD6-4F17-8AB9-DE5BE5CFF621}" type="pres">
      <dgm:prSet presAssocID="{5C42CB70-F5F3-4605-B447-A2A4FED73A32}" presName="img" presStyleLbl="fgImgPlace1" presStyleIdx="1" presStyleCnt="3"/>
      <dgm:spPr>
        <a:blipFill rotWithShape="1">
          <a:blip xmlns:r="http://schemas.openxmlformats.org/officeDocument/2006/relationships" r:embed="rId2"/>
          <a:stretch>
            <a:fillRect/>
          </a:stretch>
        </a:blipFill>
      </dgm:spPr>
    </dgm:pt>
    <dgm:pt modelId="{79D279B1-1A16-44CB-9DA9-066EBF692DEC}" type="pres">
      <dgm:prSet presAssocID="{5C42CB70-F5F3-4605-B447-A2A4FED73A32}" presName="text" presStyleLbl="node1" presStyleIdx="1" presStyleCnt="3">
        <dgm:presLayoutVars>
          <dgm:bulletEnabled val="1"/>
        </dgm:presLayoutVars>
      </dgm:prSet>
      <dgm:spPr/>
      <dgm:t>
        <a:bodyPr/>
        <a:lstStyle/>
        <a:p>
          <a:endParaRPr lang="es-ES"/>
        </a:p>
      </dgm:t>
    </dgm:pt>
    <dgm:pt modelId="{F32DA73F-A5EA-43A4-842A-40DFA3A472DC}" type="pres">
      <dgm:prSet presAssocID="{EEA303C2-D929-4650-B1FD-DEB628F01968}" presName="spacer" presStyleCnt="0"/>
      <dgm:spPr/>
    </dgm:pt>
    <dgm:pt modelId="{6471963F-43EB-41F3-AFEE-D0EA6BE4CC7A}" type="pres">
      <dgm:prSet presAssocID="{A551312C-BC84-4CBB-9907-10D9EA0584BB}" presName="comp" presStyleCnt="0"/>
      <dgm:spPr/>
    </dgm:pt>
    <dgm:pt modelId="{090F6B16-E137-4010-A101-833D327C7533}" type="pres">
      <dgm:prSet presAssocID="{A551312C-BC84-4CBB-9907-10D9EA0584BB}" presName="box" presStyleLbl="node1" presStyleIdx="2" presStyleCnt="3"/>
      <dgm:spPr/>
      <dgm:t>
        <a:bodyPr/>
        <a:lstStyle/>
        <a:p>
          <a:endParaRPr lang="es-ES"/>
        </a:p>
      </dgm:t>
    </dgm:pt>
    <dgm:pt modelId="{8578E465-CC30-41F2-B126-ED2A2D18EEB6}" type="pres">
      <dgm:prSet presAssocID="{A551312C-BC84-4CBB-9907-10D9EA0584BB}" presName="img" presStyleLbl="fgImgPlace1" presStyleIdx="2" presStyleCnt="3"/>
      <dgm:spPr>
        <a:blipFill rotWithShape="1">
          <a:blip xmlns:r="http://schemas.openxmlformats.org/officeDocument/2006/relationships" r:embed="rId3"/>
          <a:stretch>
            <a:fillRect/>
          </a:stretch>
        </a:blipFill>
      </dgm:spPr>
    </dgm:pt>
    <dgm:pt modelId="{3C498692-318E-4BE3-8DDF-2D01CA917BB3}" type="pres">
      <dgm:prSet presAssocID="{A551312C-BC84-4CBB-9907-10D9EA0584BB}" presName="text" presStyleLbl="node1" presStyleIdx="2" presStyleCnt="3">
        <dgm:presLayoutVars>
          <dgm:bulletEnabled val="1"/>
        </dgm:presLayoutVars>
      </dgm:prSet>
      <dgm:spPr/>
      <dgm:t>
        <a:bodyPr/>
        <a:lstStyle/>
        <a:p>
          <a:endParaRPr lang="es-ES"/>
        </a:p>
      </dgm:t>
    </dgm:pt>
  </dgm:ptLst>
  <dgm:cxnLst>
    <dgm:cxn modelId="{BA3718F3-4C70-4D95-98BE-04AB1687313D}" type="presOf" srcId="{A551312C-BC84-4CBB-9907-10D9EA0584BB}" destId="{3C498692-318E-4BE3-8DDF-2D01CA917BB3}" srcOrd="1" destOrd="0" presId="urn:microsoft.com/office/officeart/2005/8/layout/vList4"/>
    <dgm:cxn modelId="{94A264E2-94CE-4C26-838B-894664CC92A6}" srcId="{AE0FF484-7B58-47CD-AE0B-845C220B587D}" destId="{5C42CB70-F5F3-4605-B447-A2A4FED73A32}" srcOrd="1" destOrd="0" parTransId="{9D467C8B-824F-4F7E-A051-30D06B8D0017}" sibTransId="{EEA303C2-D929-4650-B1FD-DEB628F01968}"/>
    <dgm:cxn modelId="{28582766-386D-4AD6-83AB-7B5956A97A1C}" type="presOf" srcId="{5C42CB70-F5F3-4605-B447-A2A4FED73A32}" destId="{79D279B1-1A16-44CB-9DA9-066EBF692DEC}" srcOrd="1" destOrd="0" presId="urn:microsoft.com/office/officeart/2005/8/layout/vList4"/>
    <dgm:cxn modelId="{0BBE7661-379F-48C0-BCCC-D7F78A97EF81}" type="presOf" srcId="{A551312C-BC84-4CBB-9907-10D9EA0584BB}" destId="{090F6B16-E137-4010-A101-833D327C7533}" srcOrd="0" destOrd="0" presId="urn:microsoft.com/office/officeart/2005/8/layout/vList4"/>
    <dgm:cxn modelId="{87033FEA-2AFE-440F-AD8E-06B3533ABDDF}" srcId="{AE0FF484-7B58-47CD-AE0B-845C220B587D}" destId="{A551312C-BC84-4CBB-9907-10D9EA0584BB}" srcOrd="2" destOrd="0" parTransId="{F8D08D37-CEDF-432E-BF8F-8553643498BA}" sibTransId="{53F42059-EAAF-4D7C-A96B-3772A237B3D5}"/>
    <dgm:cxn modelId="{AAF7A04D-14C6-472A-BF41-AFD3729A3B24}" srcId="{AE0FF484-7B58-47CD-AE0B-845C220B587D}" destId="{B206904F-AF6C-4345-9B8C-57B724DE6059}" srcOrd="0" destOrd="0" parTransId="{CC5FC719-D111-4677-9531-692727B33604}" sibTransId="{ECCA6DCE-9F09-4FF5-89D3-0E9F4384520C}"/>
    <dgm:cxn modelId="{98591B83-8649-45EA-A855-F60E8328F0AD}" type="presOf" srcId="{5C42CB70-F5F3-4605-B447-A2A4FED73A32}" destId="{B9CC8A73-62AE-4BF7-B9C9-0374AA9D23C3}" srcOrd="0" destOrd="0" presId="urn:microsoft.com/office/officeart/2005/8/layout/vList4"/>
    <dgm:cxn modelId="{D9E4EBFF-CDB8-4648-BAB4-695C338EF4C5}" type="presOf" srcId="{B206904F-AF6C-4345-9B8C-57B724DE6059}" destId="{BB7879EA-A5B2-4C5D-8D67-8ACBD75EDADE}" srcOrd="1" destOrd="0" presId="urn:microsoft.com/office/officeart/2005/8/layout/vList4"/>
    <dgm:cxn modelId="{BFDC2B7F-D1D5-4132-88B4-6B6C5D7C14B4}" type="presOf" srcId="{AE0FF484-7B58-47CD-AE0B-845C220B587D}" destId="{BDCCA331-1463-447E-9340-9A866D0EA230}" srcOrd="0" destOrd="0" presId="urn:microsoft.com/office/officeart/2005/8/layout/vList4"/>
    <dgm:cxn modelId="{8F3AB79B-CBFD-478D-96C2-EAFED96C5E81}" type="presOf" srcId="{B206904F-AF6C-4345-9B8C-57B724DE6059}" destId="{5CC4D75D-4E8F-4392-8B17-9DFD7DAECDBF}" srcOrd="0" destOrd="0" presId="urn:microsoft.com/office/officeart/2005/8/layout/vList4"/>
    <dgm:cxn modelId="{91BEC218-A2F9-497A-8CB7-CB7D9582C16A}" type="presParOf" srcId="{BDCCA331-1463-447E-9340-9A866D0EA230}" destId="{6D25CB6A-8128-4400-8F63-3CE9AAF3AC61}" srcOrd="0" destOrd="0" presId="urn:microsoft.com/office/officeart/2005/8/layout/vList4"/>
    <dgm:cxn modelId="{E6A1CCC7-7746-4565-A12E-9F39B14CDB06}" type="presParOf" srcId="{6D25CB6A-8128-4400-8F63-3CE9AAF3AC61}" destId="{5CC4D75D-4E8F-4392-8B17-9DFD7DAECDBF}" srcOrd="0" destOrd="0" presId="urn:microsoft.com/office/officeart/2005/8/layout/vList4"/>
    <dgm:cxn modelId="{609F2C07-550D-49DD-BC36-86288E7B7DE7}" type="presParOf" srcId="{6D25CB6A-8128-4400-8F63-3CE9AAF3AC61}" destId="{CE61AA6E-BD30-4686-80C6-3B10EE1E4B90}" srcOrd="1" destOrd="0" presId="urn:microsoft.com/office/officeart/2005/8/layout/vList4"/>
    <dgm:cxn modelId="{68200CAC-1301-40C9-91A2-AFF013C99A9E}" type="presParOf" srcId="{6D25CB6A-8128-4400-8F63-3CE9AAF3AC61}" destId="{BB7879EA-A5B2-4C5D-8D67-8ACBD75EDADE}" srcOrd="2" destOrd="0" presId="urn:microsoft.com/office/officeart/2005/8/layout/vList4"/>
    <dgm:cxn modelId="{4492C0BB-251B-4167-965F-2ABC78F42B75}" type="presParOf" srcId="{BDCCA331-1463-447E-9340-9A866D0EA230}" destId="{21F8B8DE-7234-4BBE-8DF1-42E78236938B}" srcOrd="1" destOrd="0" presId="urn:microsoft.com/office/officeart/2005/8/layout/vList4"/>
    <dgm:cxn modelId="{9E25C9B3-487A-45DF-8FA1-9A54DC5E9D3D}" type="presParOf" srcId="{BDCCA331-1463-447E-9340-9A866D0EA230}" destId="{0E4E2DB5-9D44-42FF-82CF-6952290C5309}" srcOrd="2" destOrd="0" presId="urn:microsoft.com/office/officeart/2005/8/layout/vList4"/>
    <dgm:cxn modelId="{4A54D96C-E2C8-423D-B4D9-2044319DBADB}" type="presParOf" srcId="{0E4E2DB5-9D44-42FF-82CF-6952290C5309}" destId="{B9CC8A73-62AE-4BF7-B9C9-0374AA9D23C3}" srcOrd="0" destOrd="0" presId="urn:microsoft.com/office/officeart/2005/8/layout/vList4"/>
    <dgm:cxn modelId="{DBEDECD7-BDED-46C1-BA13-B467A8E8DE7F}" type="presParOf" srcId="{0E4E2DB5-9D44-42FF-82CF-6952290C5309}" destId="{F632C8B5-7BD6-4F17-8AB9-DE5BE5CFF621}" srcOrd="1" destOrd="0" presId="urn:microsoft.com/office/officeart/2005/8/layout/vList4"/>
    <dgm:cxn modelId="{605D83A6-8F0F-4C02-A094-3083C55970E4}" type="presParOf" srcId="{0E4E2DB5-9D44-42FF-82CF-6952290C5309}" destId="{79D279B1-1A16-44CB-9DA9-066EBF692DEC}" srcOrd="2" destOrd="0" presId="urn:microsoft.com/office/officeart/2005/8/layout/vList4"/>
    <dgm:cxn modelId="{74CF2072-8C00-4040-93D0-E6CF917E10D8}" type="presParOf" srcId="{BDCCA331-1463-447E-9340-9A866D0EA230}" destId="{F32DA73F-A5EA-43A4-842A-40DFA3A472DC}" srcOrd="3" destOrd="0" presId="urn:microsoft.com/office/officeart/2005/8/layout/vList4"/>
    <dgm:cxn modelId="{494825B9-131C-4D7F-A477-AA67D7B520C7}" type="presParOf" srcId="{BDCCA331-1463-447E-9340-9A866D0EA230}" destId="{6471963F-43EB-41F3-AFEE-D0EA6BE4CC7A}" srcOrd="4" destOrd="0" presId="urn:microsoft.com/office/officeart/2005/8/layout/vList4"/>
    <dgm:cxn modelId="{537A81E0-981B-4DBB-A5EF-96260442BCB1}" type="presParOf" srcId="{6471963F-43EB-41F3-AFEE-D0EA6BE4CC7A}" destId="{090F6B16-E137-4010-A101-833D327C7533}" srcOrd="0" destOrd="0" presId="urn:microsoft.com/office/officeart/2005/8/layout/vList4"/>
    <dgm:cxn modelId="{1A5734F1-9257-467B-9C31-D21169577DE7}" type="presParOf" srcId="{6471963F-43EB-41F3-AFEE-D0EA6BE4CC7A}" destId="{8578E465-CC30-41F2-B126-ED2A2D18EEB6}" srcOrd="1" destOrd="0" presId="urn:microsoft.com/office/officeart/2005/8/layout/vList4"/>
    <dgm:cxn modelId="{08533693-11F6-43F8-9998-19280EA48D03}" type="presParOf" srcId="{6471963F-43EB-41F3-AFEE-D0EA6BE4CC7A}" destId="{3C498692-318E-4BE3-8DDF-2D01CA917BB3}"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0FF484-7B58-47CD-AE0B-845C220B587D}" type="doc">
      <dgm:prSet loTypeId="urn:microsoft.com/office/officeart/2005/8/layout/vList4" loCatId="list" qsTypeId="urn:microsoft.com/office/officeart/2005/8/quickstyle/simple1" qsCatId="simple" csTypeId="urn:microsoft.com/office/officeart/2005/8/colors/colorful4" csCatId="colorful" phldr="1"/>
      <dgm:spPr/>
      <dgm:t>
        <a:bodyPr/>
        <a:lstStyle/>
        <a:p>
          <a:endParaRPr lang="es-ES"/>
        </a:p>
      </dgm:t>
    </dgm:pt>
    <dgm:pt modelId="{B206904F-AF6C-4345-9B8C-57B724DE6059}">
      <dgm:prSet phldrT="[Texto]"/>
      <dgm:spPr/>
      <dgm:t>
        <a:bodyPr/>
        <a:lstStyle/>
        <a:p>
          <a:r>
            <a:rPr lang="es-ES" dirty="0" smtClean="0">
              <a:solidFill>
                <a:schemeClr val="tx1"/>
              </a:solidFill>
            </a:rPr>
            <a:t>La competencia: Este sería el clásico «</a:t>
          </a:r>
          <a:r>
            <a:rPr lang="es-ES" dirty="0" err="1" smtClean="0">
              <a:solidFill>
                <a:schemeClr val="tx1"/>
              </a:solidFill>
            </a:rPr>
            <a:t>win</a:t>
          </a:r>
          <a:r>
            <a:rPr lang="es-ES" dirty="0" smtClean="0">
              <a:solidFill>
                <a:schemeClr val="tx1"/>
              </a:solidFill>
            </a:rPr>
            <a:t>-lose», una parte busca ganar en detrimento de la otra. Técnica habitualmente usada en problemas urgentes y cuando es necesario dar resolución con rapidez para evitar una situación aún más complicada.</a:t>
          </a:r>
          <a:endParaRPr lang="es-ES" dirty="0">
            <a:solidFill>
              <a:schemeClr val="tx1"/>
            </a:solidFill>
          </a:endParaRPr>
        </a:p>
      </dgm:t>
    </dgm:pt>
    <dgm:pt modelId="{CC5FC719-D111-4677-9531-692727B33604}" type="parTrans" cxnId="{AAF7A04D-14C6-472A-BF41-AFD3729A3B24}">
      <dgm:prSet/>
      <dgm:spPr/>
      <dgm:t>
        <a:bodyPr/>
        <a:lstStyle/>
        <a:p>
          <a:endParaRPr lang="es-ES"/>
        </a:p>
      </dgm:t>
    </dgm:pt>
    <dgm:pt modelId="{ECCA6DCE-9F09-4FF5-89D3-0E9F4384520C}" type="sibTrans" cxnId="{AAF7A04D-14C6-472A-BF41-AFD3729A3B24}">
      <dgm:prSet/>
      <dgm:spPr/>
      <dgm:t>
        <a:bodyPr/>
        <a:lstStyle/>
        <a:p>
          <a:endParaRPr lang="es-ES"/>
        </a:p>
      </dgm:t>
    </dgm:pt>
    <dgm:pt modelId="{5C42CB70-F5F3-4605-B447-A2A4FED73A32}">
      <dgm:prSet phldrT="[Texto]"/>
      <dgm:spPr/>
      <dgm:t>
        <a:bodyPr/>
        <a:lstStyle/>
        <a:p>
          <a:r>
            <a:rPr lang="es-SV" dirty="0" smtClean="0">
              <a:solidFill>
                <a:schemeClr val="tx1"/>
              </a:solidFill>
            </a:rPr>
            <a:t>La evasión: En este enfoque lo que se busca es intentar que el problema se solucione sin interacción por ninguna de las partes, evitándolo retardando su resolución. Se suele dar en situaciones donde se espera que el problema se solucione solo </a:t>
          </a:r>
          <a:endParaRPr lang="es-ES" dirty="0">
            <a:solidFill>
              <a:schemeClr val="tx1"/>
            </a:solidFill>
          </a:endParaRPr>
        </a:p>
      </dgm:t>
    </dgm:pt>
    <dgm:pt modelId="{9D467C8B-824F-4F7E-A051-30D06B8D0017}" type="parTrans" cxnId="{94A264E2-94CE-4C26-838B-894664CC92A6}">
      <dgm:prSet/>
      <dgm:spPr/>
      <dgm:t>
        <a:bodyPr/>
        <a:lstStyle/>
        <a:p>
          <a:endParaRPr lang="es-ES"/>
        </a:p>
      </dgm:t>
    </dgm:pt>
    <dgm:pt modelId="{EEA303C2-D929-4650-B1FD-DEB628F01968}" type="sibTrans" cxnId="{94A264E2-94CE-4C26-838B-894664CC92A6}">
      <dgm:prSet/>
      <dgm:spPr/>
      <dgm:t>
        <a:bodyPr/>
        <a:lstStyle/>
        <a:p>
          <a:endParaRPr lang="es-ES"/>
        </a:p>
      </dgm:t>
    </dgm:pt>
    <dgm:pt modelId="{BDCCA331-1463-447E-9340-9A866D0EA230}" type="pres">
      <dgm:prSet presAssocID="{AE0FF484-7B58-47CD-AE0B-845C220B587D}" presName="linear" presStyleCnt="0">
        <dgm:presLayoutVars>
          <dgm:dir/>
          <dgm:resizeHandles val="exact"/>
        </dgm:presLayoutVars>
      </dgm:prSet>
      <dgm:spPr/>
      <dgm:t>
        <a:bodyPr/>
        <a:lstStyle/>
        <a:p>
          <a:endParaRPr lang="es-ES"/>
        </a:p>
      </dgm:t>
    </dgm:pt>
    <dgm:pt modelId="{6D25CB6A-8128-4400-8F63-3CE9AAF3AC61}" type="pres">
      <dgm:prSet presAssocID="{B206904F-AF6C-4345-9B8C-57B724DE6059}" presName="comp" presStyleCnt="0"/>
      <dgm:spPr/>
    </dgm:pt>
    <dgm:pt modelId="{5CC4D75D-4E8F-4392-8B17-9DFD7DAECDBF}" type="pres">
      <dgm:prSet presAssocID="{B206904F-AF6C-4345-9B8C-57B724DE6059}" presName="box" presStyleLbl="node1" presStyleIdx="0" presStyleCnt="2"/>
      <dgm:spPr/>
      <dgm:t>
        <a:bodyPr/>
        <a:lstStyle/>
        <a:p>
          <a:endParaRPr lang="es-ES"/>
        </a:p>
      </dgm:t>
    </dgm:pt>
    <dgm:pt modelId="{CE61AA6E-BD30-4686-80C6-3B10EE1E4B90}" type="pres">
      <dgm:prSet presAssocID="{B206904F-AF6C-4345-9B8C-57B724DE6059}" presName="img" presStyleLbl="fgImgPlace1" presStyleIdx="0" presStyleCnt="2"/>
      <dgm:spPr>
        <a:blipFill rotWithShape="1">
          <a:blip xmlns:r="http://schemas.openxmlformats.org/officeDocument/2006/relationships" r:embed="rId1"/>
          <a:stretch>
            <a:fillRect/>
          </a:stretch>
        </a:blipFill>
      </dgm:spPr>
    </dgm:pt>
    <dgm:pt modelId="{BB7879EA-A5B2-4C5D-8D67-8ACBD75EDADE}" type="pres">
      <dgm:prSet presAssocID="{B206904F-AF6C-4345-9B8C-57B724DE6059}" presName="text" presStyleLbl="node1" presStyleIdx="0" presStyleCnt="2">
        <dgm:presLayoutVars>
          <dgm:bulletEnabled val="1"/>
        </dgm:presLayoutVars>
      </dgm:prSet>
      <dgm:spPr/>
      <dgm:t>
        <a:bodyPr/>
        <a:lstStyle/>
        <a:p>
          <a:endParaRPr lang="es-ES"/>
        </a:p>
      </dgm:t>
    </dgm:pt>
    <dgm:pt modelId="{21F8B8DE-7234-4BBE-8DF1-42E78236938B}" type="pres">
      <dgm:prSet presAssocID="{ECCA6DCE-9F09-4FF5-89D3-0E9F4384520C}" presName="spacer" presStyleCnt="0"/>
      <dgm:spPr/>
    </dgm:pt>
    <dgm:pt modelId="{0E4E2DB5-9D44-42FF-82CF-6952290C5309}" type="pres">
      <dgm:prSet presAssocID="{5C42CB70-F5F3-4605-B447-A2A4FED73A32}" presName="comp" presStyleCnt="0"/>
      <dgm:spPr/>
    </dgm:pt>
    <dgm:pt modelId="{B9CC8A73-62AE-4BF7-B9C9-0374AA9D23C3}" type="pres">
      <dgm:prSet presAssocID="{5C42CB70-F5F3-4605-B447-A2A4FED73A32}" presName="box" presStyleLbl="node1" presStyleIdx="1" presStyleCnt="2"/>
      <dgm:spPr/>
      <dgm:t>
        <a:bodyPr/>
        <a:lstStyle/>
        <a:p>
          <a:endParaRPr lang="es-ES"/>
        </a:p>
      </dgm:t>
    </dgm:pt>
    <dgm:pt modelId="{F632C8B5-7BD6-4F17-8AB9-DE5BE5CFF621}" type="pres">
      <dgm:prSet presAssocID="{5C42CB70-F5F3-4605-B447-A2A4FED73A32}" presName="img" presStyleLbl="fgImgPlace1" presStyleIdx="1" presStyleCnt="2"/>
      <dgm:spPr>
        <a:blipFill rotWithShape="1">
          <a:blip xmlns:r="http://schemas.openxmlformats.org/officeDocument/2006/relationships" r:embed="rId2"/>
          <a:stretch>
            <a:fillRect/>
          </a:stretch>
        </a:blipFill>
      </dgm:spPr>
    </dgm:pt>
    <dgm:pt modelId="{79D279B1-1A16-44CB-9DA9-066EBF692DEC}" type="pres">
      <dgm:prSet presAssocID="{5C42CB70-F5F3-4605-B447-A2A4FED73A32}" presName="text" presStyleLbl="node1" presStyleIdx="1" presStyleCnt="2">
        <dgm:presLayoutVars>
          <dgm:bulletEnabled val="1"/>
        </dgm:presLayoutVars>
      </dgm:prSet>
      <dgm:spPr/>
      <dgm:t>
        <a:bodyPr/>
        <a:lstStyle/>
        <a:p>
          <a:endParaRPr lang="es-ES"/>
        </a:p>
      </dgm:t>
    </dgm:pt>
  </dgm:ptLst>
  <dgm:cxnLst>
    <dgm:cxn modelId="{AAF7A04D-14C6-472A-BF41-AFD3729A3B24}" srcId="{AE0FF484-7B58-47CD-AE0B-845C220B587D}" destId="{B206904F-AF6C-4345-9B8C-57B724DE6059}" srcOrd="0" destOrd="0" parTransId="{CC5FC719-D111-4677-9531-692727B33604}" sibTransId="{ECCA6DCE-9F09-4FF5-89D3-0E9F4384520C}"/>
    <dgm:cxn modelId="{28582766-386D-4AD6-83AB-7B5956A97A1C}" type="presOf" srcId="{5C42CB70-F5F3-4605-B447-A2A4FED73A32}" destId="{79D279B1-1A16-44CB-9DA9-066EBF692DEC}" srcOrd="1" destOrd="0" presId="urn:microsoft.com/office/officeart/2005/8/layout/vList4"/>
    <dgm:cxn modelId="{94A264E2-94CE-4C26-838B-894664CC92A6}" srcId="{AE0FF484-7B58-47CD-AE0B-845C220B587D}" destId="{5C42CB70-F5F3-4605-B447-A2A4FED73A32}" srcOrd="1" destOrd="0" parTransId="{9D467C8B-824F-4F7E-A051-30D06B8D0017}" sibTransId="{EEA303C2-D929-4650-B1FD-DEB628F01968}"/>
    <dgm:cxn modelId="{BFDC2B7F-D1D5-4132-88B4-6B6C5D7C14B4}" type="presOf" srcId="{AE0FF484-7B58-47CD-AE0B-845C220B587D}" destId="{BDCCA331-1463-447E-9340-9A866D0EA230}" srcOrd="0" destOrd="0" presId="urn:microsoft.com/office/officeart/2005/8/layout/vList4"/>
    <dgm:cxn modelId="{98591B83-8649-45EA-A855-F60E8328F0AD}" type="presOf" srcId="{5C42CB70-F5F3-4605-B447-A2A4FED73A32}" destId="{B9CC8A73-62AE-4BF7-B9C9-0374AA9D23C3}" srcOrd="0" destOrd="0" presId="urn:microsoft.com/office/officeart/2005/8/layout/vList4"/>
    <dgm:cxn modelId="{8F3AB79B-CBFD-478D-96C2-EAFED96C5E81}" type="presOf" srcId="{B206904F-AF6C-4345-9B8C-57B724DE6059}" destId="{5CC4D75D-4E8F-4392-8B17-9DFD7DAECDBF}" srcOrd="0" destOrd="0" presId="urn:microsoft.com/office/officeart/2005/8/layout/vList4"/>
    <dgm:cxn modelId="{D9E4EBFF-CDB8-4648-BAB4-695C338EF4C5}" type="presOf" srcId="{B206904F-AF6C-4345-9B8C-57B724DE6059}" destId="{BB7879EA-A5B2-4C5D-8D67-8ACBD75EDADE}" srcOrd="1" destOrd="0" presId="urn:microsoft.com/office/officeart/2005/8/layout/vList4"/>
    <dgm:cxn modelId="{91BEC218-A2F9-497A-8CB7-CB7D9582C16A}" type="presParOf" srcId="{BDCCA331-1463-447E-9340-9A866D0EA230}" destId="{6D25CB6A-8128-4400-8F63-3CE9AAF3AC61}" srcOrd="0" destOrd="0" presId="urn:microsoft.com/office/officeart/2005/8/layout/vList4"/>
    <dgm:cxn modelId="{E6A1CCC7-7746-4565-A12E-9F39B14CDB06}" type="presParOf" srcId="{6D25CB6A-8128-4400-8F63-3CE9AAF3AC61}" destId="{5CC4D75D-4E8F-4392-8B17-9DFD7DAECDBF}" srcOrd="0" destOrd="0" presId="urn:microsoft.com/office/officeart/2005/8/layout/vList4"/>
    <dgm:cxn modelId="{609F2C07-550D-49DD-BC36-86288E7B7DE7}" type="presParOf" srcId="{6D25CB6A-8128-4400-8F63-3CE9AAF3AC61}" destId="{CE61AA6E-BD30-4686-80C6-3B10EE1E4B90}" srcOrd="1" destOrd="0" presId="urn:microsoft.com/office/officeart/2005/8/layout/vList4"/>
    <dgm:cxn modelId="{68200CAC-1301-40C9-91A2-AFF013C99A9E}" type="presParOf" srcId="{6D25CB6A-8128-4400-8F63-3CE9AAF3AC61}" destId="{BB7879EA-A5B2-4C5D-8D67-8ACBD75EDADE}" srcOrd="2" destOrd="0" presId="urn:microsoft.com/office/officeart/2005/8/layout/vList4"/>
    <dgm:cxn modelId="{4492C0BB-251B-4167-965F-2ABC78F42B75}" type="presParOf" srcId="{BDCCA331-1463-447E-9340-9A866D0EA230}" destId="{21F8B8DE-7234-4BBE-8DF1-42E78236938B}" srcOrd="1" destOrd="0" presId="urn:microsoft.com/office/officeart/2005/8/layout/vList4"/>
    <dgm:cxn modelId="{9E25C9B3-487A-45DF-8FA1-9A54DC5E9D3D}" type="presParOf" srcId="{BDCCA331-1463-447E-9340-9A866D0EA230}" destId="{0E4E2DB5-9D44-42FF-82CF-6952290C5309}" srcOrd="2" destOrd="0" presId="urn:microsoft.com/office/officeart/2005/8/layout/vList4"/>
    <dgm:cxn modelId="{4A54D96C-E2C8-423D-B4D9-2044319DBADB}" type="presParOf" srcId="{0E4E2DB5-9D44-42FF-82CF-6952290C5309}" destId="{B9CC8A73-62AE-4BF7-B9C9-0374AA9D23C3}" srcOrd="0" destOrd="0" presId="urn:microsoft.com/office/officeart/2005/8/layout/vList4"/>
    <dgm:cxn modelId="{DBEDECD7-BDED-46C1-BA13-B467A8E8DE7F}" type="presParOf" srcId="{0E4E2DB5-9D44-42FF-82CF-6952290C5309}" destId="{F632C8B5-7BD6-4F17-8AB9-DE5BE5CFF621}" srcOrd="1" destOrd="0" presId="urn:microsoft.com/office/officeart/2005/8/layout/vList4"/>
    <dgm:cxn modelId="{605D83A6-8F0F-4C02-A094-3083C55970E4}" type="presParOf" srcId="{0E4E2DB5-9D44-42FF-82CF-6952290C5309}" destId="{79D279B1-1A16-44CB-9DA9-066EBF692DEC}"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B6FA20-4B56-4AC9-8960-012307C141CB}">
      <dsp:nvSpPr>
        <dsp:cNvPr id="0" name=""/>
        <dsp:cNvSpPr/>
      </dsp:nvSpPr>
      <dsp:spPr>
        <a:xfrm>
          <a:off x="1249757" y="269194"/>
          <a:ext cx="4693765" cy="1466801"/>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3514" tIns="194310" rIns="194310" bIns="194310" numCol="1" spcCol="1270" anchor="ctr" anchorCtr="0">
          <a:noAutofit/>
        </a:bodyPr>
        <a:lstStyle/>
        <a:p>
          <a:pPr lvl="0" algn="l" defTabSz="2266950">
            <a:lnSpc>
              <a:spcPct val="90000"/>
            </a:lnSpc>
            <a:spcBef>
              <a:spcPct val="0"/>
            </a:spcBef>
            <a:spcAft>
              <a:spcPct val="35000"/>
            </a:spcAft>
          </a:pPr>
          <a:r>
            <a:rPr lang="es-ES" sz="5100" kern="1200" dirty="0" smtClean="0"/>
            <a:t>Competitivo</a:t>
          </a:r>
          <a:endParaRPr lang="es-ES" sz="5100" kern="1200" dirty="0"/>
        </a:p>
      </dsp:txBody>
      <dsp:txXfrm>
        <a:off x="1249757" y="269194"/>
        <a:ext cx="4693765" cy="1466801"/>
      </dsp:txXfrm>
    </dsp:sp>
    <dsp:sp modelId="{3D6467B9-3EA6-4F61-92A9-F380DBD9E063}">
      <dsp:nvSpPr>
        <dsp:cNvPr id="0" name=""/>
        <dsp:cNvSpPr/>
      </dsp:nvSpPr>
      <dsp:spPr>
        <a:xfrm>
          <a:off x="906314" y="57323"/>
          <a:ext cx="1322499" cy="1540141"/>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255DD1-AAE8-4890-9113-E4E7B61CE32F}">
      <dsp:nvSpPr>
        <dsp:cNvPr id="0" name=""/>
        <dsp:cNvSpPr/>
      </dsp:nvSpPr>
      <dsp:spPr>
        <a:xfrm>
          <a:off x="6363320" y="269194"/>
          <a:ext cx="4693765" cy="1466801"/>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3514" tIns="194310" rIns="194310" bIns="194310" numCol="1" spcCol="1270" anchor="ctr" anchorCtr="0">
          <a:noAutofit/>
        </a:bodyPr>
        <a:lstStyle/>
        <a:p>
          <a:pPr lvl="0" algn="l" defTabSz="2266950">
            <a:lnSpc>
              <a:spcPct val="90000"/>
            </a:lnSpc>
            <a:spcBef>
              <a:spcPct val="0"/>
            </a:spcBef>
            <a:spcAft>
              <a:spcPct val="35000"/>
            </a:spcAft>
          </a:pPr>
          <a:r>
            <a:rPr lang="es-ES" sz="5100" kern="1200" dirty="0" smtClean="0"/>
            <a:t>Colaborativo</a:t>
          </a:r>
          <a:endParaRPr lang="es-ES" sz="5100" kern="1200" dirty="0"/>
        </a:p>
      </dsp:txBody>
      <dsp:txXfrm>
        <a:off x="6363320" y="269194"/>
        <a:ext cx="4693765" cy="1466801"/>
      </dsp:txXfrm>
    </dsp:sp>
    <dsp:sp modelId="{F5DA1533-75D9-472F-9BE9-A07E3FFD77C1}">
      <dsp:nvSpPr>
        <dsp:cNvPr id="0" name=""/>
        <dsp:cNvSpPr/>
      </dsp:nvSpPr>
      <dsp:spPr>
        <a:xfrm>
          <a:off x="6167746" y="57323"/>
          <a:ext cx="1026761" cy="1540141"/>
        </a:xfrm>
        <a:prstGeom prst="rect">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CBE21A-A2D4-4528-B7EC-5F00259C05DF}">
      <dsp:nvSpPr>
        <dsp:cNvPr id="0" name=""/>
        <dsp:cNvSpPr/>
      </dsp:nvSpPr>
      <dsp:spPr>
        <a:xfrm>
          <a:off x="1268446" y="2115734"/>
          <a:ext cx="4693765" cy="1466801"/>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3514" tIns="194310" rIns="194310" bIns="194310" numCol="1" spcCol="1270" anchor="ctr" anchorCtr="0">
          <a:noAutofit/>
        </a:bodyPr>
        <a:lstStyle/>
        <a:p>
          <a:pPr lvl="0" algn="l" defTabSz="2266950">
            <a:lnSpc>
              <a:spcPct val="90000"/>
            </a:lnSpc>
            <a:spcBef>
              <a:spcPct val="0"/>
            </a:spcBef>
            <a:spcAft>
              <a:spcPct val="35000"/>
            </a:spcAft>
          </a:pPr>
          <a:r>
            <a:rPr lang="es-ES" sz="5100" kern="1200" dirty="0" err="1" smtClean="0"/>
            <a:t>Acomodativo</a:t>
          </a:r>
          <a:endParaRPr lang="es-ES" sz="5100" kern="1200" dirty="0"/>
        </a:p>
      </dsp:txBody>
      <dsp:txXfrm>
        <a:off x="1268446" y="2115734"/>
        <a:ext cx="4693765" cy="1466801"/>
      </dsp:txXfrm>
    </dsp:sp>
    <dsp:sp modelId="{5534E741-06EA-4EC5-89FE-F12787A224E5}">
      <dsp:nvSpPr>
        <dsp:cNvPr id="0" name=""/>
        <dsp:cNvSpPr/>
      </dsp:nvSpPr>
      <dsp:spPr>
        <a:xfrm>
          <a:off x="887624" y="1903863"/>
          <a:ext cx="1397257" cy="1540141"/>
        </a:xfrm>
        <a:prstGeom prst="rect">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D695AF-A6F7-4326-9788-EF9FC037D2DE}">
      <dsp:nvSpPr>
        <dsp:cNvPr id="0" name=""/>
        <dsp:cNvSpPr/>
      </dsp:nvSpPr>
      <dsp:spPr>
        <a:xfrm>
          <a:off x="6382009" y="2115734"/>
          <a:ext cx="4693765" cy="1466801"/>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3514" tIns="194310" rIns="194310" bIns="194310" numCol="1" spcCol="1270" anchor="ctr" anchorCtr="0">
          <a:noAutofit/>
        </a:bodyPr>
        <a:lstStyle/>
        <a:p>
          <a:pPr lvl="0" algn="l" defTabSz="2266950">
            <a:lnSpc>
              <a:spcPct val="90000"/>
            </a:lnSpc>
            <a:spcBef>
              <a:spcPct val="0"/>
            </a:spcBef>
            <a:spcAft>
              <a:spcPct val="35000"/>
            </a:spcAft>
          </a:pPr>
          <a:r>
            <a:rPr lang="es-ES" sz="5100" kern="1200" dirty="0" err="1" smtClean="0"/>
            <a:t>Evitativo</a:t>
          </a:r>
          <a:endParaRPr lang="es-ES" sz="5100" kern="1200" dirty="0"/>
        </a:p>
      </dsp:txBody>
      <dsp:txXfrm>
        <a:off x="6382009" y="2115734"/>
        <a:ext cx="4693765" cy="1466801"/>
      </dsp:txXfrm>
    </dsp:sp>
    <dsp:sp modelId="{07C4DDCB-CE66-480A-BB1B-C1D1BF7BD4C8}">
      <dsp:nvSpPr>
        <dsp:cNvPr id="0" name=""/>
        <dsp:cNvSpPr/>
      </dsp:nvSpPr>
      <dsp:spPr>
        <a:xfrm>
          <a:off x="6186436" y="1903863"/>
          <a:ext cx="1026761" cy="1540141"/>
        </a:xfrm>
        <a:prstGeom prst="rect">
          <a:avLst/>
        </a:prstGeom>
        <a:blipFill rotWithShape="1">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E6BB5D-D474-4E18-A04E-5A2C8C0CF925}">
      <dsp:nvSpPr>
        <dsp:cNvPr id="0" name=""/>
        <dsp:cNvSpPr/>
      </dsp:nvSpPr>
      <dsp:spPr>
        <a:xfrm>
          <a:off x="3747042" y="3962275"/>
          <a:ext cx="4693765" cy="1466801"/>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3514" tIns="194310" rIns="194310" bIns="194310" numCol="1" spcCol="1270" anchor="ctr" anchorCtr="0">
          <a:noAutofit/>
        </a:bodyPr>
        <a:lstStyle/>
        <a:p>
          <a:pPr lvl="0" algn="l" defTabSz="2266950">
            <a:lnSpc>
              <a:spcPct val="90000"/>
            </a:lnSpc>
            <a:spcBef>
              <a:spcPct val="0"/>
            </a:spcBef>
            <a:spcAft>
              <a:spcPct val="35000"/>
            </a:spcAft>
          </a:pPr>
          <a:r>
            <a:rPr lang="es-ES" sz="5100" kern="1200" dirty="0" smtClean="0"/>
            <a:t>Distributivo</a:t>
          </a:r>
          <a:endParaRPr lang="es-ES" sz="5100" kern="1200" dirty="0"/>
        </a:p>
      </dsp:txBody>
      <dsp:txXfrm>
        <a:off x="3747042" y="3962275"/>
        <a:ext cx="4693765" cy="1466801"/>
      </dsp:txXfrm>
    </dsp:sp>
    <dsp:sp modelId="{5C3D59BD-2DE4-4C3E-BAF0-CC32988619A9}">
      <dsp:nvSpPr>
        <dsp:cNvPr id="0" name=""/>
        <dsp:cNvSpPr/>
      </dsp:nvSpPr>
      <dsp:spPr>
        <a:xfrm>
          <a:off x="3522591" y="3750403"/>
          <a:ext cx="1084516" cy="1540141"/>
        </a:xfrm>
        <a:prstGeom prst="rect">
          <a:avLst/>
        </a:prstGeom>
        <a:blipFill rotWithShape="1">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46314-9D42-4FBA-9FF5-BD78FFAC96FA}">
      <dsp:nvSpPr>
        <dsp:cNvPr id="0" name=""/>
        <dsp:cNvSpPr/>
      </dsp:nvSpPr>
      <dsp:spPr>
        <a:xfrm>
          <a:off x="1981596" y="423262"/>
          <a:ext cx="5624590" cy="5624590"/>
        </a:xfrm>
        <a:prstGeom prst="pie">
          <a:avLst>
            <a:gd name="adj1" fmla="val 16200000"/>
            <a:gd name="adj2" fmla="val 0"/>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s-ES" sz="2200" kern="1200" dirty="0" smtClean="0">
              <a:solidFill>
                <a:schemeClr val="tx1"/>
              </a:solidFill>
            </a:rPr>
            <a:t>Etapa 2: Conocimiento y personalización</a:t>
          </a:r>
          <a:endParaRPr lang="es-ES" sz="2200" kern="1200" dirty="0">
            <a:solidFill>
              <a:schemeClr val="tx1"/>
            </a:solidFill>
          </a:endParaRPr>
        </a:p>
      </dsp:txBody>
      <dsp:txXfrm>
        <a:off x="4967316" y="1589025"/>
        <a:ext cx="2075741" cy="1540066"/>
      </dsp:txXfrm>
    </dsp:sp>
    <dsp:sp modelId="{6C76AFBD-C264-49AC-AF09-1D662BCBAC5B}">
      <dsp:nvSpPr>
        <dsp:cNvPr id="0" name=""/>
        <dsp:cNvSpPr/>
      </dsp:nvSpPr>
      <dsp:spPr>
        <a:xfrm>
          <a:off x="1981596" y="612088"/>
          <a:ext cx="5624590" cy="5624590"/>
        </a:xfrm>
        <a:prstGeom prst="pie">
          <a:avLst>
            <a:gd name="adj1" fmla="val 0"/>
            <a:gd name="adj2" fmla="val 5400000"/>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s-ES" sz="2200" kern="1200" dirty="0" smtClean="0">
              <a:solidFill>
                <a:srgbClr val="FFFFFF"/>
              </a:solidFill>
            </a:rPr>
            <a:t>Etapa 3: Comportamiento conflictivo</a:t>
          </a:r>
          <a:endParaRPr lang="es-ES" sz="2200" kern="1200" dirty="0">
            <a:solidFill>
              <a:srgbClr val="FFFFFF"/>
            </a:solidFill>
          </a:endParaRPr>
        </a:p>
      </dsp:txBody>
      <dsp:txXfrm>
        <a:off x="4967316" y="3530848"/>
        <a:ext cx="2075741" cy="1540066"/>
      </dsp:txXfrm>
    </dsp:sp>
    <dsp:sp modelId="{BDA43640-739D-49A0-8266-80ECF4A6F20A}">
      <dsp:nvSpPr>
        <dsp:cNvPr id="0" name=""/>
        <dsp:cNvSpPr/>
      </dsp:nvSpPr>
      <dsp:spPr>
        <a:xfrm>
          <a:off x="1792771" y="612088"/>
          <a:ext cx="5624590" cy="5624590"/>
        </a:xfrm>
        <a:prstGeom prst="pie">
          <a:avLst>
            <a:gd name="adj1" fmla="val 5400000"/>
            <a:gd name="adj2" fmla="val 10800000"/>
          </a:avLst>
        </a:prstGeom>
        <a:solidFill>
          <a:srgbClr val="00B0F0"/>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s-ES" sz="2200" kern="1200" dirty="0" smtClean="0">
              <a:solidFill>
                <a:schemeClr val="tx1"/>
              </a:solidFill>
            </a:rPr>
            <a:t>Etapa 4: Resultados</a:t>
          </a:r>
          <a:endParaRPr lang="es-ES" sz="2200" kern="1200" dirty="0">
            <a:solidFill>
              <a:schemeClr val="tx1"/>
            </a:solidFill>
          </a:endParaRPr>
        </a:p>
      </dsp:txBody>
      <dsp:txXfrm>
        <a:off x="2355899" y="3530848"/>
        <a:ext cx="2075741" cy="1540066"/>
      </dsp:txXfrm>
    </dsp:sp>
    <dsp:sp modelId="{8DF1DFA9-36E3-45D9-94E1-634CACF105AA}">
      <dsp:nvSpPr>
        <dsp:cNvPr id="0" name=""/>
        <dsp:cNvSpPr/>
      </dsp:nvSpPr>
      <dsp:spPr>
        <a:xfrm>
          <a:off x="1792771" y="423262"/>
          <a:ext cx="5624590" cy="5624590"/>
        </a:xfrm>
        <a:prstGeom prst="pie">
          <a:avLst>
            <a:gd name="adj1" fmla="val 10800000"/>
            <a:gd name="adj2" fmla="val 16200000"/>
          </a:avLst>
        </a:prstGeom>
        <a:solidFill>
          <a:srgbClr val="92D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s-ES" sz="2200" kern="1200" dirty="0" smtClean="0">
              <a:solidFill>
                <a:schemeClr val="tx1"/>
              </a:solidFill>
            </a:rPr>
            <a:t>Etapa 1: Oposición potencial</a:t>
          </a:r>
          <a:endParaRPr lang="en-US" sz="2200" kern="1200" dirty="0">
            <a:solidFill>
              <a:schemeClr val="tx1"/>
            </a:solidFill>
          </a:endParaRPr>
        </a:p>
      </dsp:txBody>
      <dsp:txXfrm>
        <a:off x="2355899" y="1589025"/>
        <a:ext cx="2075741" cy="1540066"/>
      </dsp:txXfrm>
    </dsp:sp>
    <dsp:sp modelId="{602829FA-463F-495A-A3F8-D45337976DDD}">
      <dsp:nvSpPr>
        <dsp:cNvPr id="0" name=""/>
        <dsp:cNvSpPr/>
      </dsp:nvSpPr>
      <dsp:spPr>
        <a:xfrm>
          <a:off x="1633407" y="75073"/>
          <a:ext cx="6320968" cy="6320968"/>
        </a:xfrm>
        <a:prstGeom prst="circularArrow">
          <a:avLst>
            <a:gd name="adj1" fmla="val 5085"/>
            <a:gd name="adj2" fmla="val 327528"/>
            <a:gd name="adj3" fmla="val 21272472"/>
            <a:gd name="adj4" fmla="val 16200000"/>
            <a:gd name="adj5" fmla="val 5932"/>
          </a:avLst>
        </a:prstGeom>
        <a:solidFill>
          <a:srgbClr val="FFC000"/>
        </a:solidFill>
        <a:ln>
          <a:solidFill>
            <a:schemeClr val="tx1"/>
          </a:solidFill>
        </a:ln>
        <a:effectLst/>
      </dsp:spPr>
      <dsp:style>
        <a:lnRef idx="0">
          <a:scrgbClr r="0" g="0" b="0"/>
        </a:lnRef>
        <a:fillRef idx="3">
          <a:scrgbClr r="0" g="0" b="0"/>
        </a:fillRef>
        <a:effectRef idx="2">
          <a:scrgbClr r="0" g="0" b="0"/>
        </a:effectRef>
        <a:fontRef idx="minor">
          <a:schemeClr val="lt1"/>
        </a:fontRef>
      </dsp:style>
    </dsp:sp>
    <dsp:sp modelId="{6E1CB0E1-90CF-4519-A983-901829BFBEF4}">
      <dsp:nvSpPr>
        <dsp:cNvPr id="0" name=""/>
        <dsp:cNvSpPr/>
      </dsp:nvSpPr>
      <dsp:spPr>
        <a:xfrm>
          <a:off x="1633407" y="263899"/>
          <a:ext cx="6320968" cy="6320968"/>
        </a:xfrm>
        <a:prstGeom prst="circularArrow">
          <a:avLst>
            <a:gd name="adj1" fmla="val 5085"/>
            <a:gd name="adj2" fmla="val 327528"/>
            <a:gd name="adj3" fmla="val 5072472"/>
            <a:gd name="adj4" fmla="val 0"/>
            <a:gd name="adj5" fmla="val 5932"/>
          </a:avLst>
        </a:prstGeom>
        <a:solidFill>
          <a:srgbClr val="FF0000"/>
        </a:solidFill>
        <a:ln>
          <a:solidFill>
            <a:schemeClr val="tx1"/>
          </a:solidFill>
        </a:ln>
        <a:effectLst/>
      </dsp:spPr>
      <dsp:style>
        <a:lnRef idx="0">
          <a:scrgbClr r="0" g="0" b="0"/>
        </a:lnRef>
        <a:fillRef idx="3">
          <a:scrgbClr r="0" g="0" b="0"/>
        </a:fillRef>
        <a:effectRef idx="2">
          <a:scrgbClr r="0" g="0" b="0"/>
        </a:effectRef>
        <a:fontRef idx="minor">
          <a:schemeClr val="lt1"/>
        </a:fontRef>
      </dsp:style>
    </dsp:sp>
    <dsp:sp modelId="{33E2E150-1AF7-4912-ACDC-0E4ABA5F1840}">
      <dsp:nvSpPr>
        <dsp:cNvPr id="0" name=""/>
        <dsp:cNvSpPr/>
      </dsp:nvSpPr>
      <dsp:spPr>
        <a:xfrm>
          <a:off x="1444582" y="263899"/>
          <a:ext cx="6320968" cy="6320968"/>
        </a:xfrm>
        <a:prstGeom prst="circularArrow">
          <a:avLst>
            <a:gd name="adj1" fmla="val 5085"/>
            <a:gd name="adj2" fmla="val 327528"/>
            <a:gd name="adj3" fmla="val 10472472"/>
            <a:gd name="adj4" fmla="val 5400000"/>
            <a:gd name="adj5" fmla="val 5932"/>
          </a:avLst>
        </a:prstGeom>
        <a:solidFill>
          <a:srgbClr val="00B0F0"/>
        </a:solidFill>
        <a:ln>
          <a:solidFill>
            <a:schemeClr val="tx1"/>
          </a:solidFill>
        </a:ln>
        <a:effectLst/>
      </dsp:spPr>
      <dsp:style>
        <a:lnRef idx="0">
          <a:scrgbClr r="0" g="0" b="0"/>
        </a:lnRef>
        <a:fillRef idx="3">
          <a:scrgbClr r="0" g="0" b="0"/>
        </a:fillRef>
        <a:effectRef idx="2">
          <a:scrgbClr r="0" g="0" b="0"/>
        </a:effectRef>
        <a:fontRef idx="minor">
          <a:schemeClr val="lt1"/>
        </a:fontRef>
      </dsp:style>
    </dsp:sp>
    <dsp:sp modelId="{7B90F140-44D1-4048-8DEE-6A10590E7D4F}">
      <dsp:nvSpPr>
        <dsp:cNvPr id="0" name=""/>
        <dsp:cNvSpPr/>
      </dsp:nvSpPr>
      <dsp:spPr>
        <a:xfrm>
          <a:off x="1444582" y="75073"/>
          <a:ext cx="6320968" cy="6320968"/>
        </a:xfrm>
        <a:prstGeom prst="circularArrow">
          <a:avLst>
            <a:gd name="adj1" fmla="val 5085"/>
            <a:gd name="adj2" fmla="val 327528"/>
            <a:gd name="adj3" fmla="val 15872472"/>
            <a:gd name="adj4" fmla="val 10800000"/>
            <a:gd name="adj5" fmla="val 5932"/>
          </a:avLst>
        </a:prstGeom>
        <a:solidFill>
          <a:srgbClr val="92D050"/>
        </a:solidFill>
        <a:ln>
          <a:solidFill>
            <a:schemeClr val="tx1"/>
          </a:solidFill>
        </a:ln>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275EF-18D3-47E6-BE30-15A8227562EF}">
      <dsp:nvSpPr>
        <dsp:cNvPr id="0" name=""/>
        <dsp:cNvSpPr/>
      </dsp:nvSpPr>
      <dsp:spPr>
        <a:xfrm>
          <a:off x="1062989" y="1138091"/>
          <a:ext cx="10275570" cy="5310352"/>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28064C-7D86-4696-80A2-74ED585A4072}">
      <dsp:nvSpPr>
        <dsp:cNvPr id="0" name=""/>
        <dsp:cNvSpPr/>
      </dsp:nvSpPr>
      <dsp:spPr>
        <a:xfrm>
          <a:off x="1370075" y="1759143"/>
          <a:ext cx="4771644" cy="4542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711200">
            <a:lnSpc>
              <a:spcPct val="90000"/>
            </a:lnSpc>
            <a:spcBef>
              <a:spcPct val="0"/>
            </a:spcBef>
            <a:spcAft>
              <a:spcPct val="35000"/>
            </a:spcAft>
          </a:pPr>
          <a:r>
            <a:rPr lang="es-SV" sz="1600" kern="1200" dirty="0" smtClean="0"/>
            <a:t>Ante un </a:t>
          </a:r>
          <a:r>
            <a:rPr lang="es-SV" sz="1600" u="sng" kern="1200" dirty="0" smtClean="0"/>
            <a:t>nivel moderado </a:t>
          </a:r>
          <a:r>
            <a:rPr lang="es-SV" sz="1600" kern="1200" dirty="0" smtClean="0"/>
            <a:t>de conflicto se pueden reconocer las siguientes </a:t>
          </a:r>
          <a:r>
            <a:rPr lang="es-SV" sz="1600" u="sng" kern="1200" dirty="0" smtClean="0"/>
            <a:t>consecuencias constructivas</a:t>
          </a:r>
          <a:r>
            <a:rPr lang="es-SV" sz="1600" kern="1200" dirty="0" smtClean="0"/>
            <a:t>:</a:t>
          </a:r>
          <a:endParaRPr lang="en-US" sz="1600" kern="1200" dirty="0" smtClean="0"/>
        </a:p>
        <a:p>
          <a:pPr lvl="0" algn="l" defTabSz="711200">
            <a:lnSpc>
              <a:spcPct val="90000"/>
            </a:lnSpc>
            <a:spcBef>
              <a:spcPct val="0"/>
            </a:spcBef>
            <a:spcAft>
              <a:spcPct val="35000"/>
            </a:spcAft>
          </a:pPr>
          <a:r>
            <a:rPr lang="es-ES" sz="1600" kern="1200" dirty="0" smtClean="0"/>
            <a:t>Aumenta la motivación y la energía para realizar las tareas demandadas por el sistema social. El autoconocimiento desarrollado en algunas personas, al superar el obstáculo del conflicto las lleva a estar motivadas por un reforzado afán de logro.</a:t>
          </a:r>
          <a:endParaRPr lang="en-US" sz="1600" kern="1200" dirty="0" smtClean="0"/>
        </a:p>
        <a:p>
          <a:pPr lvl="0" algn="l" defTabSz="711200">
            <a:lnSpc>
              <a:spcPct val="90000"/>
            </a:lnSpc>
            <a:spcBef>
              <a:spcPct val="0"/>
            </a:spcBef>
            <a:spcAft>
              <a:spcPct val="35000"/>
            </a:spcAft>
          </a:pPr>
          <a:r>
            <a:rPr lang="es-ES" sz="1600" kern="1200" dirty="0" smtClean="0"/>
            <a:t>Incrementa la capacidad de innovación en los miembros del grupo, por el reconocimiento de la diversidad en los puntos de vista.</a:t>
          </a:r>
          <a:endParaRPr lang="en-US" sz="1600" kern="1200" dirty="0" smtClean="0"/>
        </a:p>
        <a:p>
          <a:pPr lvl="0" algn="l" defTabSz="711200">
            <a:lnSpc>
              <a:spcPct val="90000"/>
            </a:lnSpc>
            <a:spcBef>
              <a:spcPct val="0"/>
            </a:spcBef>
            <a:spcAft>
              <a:spcPct val="35000"/>
            </a:spcAft>
          </a:pPr>
          <a:r>
            <a:rPr lang="es-ES" sz="1600" kern="1200" dirty="0" smtClean="0"/>
            <a:t>Las personas adquieren mayor conciencia de su identidad, a través de descubrir sus limitaciones, defectos, habilidades y virtudes.</a:t>
          </a:r>
          <a:endParaRPr lang="es-ES" sz="1600" kern="1200" dirty="0"/>
        </a:p>
      </dsp:txBody>
      <dsp:txXfrm>
        <a:off x="1370075" y="1759143"/>
        <a:ext cx="4771644" cy="4542941"/>
      </dsp:txXfrm>
    </dsp:sp>
    <dsp:sp modelId="{E615CBFC-C842-4F55-9469-AB6F35A4E365}">
      <dsp:nvSpPr>
        <dsp:cNvPr id="0" name=""/>
        <dsp:cNvSpPr/>
      </dsp:nvSpPr>
      <dsp:spPr>
        <a:xfrm>
          <a:off x="6248018" y="1574518"/>
          <a:ext cx="4771644" cy="4912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711200">
            <a:lnSpc>
              <a:spcPct val="90000"/>
            </a:lnSpc>
            <a:spcBef>
              <a:spcPct val="0"/>
            </a:spcBef>
            <a:spcAft>
              <a:spcPct val="35000"/>
            </a:spcAft>
          </a:pPr>
          <a:r>
            <a:rPr lang="es-SV" sz="1600" kern="1200" dirty="0" smtClean="0"/>
            <a:t>Ante un </a:t>
          </a:r>
          <a:r>
            <a:rPr lang="es-SV" sz="1600" u="sng" kern="1200" dirty="0" smtClean="0"/>
            <a:t>nivel excesivo </a:t>
          </a:r>
          <a:r>
            <a:rPr lang="es-SV" sz="1600" kern="1200" dirty="0" smtClean="0"/>
            <a:t>de conflicto interpersonal las </a:t>
          </a:r>
          <a:r>
            <a:rPr lang="es-SV" sz="1600" u="sng" kern="1200" dirty="0" smtClean="0"/>
            <a:t>consecuencias negativas </a:t>
          </a:r>
          <a:r>
            <a:rPr lang="es-SV" sz="1600" kern="1200" dirty="0" smtClean="0"/>
            <a:t>son:</a:t>
          </a:r>
          <a:endParaRPr lang="en-US" sz="1600" kern="1200" dirty="0" smtClean="0"/>
        </a:p>
        <a:p>
          <a:pPr lvl="0" algn="l" defTabSz="711200">
            <a:lnSpc>
              <a:spcPct val="90000"/>
            </a:lnSpc>
            <a:spcBef>
              <a:spcPct val="0"/>
            </a:spcBef>
            <a:spcAft>
              <a:spcPct val="35000"/>
            </a:spcAft>
          </a:pPr>
          <a:r>
            <a:rPr lang="es-ES" sz="1600" kern="1200" dirty="0" smtClean="0"/>
            <a:t>Somatización de los problemas en los miembros, los efectos fisiológicos afectan la estructura corporal y psíquica de los individuos. Se pueden padecer enfermedades como úlceras, hipertensión, dermatitis o mecanismos de defensa como la evasión, racionalización, negación de la realidad, fantasías, entre otras.</a:t>
          </a:r>
          <a:endParaRPr lang="en-US" sz="1600" kern="1200" dirty="0" smtClean="0"/>
        </a:p>
        <a:p>
          <a:pPr lvl="0" algn="l" defTabSz="711200">
            <a:lnSpc>
              <a:spcPct val="90000"/>
            </a:lnSpc>
            <a:spcBef>
              <a:spcPct val="0"/>
            </a:spcBef>
            <a:spcAft>
              <a:spcPct val="35000"/>
            </a:spcAft>
          </a:pPr>
          <a:r>
            <a:rPr lang="es-ES" sz="1600" kern="1200" dirty="0" smtClean="0"/>
            <a:t>Disminuye la motivación y eficiencia de las partes involucradas, repercutiendo en su productividad.</a:t>
          </a:r>
          <a:endParaRPr lang="en-US" sz="1600" kern="1200" dirty="0" smtClean="0"/>
        </a:p>
        <a:p>
          <a:pPr lvl="0" algn="l" defTabSz="711200">
            <a:lnSpc>
              <a:spcPct val="90000"/>
            </a:lnSpc>
            <a:spcBef>
              <a:spcPct val="0"/>
            </a:spcBef>
            <a:spcAft>
              <a:spcPct val="35000"/>
            </a:spcAft>
          </a:pPr>
          <a:r>
            <a:rPr lang="es-ES" sz="1600" kern="1200" dirty="0" smtClean="0"/>
            <a:t>Rigidez en el sistema donde ocurre el conflicto, distanciamiento entre las personas que se necesitan, no se aprovechan las sinergias y los recursos como tiempo, energía, talentos, conocimientos, instalaciones, dinero, entre otros.</a:t>
          </a:r>
          <a:endParaRPr lang="en-US" sz="1600" kern="1200" dirty="0" smtClean="0"/>
        </a:p>
        <a:p>
          <a:pPr lvl="0" algn="l" defTabSz="711200">
            <a:lnSpc>
              <a:spcPct val="90000"/>
            </a:lnSpc>
            <a:spcBef>
              <a:spcPct val="0"/>
            </a:spcBef>
            <a:spcAft>
              <a:spcPct val="35000"/>
            </a:spcAft>
          </a:pPr>
          <a:r>
            <a:rPr lang="es-ES" sz="1600" kern="1200" dirty="0" smtClean="0"/>
            <a:t>Sentimientos negativos, odio, envidia, pesimismo entre los miembros, incluso se puede llegar a la agresión física.</a:t>
          </a:r>
          <a:endParaRPr lang="es-ES" sz="1600" kern="1200" dirty="0"/>
        </a:p>
      </dsp:txBody>
      <dsp:txXfrm>
        <a:off x="6248018" y="1574518"/>
        <a:ext cx="4771644" cy="4912191"/>
      </dsp:txXfrm>
    </dsp:sp>
    <dsp:sp modelId="{D863A881-C2D4-4513-9032-2B1206B005B8}">
      <dsp:nvSpPr>
        <dsp:cNvPr id="0" name=""/>
        <dsp:cNvSpPr/>
      </dsp:nvSpPr>
      <dsp:spPr>
        <a:xfrm>
          <a:off x="0" y="75373"/>
          <a:ext cx="2007870" cy="2007870"/>
        </a:xfrm>
        <a:prstGeom prst="plus">
          <a:avLst>
            <a:gd name="adj" fmla="val 328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B2DD2D-1939-4811-919E-116975E7989A}">
      <dsp:nvSpPr>
        <dsp:cNvPr id="0" name=""/>
        <dsp:cNvSpPr/>
      </dsp:nvSpPr>
      <dsp:spPr>
        <a:xfrm>
          <a:off x="9921240" y="797452"/>
          <a:ext cx="1889760" cy="64760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FA194E-1043-43F3-AAF5-31EFB1B3FF1E}">
      <dsp:nvSpPr>
        <dsp:cNvPr id="0" name=""/>
        <dsp:cNvSpPr/>
      </dsp:nvSpPr>
      <dsp:spPr>
        <a:xfrm>
          <a:off x="6200774" y="1768857"/>
          <a:ext cx="1181" cy="4338946"/>
        </a:xfrm>
        <a:prstGeom prst="line">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4D75D-4E8F-4392-8B17-9DFD7DAECDBF}">
      <dsp:nvSpPr>
        <dsp:cNvPr id="0" name=""/>
        <dsp:cNvSpPr/>
      </dsp:nvSpPr>
      <dsp:spPr>
        <a:xfrm>
          <a:off x="0" y="0"/>
          <a:ext cx="10287000" cy="169333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s-ES" sz="2100" kern="1200" dirty="0" smtClean="0">
              <a:solidFill>
                <a:schemeClr val="tx1"/>
              </a:solidFill>
            </a:rPr>
            <a:t> La Colaboración: con este enfoque lo que buscamos es dar una solución conjunta al conflicto, buscando satisfacer a todas las partes (</a:t>
          </a:r>
          <a:r>
            <a:rPr lang="es-ES" sz="2100" kern="1200" dirty="0" err="1" smtClean="0">
              <a:solidFill>
                <a:schemeClr val="tx1"/>
              </a:solidFill>
            </a:rPr>
            <a:t>win-win</a:t>
          </a:r>
          <a:r>
            <a:rPr lang="es-ES" sz="2100" kern="1200" dirty="0" smtClean="0">
              <a:solidFill>
                <a:schemeClr val="tx1"/>
              </a:solidFill>
            </a:rPr>
            <a:t>) y tratando el conflicto de manera abierta y colaborativa. Requiere de un nivel alto de asertividad por ambas partes que ayude a encontrar puntos de unión.</a:t>
          </a:r>
          <a:endParaRPr lang="es-ES" sz="2100" kern="1200" dirty="0">
            <a:solidFill>
              <a:schemeClr val="tx1"/>
            </a:solidFill>
          </a:endParaRPr>
        </a:p>
      </dsp:txBody>
      <dsp:txXfrm>
        <a:off x="2226733" y="0"/>
        <a:ext cx="8060266" cy="1693333"/>
      </dsp:txXfrm>
    </dsp:sp>
    <dsp:sp modelId="{CE61AA6E-BD30-4686-80C6-3B10EE1E4B90}">
      <dsp:nvSpPr>
        <dsp:cNvPr id="0" name=""/>
        <dsp:cNvSpPr/>
      </dsp:nvSpPr>
      <dsp:spPr>
        <a:xfrm>
          <a:off x="169333" y="169333"/>
          <a:ext cx="2057400" cy="1354666"/>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CC8A73-62AE-4BF7-B9C9-0374AA9D23C3}">
      <dsp:nvSpPr>
        <dsp:cNvPr id="0" name=""/>
        <dsp:cNvSpPr/>
      </dsp:nvSpPr>
      <dsp:spPr>
        <a:xfrm>
          <a:off x="0" y="1862666"/>
          <a:ext cx="10287000" cy="1693333"/>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s-ES" sz="2100" kern="1200" dirty="0" smtClean="0">
              <a:solidFill>
                <a:schemeClr val="tx1"/>
              </a:solidFill>
            </a:rPr>
            <a:t>La cesión: Aquí se trata de buscar también una solución, suavizando el origen del conflicto, el objetivo no es tanto ganar sino que llegar a un acuerdo. Se busca privilegiar la relación ante todo, acomodándose a las peticiones de la otra parte.</a:t>
          </a:r>
          <a:endParaRPr lang="es-ES" sz="2100" kern="1200" dirty="0">
            <a:solidFill>
              <a:schemeClr val="tx1"/>
            </a:solidFill>
          </a:endParaRPr>
        </a:p>
      </dsp:txBody>
      <dsp:txXfrm>
        <a:off x="2226733" y="1862666"/>
        <a:ext cx="8060266" cy="1693333"/>
      </dsp:txXfrm>
    </dsp:sp>
    <dsp:sp modelId="{F632C8B5-7BD6-4F17-8AB9-DE5BE5CFF621}">
      <dsp:nvSpPr>
        <dsp:cNvPr id="0" name=""/>
        <dsp:cNvSpPr/>
      </dsp:nvSpPr>
      <dsp:spPr>
        <a:xfrm>
          <a:off x="169333" y="2032000"/>
          <a:ext cx="2057400" cy="1354666"/>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0F6B16-E137-4010-A101-833D327C7533}">
      <dsp:nvSpPr>
        <dsp:cNvPr id="0" name=""/>
        <dsp:cNvSpPr/>
      </dsp:nvSpPr>
      <dsp:spPr>
        <a:xfrm>
          <a:off x="0" y="3725333"/>
          <a:ext cx="10287000" cy="1693333"/>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s-ES" sz="2100" kern="1200" dirty="0" smtClean="0">
              <a:solidFill>
                <a:schemeClr val="tx1"/>
              </a:solidFill>
            </a:rPr>
            <a:t>El compromiso: En este enfoque se busca un equilibrio entre ambas partes, suelen darse concesiones, </a:t>
          </a:r>
          <a:r>
            <a:rPr lang="es-ES" sz="2100" kern="1200" dirty="0" err="1" smtClean="0">
              <a:solidFill>
                <a:schemeClr val="tx1"/>
              </a:solidFill>
            </a:rPr>
            <a:t>cedicendo</a:t>
          </a:r>
          <a:r>
            <a:rPr lang="es-ES" sz="2100" kern="1200" dirty="0" smtClean="0">
              <a:solidFill>
                <a:schemeClr val="tx1"/>
              </a:solidFill>
            </a:rPr>
            <a:t> o renunciando a algo, de manera que se facilite el consenso. Se busca alcanzar un acuerdo que sirva parcialmente a ambas partes. Este acuerdo no es el mejor, sino algo que permite avanzar.</a:t>
          </a:r>
          <a:endParaRPr lang="es-ES" sz="2100" kern="1200" dirty="0">
            <a:solidFill>
              <a:schemeClr val="tx1"/>
            </a:solidFill>
          </a:endParaRPr>
        </a:p>
      </dsp:txBody>
      <dsp:txXfrm>
        <a:off x="2226733" y="3725333"/>
        <a:ext cx="8060266" cy="1693333"/>
      </dsp:txXfrm>
    </dsp:sp>
    <dsp:sp modelId="{8578E465-CC30-41F2-B126-ED2A2D18EEB6}">
      <dsp:nvSpPr>
        <dsp:cNvPr id="0" name=""/>
        <dsp:cNvSpPr/>
      </dsp:nvSpPr>
      <dsp:spPr>
        <a:xfrm>
          <a:off x="169333" y="3894666"/>
          <a:ext cx="2057400" cy="1354666"/>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4D75D-4E8F-4392-8B17-9DFD7DAECDBF}">
      <dsp:nvSpPr>
        <dsp:cNvPr id="0" name=""/>
        <dsp:cNvSpPr/>
      </dsp:nvSpPr>
      <dsp:spPr>
        <a:xfrm>
          <a:off x="0" y="0"/>
          <a:ext cx="10287000" cy="175738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s-ES" sz="2300" kern="1200" dirty="0" smtClean="0">
              <a:solidFill>
                <a:schemeClr val="tx1"/>
              </a:solidFill>
            </a:rPr>
            <a:t>La competencia: Este sería el clásico «</a:t>
          </a:r>
          <a:r>
            <a:rPr lang="es-ES" sz="2300" kern="1200" dirty="0" err="1" smtClean="0">
              <a:solidFill>
                <a:schemeClr val="tx1"/>
              </a:solidFill>
            </a:rPr>
            <a:t>win</a:t>
          </a:r>
          <a:r>
            <a:rPr lang="es-ES" sz="2300" kern="1200" dirty="0" smtClean="0">
              <a:solidFill>
                <a:schemeClr val="tx1"/>
              </a:solidFill>
            </a:rPr>
            <a:t>-lose», una parte busca ganar en detrimento de la otra. Técnica habitualmente usada en problemas urgentes y cuando es necesario dar resolución con rapidez para evitar una situación aún más complicada.</a:t>
          </a:r>
          <a:endParaRPr lang="es-ES" sz="2300" kern="1200" dirty="0">
            <a:solidFill>
              <a:schemeClr val="tx1"/>
            </a:solidFill>
          </a:endParaRPr>
        </a:p>
      </dsp:txBody>
      <dsp:txXfrm>
        <a:off x="2233138" y="0"/>
        <a:ext cx="8053861" cy="1757381"/>
      </dsp:txXfrm>
    </dsp:sp>
    <dsp:sp modelId="{CE61AA6E-BD30-4686-80C6-3B10EE1E4B90}">
      <dsp:nvSpPr>
        <dsp:cNvPr id="0" name=""/>
        <dsp:cNvSpPr/>
      </dsp:nvSpPr>
      <dsp:spPr>
        <a:xfrm>
          <a:off x="175738" y="175738"/>
          <a:ext cx="2057400" cy="1405905"/>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CC8A73-62AE-4BF7-B9C9-0374AA9D23C3}">
      <dsp:nvSpPr>
        <dsp:cNvPr id="0" name=""/>
        <dsp:cNvSpPr/>
      </dsp:nvSpPr>
      <dsp:spPr>
        <a:xfrm>
          <a:off x="0" y="1933119"/>
          <a:ext cx="10287000" cy="1757381"/>
        </a:xfrm>
        <a:prstGeom prst="roundRect">
          <a:avLst>
            <a:gd name="adj" fmla="val 1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s-SV" sz="2300" kern="1200" dirty="0" smtClean="0">
              <a:solidFill>
                <a:schemeClr val="tx1"/>
              </a:solidFill>
            </a:rPr>
            <a:t>La evasión: En este enfoque lo que se busca es intentar que el problema se solucione sin interacción por ninguna de las partes, evitándolo retardando su resolución. Se suele dar en situaciones donde se espera que el problema se solucione solo </a:t>
          </a:r>
          <a:endParaRPr lang="es-ES" sz="2300" kern="1200" dirty="0">
            <a:solidFill>
              <a:schemeClr val="tx1"/>
            </a:solidFill>
          </a:endParaRPr>
        </a:p>
      </dsp:txBody>
      <dsp:txXfrm>
        <a:off x="2233138" y="1933119"/>
        <a:ext cx="8053861" cy="1757381"/>
      </dsp:txXfrm>
    </dsp:sp>
    <dsp:sp modelId="{F632C8B5-7BD6-4F17-8AB9-DE5BE5CFF621}">
      <dsp:nvSpPr>
        <dsp:cNvPr id="0" name=""/>
        <dsp:cNvSpPr/>
      </dsp:nvSpPr>
      <dsp:spPr>
        <a:xfrm>
          <a:off x="175738" y="2108857"/>
          <a:ext cx="2057400" cy="1405905"/>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B4AECE1E-07FA-491B-8AC1-DAC9CFD98EFF}" type="datetimeFigureOut">
              <a:rPr lang="en-US" smtClean="0"/>
              <a:t>2/6/2023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F0E527C-0160-4314-BEB6-6DB8266E0D6D}" type="slidenum">
              <a:rPr lang="en-US" smtClean="0"/>
              <a:t>‹Nº›</a:t>
            </a:fld>
            <a:endParaRPr lang="en-US"/>
          </a:p>
        </p:txBody>
      </p:sp>
    </p:spTree>
    <p:extLst>
      <p:ext uri="{BB962C8B-B14F-4D97-AF65-F5344CB8AC3E}">
        <p14:creationId xmlns:p14="http://schemas.microsoft.com/office/powerpoint/2010/main" val="4208300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B4AECE1E-07FA-491B-8AC1-DAC9CFD98EFF}" type="datetimeFigureOut">
              <a:rPr lang="en-US" smtClean="0"/>
              <a:t>2/6/2023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F0E527C-0160-4314-BEB6-6DB8266E0D6D}" type="slidenum">
              <a:rPr lang="en-US" smtClean="0"/>
              <a:t>‹Nº›</a:t>
            </a:fld>
            <a:endParaRPr lang="en-US"/>
          </a:p>
        </p:txBody>
      </p:sp>
    </p:spTree>
    <p:extLst>
      <p:ext uri="{BB962C8B-B14F-4D97-AF65-F5344CB8AC3E}">
        <p14:creationId xmlns:p14="http://schemas.microsoft.com/office/powerpoint/2010/main" val="3447861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B4AECE1E-07FA-491B-8AC1-DAC9CFD98EFF}" type="datetimeFigureOut">
              <a:rPr lang="en-US" smtClean="0"/>
              <a:t>2/6/2023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F0E527C-0160-4314-BEB6-6DB8266E0D6D}" type="slidenum">
              <a:rPr lang="en-US" smtClean="0"/>
              <a:t>‹Nº›</a:t>
            </a:fld>
            <a:endParaRPr lang="en-US"/>
          </a:p>
        </p:txBody>
      </p:sp>
    </p:spTree>
    <p:extLst>
      <p:ext uri="{BB962C8B-B14F-4D97-AF65-F5344CB8AC3E}">
        <p14:creationId xmlns:p14="http://schemas.microsoft.com/office/powerpoint/2010/main" val="1887110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50692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428948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B4AECE1E-07FA-491B-8AC1-DAC9CFD98EFF}" type="datetimeFigureOut">
              <a:rPr lang="en-US" smtClean="0"/>
              <a:t>2/6/2023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F0E527C-0160-4314-BEB6-6DB8266E0D6D}" type="slidenum">
              <a:rPr lang="en-US" smtClean="0"/>
              <a:t>‹Nº›</a:t>
            </a:fld>
            <a:endParaRPr lang="en-US"/>
          </a:p>
        </p:txBody>
      </p:sp>
    </p:spTree>
    <p:extLst>
      <p:ext uri="{BB962C8B-B14F-4D97-AF65-F5344CB8AC3E}">
        <p14:creationId xmlns:p14="http://schemas.microsoft.com/office/powerpoint/2010/main" val="4065156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B4AECE1E-07FA-491B-8AC1-DAC9CFD98EFF}" type="datetimeFigureOut">
              <a:rPr lang="en-US" smtClean="0"/>
              <a:t>2/6/2023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F0E527C-0160-4314-BEB6-6DB8266E0D6D}" type="slidenum">
              <a:rPr lang="en-US" smtClean="0"/>
              <a:t>‹Nº›</a:t>
            </a:fld>
            <a:endParaRPr lang="en-US"/>
          </a:p>
        </p:txBody>
      </p:sp>
    </p:spTree>
    <p:extLst>
      <p:ext uri="{BB962C8B-B14F-4D97-AF65-F5344CB8AC3E}">
        <p14:creationId xmlns:p14="http://schemas.microsoft.com/office/powerpoint/2010/main" val="2457285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B4AECE1E-07FA-491B-8AC1-DAC9CFD98EFF}" type="datetimeFigureOut">
              <a:rPr lang="en-US" smtClean="0"/>
              <a:t>2/6/2023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AF0E527C-0160-4314-BEB6-6DB8266E0D6D}" type="slidenum">
              <a:rPr lang="en-US" smtClean="0"/>
              <a:t>‹Nº›</a:t>
            </a:fld>
            <a:endParaRPr lang="en-US"/>
          </a:p>
        </p:txBody>
      </p:sp>
    </p:spTree>
    <p:extLst>
      <p:ext uri="{BB962C8B-B14F-4D97-AF65-F5344CB8AC3E}">
        <p14:creationId xmlns:p14="http://schemas.microsoft.com/office/powerpoint/2010/main" val="2870808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B4AECE1E-07FA-491B-8AC1-DAC9CFD98EFF}" type="datetimeFigureOut">
              <a:rPr lang="en-US" smtClean="0"/>
              <a:t>2/6/2023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AF0E527C-0160-4314-BEB6-6DB8266E0D6D}" type="slidenum">
              <a:rPr lang="en-US" smtClean="0"/>
              <a:t>‹Nº›</a:t>
            </a:fld>
            <a:endParaRPr lang="en-US"/>
          </a:p>
        </p:txBody>
      </p:sp>
    </p:spTree>
    <p:extLst>
      <p:ext uri="{BB962C8B-B14F-4D97-AF65-F5344CB8AC3E}">
        <p14:creationId xmlns:p14="http://schemas.microsoft.com/office/powerpoint/2010/main" val="2807683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B4AECE1E-07FA-491B-8AC1-DAC9CFD98EFF}" type="datetimeFigureOut">
              <a:rPr lang="en-US" smtClean="0"/>
              <a:t>2/6/2023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AF0E527C-0160-4314-BEB6-6DB8266E0D6D}" type="slidenum">
              <a:rPr lang="en-US" smtClean="0"/>
              <a:t>‹Nº›</a:t>
            </a:fld>
            <a:endParaRPr lang="en-US"/>
          </a:p>
        </p:txBody>
      </p:sp>
    </p:spTree>
    <p:extLst>
      <p:ext uri="{BB962C8B-B14F-4D97-AF65-F5344CB8AC3E}">
        <p14:creationId xmlns:p14="http://schemas.microsoft.com/office/powerpoint/2010/main" val="2295003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4AECE1E-07FA-491B-8AC1-DAC9CFD98EFF}" type="datetimeFigureOut">
              <a:rPr lang="en-US" smtClean="0"/>
              <a:t>2/6/2023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AF0E527C-0160-4314-BEB6-6DB8266E0D6D}" type="slidenum">
              <a:rPr lang="en-US" smtClean="0"/>
              <a:t>‹Nº›</a:t>
            </a:fld>
            <a:endParaRPr lang="en-US"/>
          </a:p>
        </p:txBody>
      </p:sp>
    </p:spTree>
    <p:extLst>
      <p:ext uri="{BB962C8B-B14F-4D97-AF65-F5344CB8AC3E}">
        <p14:creationId xmlns:p14="http://schemas.microsoft.com/office/powerpoint/2010/main" val="3247777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4AECE1E-07FA-491B-8AC1-DAC9CFD98EFF}" type="datetimeFigureOut">
              <a:rPr lang="en-US" smtClean="0"/>
              <a:t>2/6/2023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AF0E527C-0160-4314-BEB6-6DB8266E0D6D}" type="slidenum">
              <a:rPr lang="en-US" smtClean="0"/>
              <a:t>‹Nº›</a:t>
            </a:fld>
            <a:endParaRPr lang="en-US"/>
          </a:p>
        </p:txBody>
      </p:sp>
    </p:spTree>
    <p:extLst>
      <p:ext uri="{BB962C8B-B14F-4D97-AF65-F5344CB8AC3E}">
        <p14:creationId xmlns:p14="http://schemas.microsoft.com/office/powerpoint/2010/main" val="739340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4AECE1E-07FA-491B-8AC1-DAC9CFD98EFF}" type="datetimeFigureOut">
              <a:rPr lang="en-US" smtClean="0"/>
              <a:t>2/6/2023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AF0E527C-0160-4314-BEB6-6DB8266E0D6D}" type="slidenum">
              <a:rPr lang="en-US" smtClean="0"/>
              <a:t>‹Nº›</a:t>
            </a:fld>
            <a:endParaRPr lang="en-US"/>
          </a:p>
        </p:txBody>
      </p:sp>
    </p:spTree>
    <p:extLst>
      <p:ext uri="{BB962C8B-B14F-4D97-AF65-F5344CB8AC3E}">
        <p14:creationId xmlns:p14="http://schemas.microsoft.com/office/powerpoint/2010/main" val="967953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ECE1E-07FA-491B-8AC1-DAC9CFD98EFF}" type="datetimeFigureOut">
              <a:rPr lang="en-US" smtClean="0"/>
              <a:t>2/6/2023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0E527C-0160-4314-BEB6-6DB8266E0D6D}" type="slidenum">
              <a:rPr lang="en-US" smtClean="0"/>
              <a:t>‹Nº›</a:t>
            </a:fld>
            <a:endParaRPr lang="en-US"/>
          </a:p>
        </p:txBody>
      </p:sp>
    </p:spTree>
    <p:extLst>
      <p:ext uri="{BB962C8B-B14F-4D97-AF65-F5344CB8AC3E}">
        <p14:creationId xmlns:p14="http://schemas.microsoft.com/office/powerpoint/2010/main" val="4105678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9.png"/></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30.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1999" cy="6857998"/>
            <a:chOff x="0" y="0"/>
            <a:chExt cx="12191999" cy="6857998"/>
          </a:xfrm>
        </p:grpSpPr>
        <p:pic>
          <p:nvPicPr>
            <p:cNvPr id="3" name="object 3"/>
            <p:cNvPicPr/>
            <p:nvPr/>
          </p:nvPicPr>
          <p:blipFill>
            <a:blip r:embed="rId2" cstate="print"/>
            <a:stretch>
              <a:fillRect/>
            </a:stretch>
          </p:blipFill>
          <p:spPr>
            <a:xfrm>
              <a:off x="0" y="0"/>
              <a:ext cx="12191999" cy="6857998"/>
            </a:xfrm>
            <a:prstGeom prst="rect">
              <a:avLst/>
            </a:prstGeom>
          </p:spPr>
        </p:pic>
        <p:sp>
          <p:nvSpPr>
            <p:cNvPr id="4" name="object 4"/>
            <p:cNvSpPr/>
            <p:nvPr/>
          </p:nvSpPr>
          <p:spPr>
            <a:xfrm>
              <a:off x="3567683" y="2148077"/>
              <a:ext cx="5463540" cy="1963420"/>
            </a:xfrm>
            <a:custGeom>
              <a:avLst/>
              <a:gdLst/>
              <a:ahLst/>
              <a:cxnLst/>
              <a:rect l="l" t="t" r="r" b="b"/>
              <a:pathLst>
                <a:path w="5463540" h="1963420">
                  <a:moveTo>
                    <a:pt x="5136388" y="0"/>
                  </a:moveTo>
                  <a:lnTo>
                    <a:pt x="327151" y="0"/>
                  </a:lnTo>
                  <a:lnTo>
                    <a:pt x="278798" y="3546"/>
                  </a:lnTo>
                  <a:lnTo>
                    <a:pt x="232651" y="13848"/>
                  </a:lnTo>
                  <a:lnTo>
                    <a:pt x="189215" y="30399"/>
                  </a:lnTo>
                  <a:lnTo>
                    <a:pt x="148996" y="52696"/>
                  </a:lnTo>
                  <a:lnTo>
                    <a:pt x="112500" y="80231"/>
                  </a:lnTo>
                  <a:lnTo>
                    <a:pt x="80231" y="112500"/>
                  </a:lnTo>
                  <a:lnTo>
                    <a:pt x="52696" y="148996"/>
                  </a:lnTo>
                  <a:lnTo>
                    <a:pt x="30399" y="189215"/>
                  </a:lnTo>
                  <a:lnTo>
                    <a:pt x="13848" y="232651"/>
                  </a:lnTo>
                  <a:lnTo>
                    <a:pt x="3546" y="278798"/>
                  </a:lnTo>
                  <a:lnTo>
                    <a:pt x="0" y="327151"/>
                  </a:lnTo>
                  <a:lnTo>
                    <a:pt x="0" y="1635760"/>
                  </a:lnTo>
                  <a:lnTo>
                    <a:pt x="3546" y="1684113"/>
                  </a:lnTo>
                  <a:lnTo>
                    <a:pt x="13848" y="1730260"/>
                  </a:lnTo>
                  <a:lnTo>
                    <a:pt x="30399" y="1773696"/>
                  </a:lnTo>
                  <a:lnTo>
                    <a:pt x="52696" y="1813915"/>
                  </a:lnTo>
                  <a:lnTo>
                    <a:pt x="80231" y="1850411"/>
                  </a:lnTo>
                  <a:lnTo>
                    <a:pt x="112500" y="1882680"/>
                  </a:lnTo>
                  <a:lnTo>
                    <a:pt x="148996" y="1910215"/>
                  </a:lnTo>
                  <a:lnTo>
                    <a:pt x="189215" y="1932512"/>
                  </a:lnTo>
                  <a:lnTo>
                    <a:pt x="232651" y="1949063"/>
                  </a:lnTo>
                  <a:lnTo>
                    <a:pt x="278798" y="1959365"/>
                  </a:lnTo>
                  <a:lnTo>
                    <a:pt x="327151" y="1962912"/>
                  </a:lnTo>
                  <a:lnTo>
                    <a:pt x="5136388" y="1962912"/>
                  </a:lnTo>
                  <a:lnTo>
                    <a:pt x="5184741" y="1959365"/>
                  </a:lnTo>
                  <a:lnTo>
                    <a:pt x="5230888" y="1949063"/>
                  </a:lnTo>
                  <a:lnTo>
                    <a:pt x="5274324" y="1932512"/>
                  </a:lnTo>
                  <a:lnTo>
                    <a:pt x="5314543" y="1910215"/>
                  </a:lnTo>
                  <a:lnTo>
                    <a:pt x="5351039" y="1882680"/>
                  </a:lnTo>
                  <a:lnTo>
                    <a:pt x="5383308" y="1850411"/>
                  </a:lnTo>
                  <a:lnTo>
                    <a:pt x="5410843" y="1813915"/>
                  </a:lnTo>
                  <a:lnTo>
                    <a:pt x="5433140" y="1773696"/>
                  </a:lnTo>
                  <a:lnTo>
                    <a:pt x="5449691" y="1730260"/>
                  </a:lnTo>
                  <a:lnTo>
                    <a:pt x="5459993" y="1684113"/>
                  </a:lnTo>
                  <a:lnTo>
                    <a:pt x="5463540" y="1635760"/>
                  </a:lnTo>
                  <a:lnTo>
                    <a:pt x="5463540" y="327151"/>
                  </a:lnTo>
                  <a:lnTo>
                    <a:pt x="5459993" y="278798"/>
                  </a:lnTo>
                  <a:lnTo>
                    <a:pt x="5449691" y="232651"/>
                  </a:lnTo>
                  <a:lnTo>
                    <a:pt x="5433140" y="189215"/>
                  </a:lnTo>
                  <a:lnTo>
                    <a:pt x="5410843" y="148996"/>
                  </a:lnTo>
                  <a:lnTo>
                    <a:pt x="5383308" y="112500"/>
                  </a:lnTo>
                  <a:lnTo>
                    <a:pt x="5351039" y="80231"/>
                  </a:lnTo>
                  <a:lnTo>
                    <a:pt x="5314543" y="52696"/>
                  </a:lnTo>
                  <a:lnTo>
                    <a:pt x="5274324" y="30399"/>
                  </a:lnTo>
                  <a:lnTo>
                    <a:pt x="5230888" y="13848"/>
                  </a:lnTo>
                  <a:lnTo>
                    <a:pt x="5184741" y="3546"/>
                  </a:lnTo>
                  <a:lnTo>
                    <a:pt x="5136388" y="0"/>
                  </a:lnTo>
                  <a:close/>
                </a:path>
              </a:pathLst>
            </a:custGeom>
            <a:solidFill>
              <a:srgbClr val="1AD1BB"/>
            </a:solidFill>
          </p:spPr>
          <p:txBody>
            <a:bodyPr wrap="square" lIns="0" tIns="0" rIns="0" bIns="0" rtlCol="0"/>
            <a:lstStyle/>
            <a:p>
              <a:endParaRPr/>
            </a:p>
          </p:txBody>
        </p:sp>
        <p:pic>
          <p:nvPicPr>
            <p:cNvPr id="6" name="object 6"/>
            <p:cNvPicPr/>
            <p:nvPr/>
          </p:nvPicPr>
          <p:blipFill>
            <a:blip r:embed="rId3" cstate="print"/>
            <a:stretch>
              <a:fillRect/>
            </a:stretch>
          </p:blipFill>
          <p:spPr>
            <a:xfrm>
              <a:off x="9448800" y="318515"/>
              <a:ext cx="2531363" cy="501395"/>
            </a:xfrm>
            <a:prstGeom prst="rect">
              <a:avLst/>
            </a:prstGeom>
          </p:spPr>
        </p:pic>
        <p:pic>
          <p:nvPicPr>
            <p:cNvPr id="7" name="object 7"/>
            <p:cNvPicPr/>
            <p:nvPr/>
          </p:nvPicPr>
          <p:blipFill>
            <a:blip r:embed="rId4" cstate="print"/>
            <a:stretch>
              <a:fillRect/>
            </a:stretch>
          </p:blipFill>
          <p:spPr>
            <a:xfrm>
              <a:off x="3842004" y="1843277"/>
              <a:ext cx="4968240" cy="1696974"/>
            </a:xfrm>
            <a:prstGeom prst="rect">
              <a:avLst/>
            </a:prstGeom>
          </p:spPr>
        </p:pic>
      </p:grpSp>
      <p:sp>
        <p:nvSpPr>
          <p:cNvPr id="8" name="object 8"/>
          <p:cNvSpPr txBox="1">
            <a:spLocks noGrp="1"/>
          </p:cNvSpPr>
          <p:nvPr>
            <p:ph type="title"/>
          </p:nvPr>
        </p:nvSpPr>
        <p:spPr>
          <a:xfrm>
            <a:off x="4311650" y="1973072"/>
            <a:ext cx="3982720" cy="940435"/>
          </a:xfrm>
          <a:prstGeom prst="rect">
            <a:avLst/>
          </a:prstGeom>
        </p:spPr>
        <p:txBody>
          <a:bodyPr vert="horz" wrap="square" lIns="0" tIns="12700" rIns="0" bIns="0" rtlCol="0">
            <a:spAutoFit/>
          </a:bodyPr>
          <a:lstStyle/>
          <a:p>
            <a:pPr marL="12700">
              <a:lnSpc>
                <a:spcPct val="100000"/>
              </a:lnSpc>
              <a:spcBef>
                <a:spcPts val="100"/>
              </a:spcBef>
            </a:pPr>
            <a:r>
              <a:rPr i="1" spc="-215" dirty="0">
                <a:latin typeface="Arial Narrow"/>
                <a:cs typeface="Arial Narrow"/>
              </a:rPr>
              <a:t>4.</a:t>
            </a:r>
            <a:r>
              <a:rPr i="1" spc="-165" dirty="0">
                <a:latin typeface="Arial Narrow"/>
                <a:cs typeface="Arial Narrow"/>
              </a:rPr>
              <a:t> </a:t>
            </a:r>
            <a:r>
              <a:rPr i="1" spc="-450" dirty="0">
                <a:latin typeface="Arial Narrow"/>
                <a:cs typeface="Arial Narrow"/>
              </a:rPr>
              <a:t>Habilidades</a:t>
            </a:r>
            <a:r>
              <a:rPr i="1" spc="-140" dirty="0">
                <a:latin typeface="Arial Narrow"/>
                <a:cs typeface="Arial Narrow"/>
              </a:rPr>
              <a:t> </a:t>
            </a:r>
            <a:r>
              <a:rPr i="1" spc="-715" dirty="0">
                <a:latin typeface="Arial Narrow"/>
                <a:cs typeface="Arial Narrow"/>
              </a:rPr>
              <a:t>de</a:t>
            </a:r>
          </a:p>
        </p:txBody>
      </p:sp>
      <p:grpSp>
        <p:nvGrpSpPr>
          <p:cNvPr id="9" name="object 9"/>
          <p:cNvGrpSpPr/>
          <p:nvPr/>
        </p:nvGrpSpPr>
        <p:grpSpPr>
          <a:xfrm>
            <a:off x="3713226" y="2593848"/>
            <a:ext cx="5264785" cy="1927860"/>
            <a:chOff x="3713226" y="2593848"/>
            <a:chExt cx="5264785" cy="1927860"/>
          </a:xfrm>
        </p:grpSpPr>
        <p:pic>
          <p:nvPicPr>
            <p:cNvPr id="10" name="object 10"/>
            <p:cNvPicPr/>
            <p:nvPr/>
          </p:nvPicPr>
          <p:blipFill>
            <a:blip r:embed="rId5" cstate="print"/>
            <a:stretch>
              <a:fillRect/>
            </a:stretch>
          </p:blipFill>
          <p:spPr>
            <a:xfrm>
              <a:off x="3713226" y="2593848"/>
              <a:ext cx="5264658" cy="1376933"/>
            </a:xfrm>
            <a:prstGeom prst="rect">
              <a:avLst/>
            </a:prstGeom>
          </p:spPr>
        </p:pic>
        <p:pic>
          <p:nvPicPr>
            <p:cNvPr id="11" name="object 11"/>
            <p:cNvPicPr/>
            <p:nvPr/>
          </p:nvPicPr>
          <p:blipFill>
            <a:blip r:embed="rId6" cstate="print"/>
            <a:stretch>
              <a:fillRect/>
            </a:stretch>
          </p:blipFill>
          <p:spPr>
            <a:xfrm>
              <a:off x="3918204" y="3144774"/>
              <a:ext cx="5000244" cy="1376933"/>
            </a:xfrm>
            <a:prstGeom prst="rect">
              <a:avLst/>
            </a:prstGeom>
          </p:spPr>
        </p:pic>
      </p:grpSp>
      <p:sp>
        <p:nvSpPr>
          <p:cNvPr id="12" name="object 12"/>
          <p:cNvSpPr txBox="1"/>
          <p:nvPr/>
        </p:nvSpPr>
        <p:spPr>
          <a:xfrm>
            <a:off x="4091432" y="2769108"/>
            <a:ext cx="4462145" cy="1239520"/>
          </a:xfrm>
          <a:prstGeom prst="rect">
            <a:avLst/>
          </a:prstGeom>
        </p:spPr>
        <p:txBody>
          <a:bodyPr vert="horz" wrap="square" lIns="0" tIns="12700" rIns="0" bIns="0" rtlCol="0">
            <a:spAutoFit/>
          </a:bodyPr>
          <a:lstStyle/>
          <a:p>
            <a:pPr algn="ctr">
              <a:lnSpc>
                <a:spcPts val="4780"/>
              </a:lnSpc>
              <a:spcBef>
                <a:spcPts val="100"/>
              </a:spcBef>
            </a:pPr>
            <a:r>
              <a:rPr sz="4800" spc="50" dirty="0">
                <a:solidFill>
                  <a:srgbClr val="FFFFFF"/>
                </a:solidFill>
                <a:latin typeface="Arial Unicode MS"/>
                <a:cs typeface="Arial Unicode MS"/>
              </a:rPr>
              <a:t>NEGOCIACIÓN</a:t>
            </a:r>
            <a:endParaRPr sz="4800">
              <a:latin typeface="Arial Unicode MS"/>
              <a:cs typeface="Arial Unicode MS"/>
            </a:endParaRPr>
          </a:p>
          <a:p>
            <a:pPr marL="144145" algn="ctr">
              <a:lnSpc>
                <a:spcPts val="4780"/>
              </a:lnSpc>
              <a:tabLst>
                <a:tab pos="598805" algn="l"/>
              </a:tabLst>
            </a:pPr>
            <a:r>
              <a:rPr sz="4800" i="1" spc="-350" dirty="0">
                <a:solidFill>
                  <a:srgbClr val="FFFFFF"/>
                </a:solidFill>
                <a:latin typeface="Arial Narrow"/>
                <a:cs typeface="Arial Narrow"/>
              </a:rPr>
              <a:t>y</a:t>
            </a:r>
            <a:r>
              <a:rPr sz="4800" i="1" dirty="0">
                <a:solidFill>
                  <a:srgbClr val="FFFFFF"/>
                </a:solidFill>
                <a:latin typeface="Arial Narrow"/>
                <a:cs typeface="Arial Narrow"/>
              </a:rPr>
              <a:t>	</a:t>
            </a:r>
            <a:r>
              <a:rPr sz="4800" i="1" spc="-390" dirty="0">
                <a:solidFill>
                  <a:srgbClr val="FFFFFF"/>
                </a:solidFill>
                <a:latin typeface="Arial Narrow"/>
                <a:cs typeface="Arial Narrow"/>
              </a:rPr>
              <a:t>Manejo</a:t>
            </a:r>
            <a:r>
              <a:rPr sz="4800" i="1" spc="-130" dirty="0">
                <a:solidFill>
                  <a:srgbClr val="FFFFFF"/>
                </a:solidFill>
                <a:latin typeface="Arial Narrow"/>
                <a:cs typeface="Arial Narrow"/>
              </a:rPr>
              <a:t> </a:t>
            </a:r>
            <a:r>
              <a:rPr sz="4800" i="1" spc="-550" dirty="0">
                <a:solidFill>
                  <a:srgbClr val="FFFFFF"/>
                </a:solidFill>
                <a:latin typeface="Arial Narrow"/>
                <a:cs typeface="Arial Narrow"/>
              </a:rPr>
              <a:t>de</a:t>
            </a:r>
            <a:r>
              <a:rPr sz="4800" i="1" spc="-135" dirty="0">
                <a:solidFill>
                  <a:srgbClr val="FFFFFF"/>
                </a:solidFill>
                <a:latin typeface="Arial Narrow"/>
                <a:cs typeface="Arial Narrow"/>
              </a:rPr>
              <a:t> </a:t>
            </a:r>
            <a:r>
              <a:rPr sz="4800" i="1" spc="-409" dirty="0">
                <a:solidFill>
                  <a:srgbClr val="FFFFFF"/>
                </a:solidFill>
                <a:latin typeface="Arial Narrow"/>
                <a:cs typeface="Arial Narrow"/>
              </a:rPr>
              <a:t>Conflictos</a:t>
            </a:r>
            <a:endParaRPr sz="4800">
              <a:latin typeface="Arial Narrow"/>
              <a:cs typeface="Arial Narrow"/>
            </a:endParaRPr>
          </a:p>
        </p:txBody>
      </p:sp>
    </p:spTree>
    <p:extLst>
      <p:ext uri="{BB962C8B-B14F-4D97-AF65-F5344CB8AC3E}">
        <p14:creationId xmlns:p14="http://schemas.microsoft.com/office/powerpoint/2010/main" val="1559562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0"/>
            <a:ext cx="12191999" cy="6857997"/>
          </a:xfrm>
          <a:prstGeom prst="rect">
            <a:avLst/>
          </a:prstGeom>
        </p:spPr>
      </p:pic>
      <p:sp>
        <p:nvSpPr>
          <p:cNvPr id="3" name="object 3"/>
          <p:cNvSpPr txBox="1"/>
          <p:nvPr/>
        </p:nvSpPr>
        <p:spPr>
          <a:xfrm>
            <a:off x="9303766" y="802132"/>
            <a:ext cx="2108200" cy="269875"/>
          </a:xfrm>
          <a:prstGeom prst="rect">
            <a:avLst/>
          </a:prstGeom>
        </p:spPr>
        <p:txBody>
          <a:bodyPr vert="horz" wrap="square" lIns="0" tIns="13335" rIns="0" bIns="0" rtlCol="0">
            <a:spAutoFit/>
          </a:bodyPr>
          <a:lstStyle/>
          <a:p>
            <a:pPr marL="12700">
              <a:lnSpc>
                <a:spcPct val="100000"/>
              </a:lnSpc>
              <a:spcBef>
                <a:spcPts val="105"/>
              </a:spcBef>
            </a:pPr>
            <a:r>
              <a:rPr sz="1600" spc="-65" dirty="0">
                <a:solidFill>
                  <a:srgbClr val="001F5F"/>
                </a:solidFill>
                <a:latin typeface="Gill Sans MT"/>
                <a:cs typeface="Gill Sans MT"/>
              </a:rPr>
              <a:t>4.3</a:t>
            </a:r>
            <a:r>
              <a:rPr sz="1600" spc="-160" dirty="0">
                <a:solidFill>
                  <a:srgbClr val="001F5F"/>
                </a:solidFill>
                <a:latin typeface="Gill Sans MT"/>
                <a:cs typeface="Gill Sans MT"/>
              </a:rPr>
              <a:t> CULTURA</a:t>
            </a:r>
            <a:r>
              <a:rPr sz="1600" spc="-175" dirty="0">
                <a:solidFill>
                  <a:srgbClr val="001F5F"/>
                </a:solidFill>
                <a:latin typeface="Gill Sans MT"/>
                <a:cs typeface="Gill Sans MT"/>
              </a:rPr>
              <a:t> </a:t>
            </a:r>
            <a:r>
              <a:rPr sz="1600" spc="-100" dirty="0">
                <a:solidFill>
                  <a:srgbClr val="001F5F"/>
                </a:solidFill>
                <a:latin typeface="Gill Sans MT"/>
                <a:cs typeface="Gill Sans MT"/>
              </a:rPr>
              <a:t>DE</a:t>
            </a:r>
            <a:r>
              <a:rPr sz="1600" spc="-155" dirty="0">
                <a:solidFill>
                  <a:srgbClr val="001F5F"/>
                </a:solidFill>
                <a:latin typeface="Gill Sans MT"/>
                <a:cs typeface="Gill Sans MT"/>
              </a:rPr>
              <a:t> </a:t>
            </a:r>
            <a:r>
              <a:rPr sz="1600" spc="-105" dirty="0">
                <a:solidFill>
                  <a:srgbClr val="001F5F"/>
                </a:solidFill>
                <a:latin typeface="Gill Sans MT"/>
                <a:cs typeface="Gill Sans MT"/>
              </a:rPr>
              <a:t>TRABAJO</a:t>
            </a:r>
            <a:endParaRPr sz="1600">
              <a:latin typeface="Gill Sans MT"/>
              <a:cs typeface="Gill Sans MT"/>
            </a:endParaRPr>
          </a:p>
        </p:txBody>
      </p:sp>
      <p:sp>
        <p:nvSpPr>
          <p:cNvPr id="4" name="object 4"/>
          <p:cNvSpPr/>
          <p:nvPr/>
        </p:nvSpPr>
        <p:spPr>
          <a:xfrm>
            <a:off x="8558783" y="1102808"/>
            <a:ext cx="3633470" cy="26034"/>
          </a:xfrm>
          <a:custGeom>
            <a:avLst/>
            <a:gdLst/>
            <a:ahLst/>
            <a:cxnLst/>
            <a:rect l="l" t="t" r="r" b="b"/>
            <a:pathLst>
              <a:path w="3633470" h="26034">
                <a:moveTo>
                  <a:pt x="0" y="25586"/>
                </a:moveTo>
                <a:lnTo>
                  <a:pt x="3633215" y="0"/>
                </a:lnTo>
              </a:path>
            </a:pathLst>
          </a:custGeom>
          <a:ln w="6350">
            <a:solidFill>
              <a:srgbClr val="221F25"/>
            </a:solidFill>
          </a:ln>
        </p:spPr>
        <p:txBody>
          <a:bodyPr wrap="square" lIns="0" tIns="0" rIns="0" bIns="0" rtlCol="0"/>
          <a:lstStyle/>
          <a:p>
            <a:endParaRPr/>
          </a:p>
        </p:txBody>
      </p:sp>
      <p:sp>
        <p:nvSpPr>
          <p:cNvPr id="5" name="object 5"/>
          <p:cNvSpPr txBox="1">
            <a:spLocks noGrp="1"/>
          </p:cNvSpPr>
          <p:nvPr>
            <p:ph type="title"/>
          </p:nvPr>
        </p:nvSpPr>
        <p:spPr>
          <a:xfrm>
            <a:off x="8475980" y="954532"/>
            <a:ext cx="3463925" cy="939800"/>
          </a:xfrm>
          <a:prstGeom prst="rect">
            <a:avLst/>
          </a:prstGeom>
        </p:spPr>
        <p:txBody>
          <a:bodyPr vert="horz" wrap="square" lIns="0" tIns="12700" rIns="0" bIns="0" rtlCol="0">
            <a:spAutoFit/>
          </a:bodyPr>
          <a:lstStyle/>
          <a:p>
            <a:pPr marL="12700">
              <a:lnSpc>
                <a:spcPct val="100000"/>
              </a:lnSpc>
              <a:spcBef>
                <a:spcPts val="100"/>
              </a:spcBef>
            </a:pPr>
            <a:r>
              <a:rPr i="1" spc="-285" dirty="0">
                <a:solidFill>
                  <a:srgbClr val="001F5F"/>
                </a:solidFill>
                <a:latin typeface="Arial Narrow"/>
                <a:cs typeface="Arial Narrow"/>
              </a:rPr>
              <a:t>Paz</a:t>
            </a:r>
            <a:r>
              <a:rPr i="1" spc="-175" dirty="0">
                <a:solidFill>
                  <a:srgbClr val="001F5F"/>
                </a:solidFill>
                <a:latin typeface="Arial Narrow"/>
                <a:cs typeface="Arial Narrow"/>
              </a:rPr>
              <a:t> </a:t>
            </a:r>
            <a:r>
              <a:rPr i="1" spc="-370" dirty="0">
                <a:solidFill>
                  <a:srgbClr val="001F5F"/>
                </a:solidFill>
                <a:latin typeface="Arial Narrow"/>
                <a:cs typeface="Arial Narrow"/>
              </a:rPr>
              <a:t>y</a:t>
            </a:r>
            <a:r>
              <a:rPr i="1" spc="-165" dirty="0">
                <a:solidFill>
                  <a:srgbClr val="001F5F"/>
                </a:solidFill>
                <a:latin typeface="Arial Narrow"/>
                <a:cs typeface="Arial Narrow"/>
              </a:rPr>
              <a:t> </a:t>
            </a:r>
            <a:r>
              <a:rPr i="1" spc="-275" dirty="0">
                <a:solidFill>
                  <a:srgbClr val="001F5F"/>
                </a:solidFill>
                <a:latin typeface="Arial Narrow"/>
                <a:cs typeface="Arial Narrow"/>
              </a:rPr>
              <a:t>Diálogo</a:t>
            </a:r>
          </a:p>
        </p:txBody>
      </p:sp>
      <p:sp>
        <p:nvSpPr>
          <p:cNvPr id="6" name="object 6"/>
          <p:cNvSpPr txBox="1"/>
          <p:nvPr/>
        </p:nvSpPr>
        <p:spPr>
          <a:xfrm>
            <a:off x="6871081" y="2789280"/>
            <a:ext cx="5068824" cy="3969163"/>
          </a:xfrm>
          <a:prstGeom prst="rect">
            <a:avLst/>
          </a:prstGeom>
        </p:spPr>
        <p:txBody>
          <a:bodyPr vert="horz" wrap="square" lIns="0" tIns="12700" rIns="0" bIns="0" rtlCol="0">
            <a:spAutoFit/>
          </a:bodyPr>
          <a:lstStyle/>
          <a:p>
            <a:pPr marL="12700" marR="5715" algn="just">
              <a:lnSpc>
                <a:spcPct val="107000"/>
              </a:lnSpc>
              <a:spcBef>
                <a:spcPts val="100"/>
              </a:spcBef>
            </a:pPr>
            <a:r>
              <a:rPr lang="es-ES" sz="2000" dirty="0" smtClean="0">
                <a:solidFill>
                  <a:srgbClr val="464646"/>
                </a:solidFill>
                <a:latin typeface="Gill Sans MT"/>
                <a:cs typeface="Gill Sans MT"/>
              </a:rPr>
              <a:t>De todos los factores que pueden influir en el éxito de las relaciones interpersonales, el más importante es la habilidad para la resolución de conflictos. Esto es cierto para todas las relaciones de interdependencia en la organización: entre jefe y subordinados, entre los miembros de un equipo de trabajo, entre empresa y sus clientes y proveedores, etc.</a:t>
            </a:r>
          </a:p>
          <a:p>
            <a:pPr marL="12700" marR="5715" algn="just">
              <a:lnSpc>
                <a:spcPct val="107000"/>
              </a:lnSpc>
              <a:spcBef>
                <a:spcPts val="100"/>
              </a:spcBef>
            </a:pPr>
            <a:endParaRPr lang="es-ES" sz="2000" dirty="0">
              <a:solidFill>
                <a:srgbClr val="464646"/>
              </a:solidFill>
              <a:latin typeface="Gill Sans MT"/>
              <a:cs typeface="Gill Sans MT"/>
            </a:endParaRPr>
          </a:p>
          <a:p>
            <a:pPr marL="12700" marR="5715" algn="just">
              <a:lnSpc>
                <a:spcPct val="107000"/>
              </a:lnSpc>
              <a:spcBef>
                <a:spcPts val="100"/>
              </a:spcBef>
            </a:pPr>
            <a:r>
              <a:rPr sz="2000" dirty="0" smtClean="0">
                <a:solidFill>
                  <a:srgbClr val="464646"/>
                </a:solidFill>
                <a:latin typeface="Gill Sans MT"/>
                <a:cs typeface="Gill Sans MT"/>
              </a:rPr>
              <a:t>El</a:t>
            </a:r>
            <a:r>
              <a:rPr sz="2000" spc="330" dirty="0" smtClean="0">
                <a:solidFill>
                  <a:srgbClr val="464646"/>
                </a:solidFill>
                <a:latin typeface="Gill Sans MT"/>
                <a:cs typeface="Gill Sans MT"/>
              </a:rPr>
              <a:t> </a:t>
            </a:r>
            <a:r>
              <a:rPr sz="2000" dirty="0">
                <a:solidFill>
                  <a:srgbClr val="464646"/>
                </a:solidFill>
                <a:latin typeface="Gill Sans MT"/>
                <a:cs typeface="Gill Sans MT"/>
              </a:rPr>
              <a:t>diálogo</a:t>
            </a:r>
            <a:r>
              <a:rPr sz="2000" spc="345" dirty="0">
                <a:solidFill>
                  <a:srgbClr val="464646"/>
                </a:solidFill>
                <a:latin typeface="Gill Sans MT"/>
                <a:cs typeface="Gill Sans MT"/>
              </a:rPr>
              <a:t> </a:t>
            </a:r>
            <a:r>
              <a:rPr sz="2000" dirty="0">
                <a:solidFill>
                  <a:srgbClr val="464646"/>
                </a:solidFill>
                <a:latin typeface="Gill Sans MT"/>
                <a:cs typeface="Gill Sans MT"/>
              </a:rPr>
              <a:t>es</a:t>
            </a:r>
            <a:r>
              <a:rPr sz="2000" spc="340" dirty="0">
                <a:solidFill>
                  <a:srgbClr val="464646"/>
                </a:solidFill>
                <a:latin typeface="Gill Sans MT"/>
                <a:cs typeface="Gill Sans MT"/>
              </a:rPr>
              <a:t> </a:t>
            </a:r>
            <a:r>
              <a:rPr sz="2000" spc="55" dirty="0">
                <a:solidFill>
                  <a:srgbClr val="464646"/>
                </a:solidFill>
                <a:latin typeface="Gill Sans MT"/>
                <a:cs typeface="Gill Sans MT"/>
              </a:rPr>
              <a:t>la</a:t>
            </a:r>
            <a:r>
              <a:rPr sz="2000" spc="340" dirty="0">
                <a:solidFill>
                  <a:srgbClr val="464646"/>
                </a:solidFill>
                <a:latin typeface="Gill Sans MT"/>
                <a:cs typeface="Gill Sans MT"/>
              </a:rPr>
              <a:t> </a:t>
            </a:r>
            <a:r>
              <a:rPr sz="2000" dirty="0">
                <a:solidFill>
                  <a:srgbClr val="464646"/>
                </a:solidFill>
                <a:latin typeface="Gill Sans MT"/>
                <a:cs typeface="Gill Sans MT"/>
              </a:rPr>
              <a:t>única</a:t>
            </a:r>
            <a:r>
              <a:rPr sz="2000" spc="340" dirty="0">
                <a:solidFill>
                  <a:srgbClr val="464646"/>
                </a:solidFill>
                <a:latin typeface="Gill Sans MT"/>
                <a:cs typeface="Gill Sans MT"/>
              </a:rPr>
              <a:t> </a:t>
            </a:r>
            <a:r>
              <a:rPr sz="2000" dirty="0">
                <a:solidFill>
                  <a:srgbClr val="464646"/>
                </a:solidFill>
                <a:latin typeface="Gill Sans MT"/>
                <a:cs typeface="Gill Sans MT"/>
              </a:rPr>
              <a:t>manera</a:t>
            </a:r>
            <a:r>
              <a:rPr sz="2000" spc="345" dirty="0">
                <a:solidFill>
                  <a:srgbClr val="464646"/>
                </a:solidFill>
                <a:latin typeface="Gill Sans MT"/>
                <a:cs typeface="Gill Sans MT"/>
              </a:rPr>
              <a:t> </a:t>
            </a:r>
            <a:r>
              <a:rPr sz="2000" dirty="0">
                <a:solidFill>
                  <a:srgbClr val="464646"/>
                </a:solidFill>
                <a:latin typeface="Gill Sans MT"/>
                <a:cs typeface="Gill Sans MT"/>
              </a:rPr>
              <a:t>de</a:t>
            </a:r>
            <a:r>
              <a:rPr sz="2000" spc="340" dirty="0">
                <a:solidFill>
                  <a:srgbClr val="464646"/>
                </a:solidFill>
                <a:latin typeface="Gill Sans MT"/>
                <a:cs typeface="Gill Sans MT"/>
              </a:rPr>
              <a:t> </a:t>
            </a:r>
            <a:r>
              <a:rPr sz="2000" dirty="0">
                <a:solidFill>
                  <a:srgbClr val="464646"/>
                </a:solidFill>
                <a:latin typeface="Gill Sans MT"/>
                <a:cs typeface="Gill Sans MT"/>
              </a:rPr>
              <a:t>superar</a:t>
            </a:r>
            <a:r>
              <a:rPr sz="2000" spc="350" dirty="0">
                <a:solidFill>
                  <a:srgbClr val="464646"/>
                </a:solidFill>
                <a:latin typeface="Gill Sans MT"/>
                <a:cs typeface="Gill Sans MT"/>
              </a:rPr>
              <a:t> </a:t>
            </a:r>
            <a:r>
              <a:rPr sz="2000" spc="-25" dirty="0">
                <a:solidFill>
                  <a:srgbClr val="464646"/>
                </a:solidFill>
                <a:latin typeface="Gill Sans MT"/>
                <a:cs typeface="Gill Sans MT"/>
              </a:rPr>
              <a:t>un </a:t>
            </a:r>
            <a:r>
              <a:rPr sz="2000" spc="-20" dirty="0">
                <a:solidFill>
                  <a:srgbClr val="464646"/>
                </a:solidFill>
                <a:latin typeface="Gill Sans MT"/>
                <a:cs typeface="Gill Sans MT"/>
              </a:rPr>
              <a:t>conflicto </a:t>
            </a:r>
            <a:r>
              <a:rPr sz="2000" dirty="0">
                <a:solidFill>
                  <a:srgbClr val="464646"/>
                </a:solidFill>
                <a:latin typeface="Gill Sans MT"/>
                <a:cs typeface="Gill Sans MT"/>
              </a:rPr>
              <a:t>sin</a:t>
            </a:r>
            <a:r>
              <a:rPr sz="2000" spc="-25" dirty="0">
                <a:solidFill>
                  <a:srgbClr val="464646"/>
                </a:solidFill>
                <a:latin typeface="Gill Sans MT"/>
                <a:cs typeface="Gill Sans MT"/>
              </a:rPr>
              <a:t> </a:t>
            </a:r>
            <a:r>
              <a:rPr sz="2000" spc="-40" dirty="0">
                <a:solidFill>
                  <a:srgbClr val="464646"/>
                </a:solidFill>
                <a:latin typeface="Gill Sans MT"/>
                <a:cs typeface="Gill Sans MT"/>
              </a:rPr>
              <a:t>perder</a:t>
            </a:r>
            <a:r>
              <a:rPr sz="2000" spc="-20" dirty="0">
                <a:solidFill>
                  <a:srgbClr val="464646"/>
                </a:solidFill>
                <a:latin typeface="Gill Sans MT"/>
                <a:cs typeface="Gill Sans MT"/>
              </a:rPr>
              <a:t> </a:t>
            </a:r>
            <a:r>
              <a:rPr sz="2000" dirty="0">
                <a:solidFill>
                  <a:srgbClr val="464646"/>
                </a:solidFill>
                <a:latin typeface="Gill Sans MT"/>
                <a:cs typeface="Gill Sans MT"/>
              </a:rPr>
              <a:t>el</a:t>
            </a:r>
            <a:r>
              <a:rPr sz="2000" spc="-25" dirty="0">
                <a:solidFill>
                  <a:srgbClr val="464646"/>
                </a:solidFill>
                <a:latin typeface="Gill Sans MT"/>
                <a:cs typeface="Gill Sans MT"/>
              </a:rPr>
              <a:t> </a:t>
            </a:r>
            <a:r>
              <a:rPr sz="2000" spc="-45" dirty="0">
                <a:solidFill>
                  <a:srgbClr val="464646"/>
                </a:solidFill>
                <a:latin typeface="Gill Sans MT"/>
                <a:cs typeface="Gill Sans MT"/>
              </a:rPr>
              <a:t>respeto,</a:t>
            </a:r>
            <a:r>
              <a:rPr sz="2000" spc="-15" dirty="0">
                <a:solidFill>
                  <a:srgbClr val="464646"/>
                </a:solidFill>
                <a:latin typeface="Gill Sans MT"/>
                <a:cs typeface="Gill Sans MT"/>
              </a:rPr>
              <a:t> </a:t>
            </a:r>
            <a:r>
              <a:rPr sz="2000" spc="55" dirty="0">
                <a:solidFill>
                  <a:srgbClr val="464646"/>
                </a:solidFill>
                <a:latin typeface="Gill Sans MT"/>
                <a:cs typeface="Gill Sans MT"/>
              </a:rPr>
              <a:t>la</a:t>
            </a:r>
            <a:r>
              <a:rPr sz="2000" spc="-20" dirty="0">
                <a:solidFill>
                  <a:srgbClr val="464646"/>
                </a:solidFill>
                <a:latin typeface="Gill Sans MT"/>
                <a:cs typeface="Gill Sans MT"/>
              </a:rPr>
              <a:t> </a:t>
            </a:r>
            <a:r>
              <a:rPr sz="2000" spc="-10" dirty="0">
                <a:solidFill>
                  <a:srgbClr val="464646"/>
                </a:solidFill>
                <a:latin typeface="Gill Sans MT"/>
                <a:cs typeface="Gill Sans MT"/>
              </a:rPr>
              <a:t>tolerancia</a:t>
            </a:r>
            <a:r>
              <a:rPr sz="2000" spc="-20" dirty="0">
                <a:solidFill>
                  <a:srgbClr val="464646"/>
                </a:solidFill>
                <a:latin typeface="Gill Sans MT"/>
                <a:cs typeface="Gill Sans MT"/>
              </a:rPr>
              <a:t> </a:t>
            </a:r>
            <a:r>
              <a:rPr sz="2000" dirty="0">
                <a:solidFill>
                  <a:srgbClr val="464646"/>
                </a:solidFill>
                <a:latin typeface="Gill Sans MT"/>
                <a:cs typeface="Gill Sans MT"/>
              </a:rPr>
              <a:t>y</a:t>
            </a:r>
            <a:r>
              <a:rPr sz="2000" spc="-30" dirty="0">
                <a:solidFill>
                  <a:srgbClr val="464646"/>
                </a:solidFill>
                <a:latin typeface="Gill Sans MT"/>
                <a:cs typeface="Gill Sans MT"/>
              </a:rPr>
              <a:t> </a:t>
            </a:r>
            <a:r>
              <a:rPr sz="2000" spc="25" dirty="0">
                <a:solidFill>
                  <a:srgbClr val="464646"/>
                </a:solidFill>
                <a:latin typeface="Gill Sans MT"/>
                <a:cs typeface="Gill Sans MT"/>
              </a:rPr>
              <a:t>la </a:t>
            </a:r>
            <a:r>
              <a:rPr sz="2000" spc="-50" dirty="0">
                <a:solidFill>
                  <a:srgbClr val="464646"/>
                </a:solidFill>
                <a:latin typeface="Gill Sans MT"/>
                <a:cs typeface="Gill Sans MT"/>
              </a:rPr>
              <a:t>comprensión</a:t>
            </a:r>
            <a:r>
              <a:rPr sz="2000" spc="-185" dirty="0">
                <a:solidFill>
                  <a:srgbClr val="464646"/>
                </a:solidFill>
                <a:latin typeface="Gill Sans MT"/>
                <a:cs typeface="Gill Sans MT"/>
              </a:rPr>
              <a:t> </a:t>
            </a:r>
            <a:r>
              <a:rPr sz="2000" spc="-10" dirty="0">
                <a:solidFill>
                  <a:srgbClr val="464646"/>
                </a:solidFill>
                <a:latin typeface="Gill Sans MT"/>
                <a:cs typeface="Gill Sans MT"/>
              </a:rPr>
              <a:t>que</a:t>
            </a:r>
            <a:r>
              <a:rPr sz="2000" spc="-200" dirty="0">
                <a:solidFill>
                  <a:srgbClr val="464646"/>
                </a:solidFill>
                <a:latin typeface="Gill Sans MT"/>
                <a:cs typeface="Gill Sans MT"/>
              </a:rPr>
              <a:t> </a:t>
            </a:r>
            <a:r>
              <a:rPr sz="2000" spc="-40" dirty="0">
                <a:solidFill>
                  <a:srgbClr val="464646"/>
                </a:solidFill>
                <a:latin typeface="Gill Sans MT"/>
                <a:cs typeface="Gill Sans MT"/>
              </a:rPr>
              <a:t>debemos</a:t>
            </a:r>
            <a:r>
              <a:rPr sz="2000" spc="-195" dirty="0">
                <a:solidFill>
                  <a:srgbClr val="464646"/>
                </a:solidFill>
                <a:latin typeface="Gill Sans MT"/>
                <a:cs typeface="Gill Sans MT"/>
              </a:rPr>
              <a:t> </a:t>
            </a:r>
            <a:r>
              <a:rPr sz="2000" spc="-60" dirty="0">
                <a:solidFill>
                  <a:srgbClr val="464646"/>
                </a:solidFill>
                <a:latin typeface="Gill Sans MT"/>
                <a:cs typeface="Gill Sans MT"/>
              </a:rPr>
              <a:t>tener</a:t>
            </a:r>
            <a:r>
              <a:rPr sz="2000" spc="-210" dirty="0">
                <a:solidFill>
                  <a:srgbClr val="464646"/>
                </a:solidFill>
                <a:latin typeface="Gill Sans MT"/>
                <a:cs typeface="Gill Sans MT"/>
              </a:rPr>
              <a:t> </a:t>
            </a:r>
            <a:r>
              <a:rPr sz="2000" spc="-75" dirty="0">
                <a:solidFill>
                  <a:srgbClr val="464646"/>
                </a:solidFill>
                <a:latin typeface="Gill Sans MT"/>
                <a:cs typeface="Gill Sans MT"/>
              </a:rPr>
              <a:t>con</a:t>
            </a:r>
            <a:r>
              <a:rPr sz="2000" spc="-195" dirty="0">
                <a:solidFill>
                  <a:srgbClr val="464646"/>
                </a:solidFill>
                <a:latin typeface="Gill Sans MT"/>
                <a:cs typeface="Gill Sans MT"/>
              </a:rPr>
              <a:t> </a:t>
            </a:r>
            <a:r>
              <a:rPr sz="2000" spc="-45" dirty="0">
                <a:solidFill>
                  <a:srgbClr val="464646"/>
                </a:solidFill>
                <a:latin typeface="Gill Sans MT"/>
                <a:cs typeface="Gill Sans MT"/>
              </a:rPr>
              <a:t>los</a:t>
            </a:r>
            <a:r>
              <a:rPr sz="2000" spc="-190" dirty="0">
                <a:solidFill>
                  <a:srgbClr val="464646"/>
                </a:solidFill>
                <a:latin typeface="Gill Sans MT"/>
                <a:cs typeface="Gill Sans MT"/>
              </a:rPr>
              <a:t> </a:t>
            </a:r>
            <a:r>
              <a:rPr sz="2000" spc="-10" dirty="0">
                <a:solidFill>
                  <a:srgbClr val="464646"/>
                </a:solidFill>
                <a:latin typeface="Gill Sans MT"/>
                <a:cs typeface="Gill Sans MT"/>
              </a:rPr>
              <a:t>demás.</a:t>
            </a:r>
            <a:endParaRPr sz="2000" dirty="0">
              <a:latin typeface="Gill Sans MT"/>
              <a:cs typeface="Gill Sans MT"/>
            </a:endParaRPr>
          </a:p>
        </p:txBody>
      </p:sp>
      <p:pic>
        <p:nvPicPr>
          <p:cNvPr id="7" name="object 9"/>
          <p:cNvPicPr/>
          <p:nvPr/>
        </p:nvPicPr>
        <p:blipFill>
          <a:blip r:embed="rId3" cstate="print"/>
          <a:stretch>
            <a:fillRect/>
          </a:stretch>
        </p:blipFill>
        <p:spPr>
          <a:xfrm>
            <a:off x="27008" y="152400"/>
            <a:ext cx="2531364" cy="501396"/>
          </a:xfrm>
          <a:prstGeom prst="rect">
            <a:avLst/>
          </a:prstGeom>
        </p:spPr>
      </p:pic>
    </p:spTree>
    <p:extLst>
      <p:ext uri="{BB962C8B-B14F-4D97-AF65-F5344CB8AC3E}">
        <p14:creationId xmlns:p14="http://schemas.microsoft.com/office/powerpoint/2010/main" val="4213305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ómo negociar en un conflicto? | Conexión ES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8"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6"/>
          <p:cNvSpPr txBox="1"/>
          <p:nvPr/>
        </p:nvSpPr>
        <p:spPr>
          <a:xfrm>
            <a:off x="3352800" y="13504"/>
            <a:ext cx="5936404" cy="1988750"/>
          </a:xfrm>
          <a:prstGeom prst="rect">
            <a:avLst/>
          </a:prstGeom>
        </p:spPr>
        <p:txBody>
          <a:bodyPr vert="horz" wrap="square" lIns="0" tIns="12700" rIns="0" bIns="0" rtlCol="0">
            <a:spAutoFit/>
          </a:bodyPr>
          <a:lstStyle/>
          <a:p>
            <a:pPr marL="12700" marR="5715" algn="just">
              <a:lnSpc>
                <a:spcPct val="107000"/>
              </a:lnSpc>
              <a:spcBef>
                <a:spcPts val="100"/>
              </a:spcBef>
            </a:pPr>
            <a:r>
              <a:rPr lang="es-ES" sz="2000" b="1" dirty="0" smtClean="0">
                <a:solidFill>
                  <a:srgbClr val="464646"/>
                </a:solidFill>
                <a:latin typeface="Gill Sans MT"/>
                <a:cs typeface="Gill Sans MT"/>
              </a:rPr>
              <a:t>El desafío no consiste en eliminar el conflicto, sino en transformarlo, mediante procesos creativos, para hacerlo se requiere de una serie de habilidades personales como saber comunicar, capacidad de empatía, control de las emociones, autoconfianza, entre otras.</a:t>
            </a:r>
            <a:endParaRPr sz="2000" b="1" dirty="0">
              <a:latin typeface="Gill Sans MT"/>
              <a:cs typeface="Gill Sans MT"/>
            </a:endParaRPr>
          </a:p>
        </p:txBody>
      </p:sp>
      <p:pic>
        <p:nvPicPr>
          <p:cNvPr id="7" name="object 9"/>
          <p:cNvPicPr/>
          <p:nvPr/>
        </p:nvPicPr>
        <p:blipFill>
          <a:blip r:embed="rId3" cstate="print"/>
          <a:stretch>
            <a:fillRect/>
          </a:stretch>
        </p:blipFill>
        <p:spPr>
          <a:xfrm>
            <a:off x="27008" y="152400"/>
            <a:ext cx="2531364" cy="501396"/>
          </a:xfrm>
          <a:prstGeom prst="rect">
            <a:avLst/>
          </a:prstGeom>
        </p:spPr>
      </p:pic>
    </p:spTree>
    <p:extLst>
      <p:ext uri="{BB962C8B-B14F-4D97-AF65-F5344CB8AC3E}">
        <p14:creationId xmlns:p14="http://schemas.microsoft.com/office/powerpoint/2010/main" val="3703861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6822" y="265470"/>
            <a:ext cx="12012890" cy="6592526"/>
          </a:xfrm>
          <a:prstGeom prst="rect">
            <a:avLst/>
          </a:prstGeom>
        </p:spPr>
      </p:pic>
      <p:sp>
        <p:nvSpPr>
          <p:cNvPr id="3" name="object 3"/>
          <p:cNvSpPr txBox="1"/>
          <p:nvPr/>
        </p:nvSpPr>
        <p:spPr>
          <a:xfrm>
            <a:off x="9196831" y="986536"/>
            <a:ext cx="1144270" cy="269875"/>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001F5F"/>
                </a:solidFill>
                <a:latin typeface="Gill Sans MT"/>
                <a:cs typeface="Gill Sans MT"/>
              </a:rPr>
              <a:t>4.4</a:t>
            </a:r>
            <a:r>
              <a:rPr sz="1600" spc="-155" dirty="0">
                <a:solidFill>
                  <a:srgbClr val="001F5F"/>
                </a:solidFill>
                <a:latin typeface="Gill Sans MT"/>
                <a:cs typeface="Gill Sans MT"/>
              </a:rPr>
              <a:t> </a:t>
            </a:r>
            <a:r>
              <a:rPr sz="1600" spc="-50" dirty="0">
                <a:solidFill>
                  <a:srgbClr val="001F5F"/>
                </a:solidFill>
                <a:latin typeface="Gill Sans MT"/>
                <a:cs typeface="Gill Sans MT"/>
              </a:rPr>
              <a:t>FASES</a:t>
            </a:r>
            <a:r>
              <a:rPr sz="1600" spc="-160" dirty="0">
                <a:solidFill>
                  <a:srgbClr val="001F5F"/>
                </a:solidFill>
                <a:latin typeface="Gill Sans MT"/>
                <a:cs typeface="Gill Sans MT"/>
              </a:rPr>
              <a:t> </a:t>
            </a:r>
            <a:r>
              <a:rPr sz="1600" spc="-80" dirty="0">
                <a:solidFill>
                  <a:srgbClr val="001F5F"/>
                </a:solidFill>
                <a:latin typeface="Gill Sans MT"/>
                <a:cs typeface="Gill Sans MT"/>
              </a:rPr>
              <a:t>DEL</a:t>
            </a:r>
            <a:endParaRPr sz="1600">
              <a:latin typeface="Gill Sans MT"/>
              <a:cs typeface="Gill Sans MT"/>
            </a:endParaRPr>
          </a:p>
        </p:txBody>
      </p:sp>
      <p:sp>
        <p:nvSpPr>
          <p:cNvPr id="4" name="object 4"/>
          <p:cNvSpPr/>
          <p:nvPr/>
        </p:nvSpPr>
        <p:spPr>
          <a:xfrm>
            <a:off x="9095993" y="1290996"/>
            <a:ext cx="3096260" cy="22225"/>
          </a:xfrm>
          <a:custGeom>
            <a:avLst/>
            <a:gdLst/>
            <a:ahLst/>
            <a:cxnLst/>
            <a:rect l="l" t="t" r="r" b="b"/>
            <a:pathLst>
              <a:path w="3096259" h="22225">
                <a:moveTo>
                  <a:pt x="0" y="21802"/>
                </a:moveTo>
                <a:lnTo>
                  <a:pt x="3096005" y="0"/>
                </a:lnTo>
              </a:path>
            </a:pathLst>
          </a:custGeom>
          <a:ln w="6350">
            <a:solidFill>
              <a:srgbClr val="221F25"/>
            </a:solidFill>
          </a:ln>
        </p:spPr>
        <p:txBody>
          <a:bodyPr wrap="square" lIns="0" tIns="0" rIns="0" bIns="0" rtlCol="0"/>
          <a:lstStyle/>
          <a:p>
            <a:endParaRPr/>
          </a:p>
        </p:txBody>
      </p:sp>
      <p:sp>
        <p:nvSpPr>
          <p:cNvPr id="5" name="object 5"/>
          <p:cNvSpPr txBox="1">
            <a:spLocks noGrp="1"/>
          </p:cNvSpPr>
          <p:nvPr>
            <p:ph type="title"/>
          </p:nvPr>
        </p:nvSpPr>
        <p:spPr>
          <a:xfrm>
            <a:off x="9103106" y="1178305"/>
            <a:ext cx="1987550" cy="939800"/>
          </a:xfrm>
          <a:prstGeom prst="rect">
            <a:avLst/>
          </a:prstGeom>
        </p:spPr>
        <p:txBody>
          <a:bodyPr vert="horz" wrap="square" lIns="0" tIns="12700" rIns="0" bIns="0" rtlCol="0">
            <a:spAutoFit/>
          </a:bodyPr>
          <a:lstStyle/>
          <a:p>
            <a:pPr marL="12700">
              <a:lnSpc>
                <a:spcPct val="100000"/>
              </a:lnSpc>
              <a:spcBef>
                <a:spcPts val="100"/>
              </a:spcBef>
            </a:pPr>
            <a:r>
              <a:rPr i="1" spc="-440" dirty="0">
                <a:solidFill>
                  <a:srgbClr val="001F5F"/>
                </a:solidFill>
                <a:latin typeface="Arial Narrow"/>
                <a:cs typeface="Arial Narrow"/>
              </a:rPr>
              <a:t>Conflicto</a:t>
            </a:r>
          </a:p>
        </p:txBody>
      </p:sp>
      <p:sp>
        <p:nvSpPr>
          <p:cNvPr id="6" name="object 6"/>
          <p:cNvSpPr txBox="1"/>
          <p:nvPr/>
        </p:nvSpPr>
        <p:spPr>
          <a:xfrm>
            <a:off x="8994140" y="2423667"/>
            <a:ext cx="2763520" cy="2228174"/>
          </a:xfrm>
          <a:prstGeom prst="rect">
            <a:avLst/>
          </a:prstGeom>
        </p:spPr>
        <p:txBody>
          <a:bodyPr vert="horz" wrap="square" lIns="0" tIns="12065" rIns="0" bIns="0" rtlCol="0">
            <a:spAutoFit/>
          </a:bodyPr>
          <a:lstStyle/>
          <a:p>
            <a:pPr marL="12700" marR="5080" algn="just">
              <a:lnSpc>
                <a:spcPct val="100200"/>
              </a:lnSpc>
              <a:spcBef>
                <a:spcPts val="95"/>
              </a:spcBef>
            </a:pPr>
            <a:r>
              <a:rPr lang="es-ES" sz="1800" dirty="0" smtClean="0">
                <a:solidFill>
                  <a:srgbClr val="464646"/>
                </a:solidFill>
                <a:latin typeface="Gill Sans MT"/>
                <a:cs typeface="Gill Sans MT"/>
              </a:rPr>
              <a:t>Analizaremos e</a:t>
            </a:r>
            <a:r>
              <a:rPr sz="1800" dirty="0" smtClean="0">
                <a:solidFill>
                  <a:srgbClr val="464646"/>
                </a:solidFill>
                <a:latin typeface="Gill Sans MT"/>
                <a:cs typeface="Gill Sans MT"/>
              </a:rPr>
              <a:t>l</a:t>
            </a:r>
            <a:r>
              <a:rPr sz="1800" spc="155" dirty="0" smtClean="0">
                <a:solidFill>
                  <a:srgbClr val="464646"/>
                </a:solidFill>
                <a:latin typeface="Gill Sans MT"/>
                <a:cs typeface="Gill Sans MT"/>
              </a:rPr>
              <a:t> </a:t>
            </a:r>
            <a:r>
              <a:rPr sz="1800" spc="-10" dirty="0" err="1" smtClean="0">
                <a:solidFill>
                  <a:srgbClr val="464646"/>
                </a:solidFill>
                <a:latin typeface="Gill Sans MT"/>
                <a:cs typeface="Gill Sans MT"/>
              </a:rPr>
              <a:t>proceso</a:t>
            </a:r>
            <a:r>
              <a:rPr sz="1800" spc="160" dirty="0" smtClean="0">
                <a:solidFill>
                  <a:srgbClr val="464646"/>
                </a:solidFill>
                <a:latin typeface="Gill Sans MT"/>
                <a:cs typeface="Gill Sans MT"/>
              </a:rPr>
              <a:t> </a:t>
            </a:r>
            <a:r>
              <a:rPr sz="1800" dirty="0" smtClean="0">
                <a:solidFill>
                  <a:srgbClr val="464646"/>
                </a:solidFill>
                <a:latin typeface="Gill Sans MT"/>
                <a:cs typeface="Gill Sans MT"/>
              </a:rPr>
              <a:t>del</a:t>
            </a:r>
            <a:r>
              <a:rPr sz="1800" spc="165" dirty="0" smtClean="0">
                <a:solidFill>
                  <a:srgbClr val="464646"/>
                </a:solidFill>
                <a:latin typeface="Gill Sans MT"/>
                <a:cs typeface="Gill Sans MT"/>
              </a:rPr>
              <a:t> </a:t>
            </a:r>
            <a:r>
              <a:rPr sz="1800" dirty="0" err="1" smtClean="0">
                <a:solidFill>
                  <a:srgbClr val="464646"/>
                </a:solidFill>
                <a:latin typeface="Gill Sans MT"/>
                <a:cs typeface="Gill Sans MT"/>
              </a:rPr>
              <a:t>conflicto</a:t>
            </a:r>
            <a:r>
              <a:rPr sz="1800" spc="160" dirty="0" smtClean="0">
                <a:solidFill>
                  <a:srgbClr val="464646"/>
                </a:solidFill>
                <a:latin typeface="Gill Sans MT"/>
                <a:cs typeface="Gill Sans MT"/>
              </a:rPr>
              <a:t> </a:t>
            </a:r>
            <a:r>
              <a:rPr sz="1800" spc="-20" dirty="0" smtClean="0">
                <a:solidFill>
                  <a:srgbClr val="464646"/>
                </a:solidFill>
                <a:latin typeface="Gill Sans MT"/>
                <a:cs typeface="Gill Sans MT"/>
              </a:rPr>
              <a:t>para </a:t>
            </a:r>
            <a:r>
              <a:rPr sz="1800" spc="-30" dirty="0" err="1" smtClean="0">
                <a:solidFill>
                  <a:srgbClr val="464646"/>
                </a:solidFill>
                <a:latin typeface="Gill Sans MT"/>
                <a:cs typeface="Gill Sans MT"/>
              </a:rPr>
              <a:t>reconocer</a:t>
            </a:r>
            <a:r>
              <a:rPr sz="1800" spc="280" dirty="0" smtClean="0">
                <a:solidFill>
                  <a:srgbClr val="464646"/>
                </a:solidFill>
                <a:latin typeface="Gill Sans MT"/>
                <a:cs typeface="Gill Sans MT"/>
              </a:rPr>
              <a:t> </a:t>
            </a:r>
            <a:r>
              <a:rPr sz="1800" dirty="0">
                <a:solidFill>
                  <a:srgbClr val="464646"/>
                </a:solidFill>
                <a:latin typeface="Gill Sans MT"/>
                <a:cs typeface="Gill Sans MT"/>
              </a:rPr>
              <a:t>las</a:t>
            </a:r>
            <a:r>
              <a:rPr sz="1800" spc="280" dirty="0">
                <a:solidFill>
                  <a:srgbClr val="464646"/>
                </a:solidFill>
                <a:latin typeface="Gill Sans MT"/>
                <a:cs typeface="Gill Sans MT"/>
              </a:rPr>
              <a:t> </a:t>
            </a:r>
            <a:r>
              <a:rPr sz="1800" dirty="0">
                <a:solidFill>
                  <a:srgbClr val="464646"/>
                </a:solidFill>
                <a:latin typeface="Gill Sans MT"/>
                <a:cs typeface="Gill Sans MT"/>
              </a:rPr>
              <a:t>etapas</a:t>
            </a:r>
            <a:r>
              <a:rPr sz="1800" spc="285" dirty="0">
                <a:solidFill>
                  <a:srgbClr val="464646"/>
                </a:solidFill>
                <a:latin typeface="Gill Sans MT"/>
                <a:cs typeface="Gill Sans MT"/>
              </a:rPr>
              <a:t> </a:t>
            </a:r>
            <a:r>
              <a:rPr sz="1800" dirty="0">
                <a:solidFill>
                  <a:srgbClr val="464646"/>
                </a:solidFill>
                <a:latin typeface="Gill Sans MT"/>
                <a:cs typeface="Gill Sans MT"/>
              </a:rPr>
              <a:t>por</a:t>
            </a:r>
            <a:r>
              <a:rPr sz="1800" spc="290" dirty="0">
                <a:solidFill>
                  <a:srgbClr val="464646"/>
                </a:solidFill>
                <a:latin typeface="Gill Sans MT"/>
                <a:cs typeface="Gill Sans MT"/>
              </a:rPr>
              <a:t> </a:t>
            </a:r>
            <a:r>
              <a:rPr sz="1800" spc="-25" dirty="0">
                <a:solidFill>
                  <a:srgbClr val="464646"/>
                </a:solidFill>
                <a:latin typeface="Gill Sans MT"/>
                <a:cs typeface="Gill Sans MT"/>
              </a:rPr>
              <a:t>las </a:t>
            </a:r>
            <a:r>
              <a:rPr sz="1800" dirty="0">
                <a:solidFill>
                  <a:srgbClr val="464646"/>
                </a:solidFill>
                <a:latin typeface="Gill Sans MT"/>
                <a:cs typeface="Gill Sans MT"/>
              </a:rPr>
              <a:t>que</a:t>
            </a:r>
            <a:r>
              <a:rPr sz="1800" spc="135" dirty="0">
                <a:solidFill>
                  <a:srgbClr val="464646"/>
                </a:solidFill>
                <a:latin typeface="Gill Sans MT"/>
                <a:cs typeface="Gill Sans MT"/>
              </a:rPr>
              <a:t>  </a:t>
            </a:r>
            <a:r>
              <a:rPr sz="1800" dirty="0">
                <a:solidFill>
                  <a:srgbClr val="464646"/>
                </a:solidFill>
                <a:latin typeface="Gill Sans MT"/>
                <a:cs typeface="Gill Sans MT"/>
              </a:rPr>
              <a:t>atraviesa</a:t>
            </a:r>
            <a:r>
              <a:rPr sz="1800" spc="135" dirty="0">
                <a:solidFill>
                  <a:srgbClr val="464646"/>
                </a:solidFill>
                <a:latin typeface="Gill Sans MT"/>
                <a:cs typeface="Gill Sans MT"/>
              </a:rPr>
              <a:t>  </a:t>
            </a:r>
            <a:r>
              <a:rPr sz="1800" dirty="0">
                <a:solidFill>
                  <a:srgbClr val="464646"/>
                </a:solidFill>
                <a:latin typeface="Gill Sans MT"/>
                <a:cs typeface="Gill Sans MT"/>
              </a:rPr>
              <a:t>con</a:t>
            </a:r>
            <a:r>
              <a:rPr sz="1800" spc="135" dirty="0">
                <a:solidFill>
                  <a:srgbClr val="464646"/>
                </a:solidFill>
                <a:latin typeface="Gill Sans MT"/>
                <a:cs typeface="Gill Sans MT"/>
              </a:rPr>
              <a:t>  </a:t>
            </a:r>
            <a:r>
              <a:rPr sz="1800" dirty="0">
                <a:solidFill>
                  <a:srgbClr val="464646"/>
                </a:solidFill>
                <a:latin typeface="Gill Sans MT"/>
                <a:cs typeface="Gill Sans MT"/>
              </a:rPr>
              <a:t>idea</a:t>
            </a:r>
            <a:r>
              <a:rPr sz="1800" spc="135" dirty="0">
                <a:solidFill>
                  <a:srgbClr val="464646"/>
                </a:solidFill>
                <a:latin typeface="Gill Sans MT"/>
                <a:cs typeface="Gill Sans MT"/>
              </a:rPr>
              <a:t>  </a:t>
            </a:r>
            <a:r>
              <a:rPr sz="1800" spc="-25" dirty="0">
                <a:solidFill>
                  <a:srgbClr val="464646"/>
                </a:solidFill>
                <a:latin typeface="Gill Sans MT"/>
                <a:cs typeface="Gill Sans MT"/>
              </a:rPr>
              <a:t>de </a:t>
            </a:r>
            <a:r>
              <a:rPr sz="1800" dirty="0">
                <a:solidFill>
                  <a:srgbClr val="464646"/>
                </a:solidFill>
                <a:latin typeface="Gill Sans MT"/>
                <a:cs typeface="Gill Sans MT"/>
              </a:rPr>
              <a:t>diagnosticar</a:t>
            </a:r>
            <a:r>
              <a:rPr sz="1800" spc="459" dirty="0">
                <a:solidFill>
                  <a:srgbClr val="464646"/>
                </a:solidFill>
                <a:latin typeface="Gill Sans MT"/>
                <a:cs typeface="Gill Sans MT"/>
              </a:rPr>
              <a:t>  </a:t>
            </a:r>
            <a:r>
              <a:rPr sz="1800" dirty="0">
                <a:solidFill>
                  <a:srgbClr val="464646"/>
                </a:solidFill>
                <a:latin typeface="Gill Sans MT"/>
                <a:cs typeface="Gill Sans MT"/>
              </a:rPr>
              <a:t>una</a:t>
            </a:r>
            <a:r>
              <a:rPr sz="1800" spc="459" dirty="0">
                <a:solidFill>
                  <a:srgbClr val="464646"/>
                </a:solidFill>
                <a:latin typeface="Gill Sans MT"/>
                <a:cs typeface="Gill Sans MT"/>
              </a:rPr>
              <a:t>  </a:t>
            </a:r>
            <a:r>
              <a:rPr sz="1800" spc="-10" dirty="0">
                <a:solidFill>
                  <a:srgbClr val="464646"/>
                </a:solidFill>
                <a:latin typeface="Gill Sans MT"/>
                <a:cs typeface="Gill Sans MT"/>
              </a:rPr>
              <a:t>situación </a:t>
            </a:r>
            <a:r>
              <a:rPr sz="1800" dirty="0">
                <a:solidFill>
                  <a:srgbClr val="464646"/>
                </a:solidFill>
                <a:latin typeface="Gill Sans MT"/>
                <a:cs typeface="Gill Sans MT"/>
              </a:rPr>
              <a:t>conflictiva,</a:t>
            </a:r>
            <a:r>
              <a:rPr sz="1800" spc="620" dirty="0">
                <a:solidFill>
                  <a:srgbClr val="464646"/>
                </a:solidFill>
                <a:latin typeface="Gill Sans MT"/>
                <a:cs typeface="Gill Sans MT"/>
              </a:rPr>
              <a:t> </a:t>
            </a:r>
            <a:r>
              <a:rPr sz="1800" dirty="0">
                <a:solidFill>
                  <a:srgbClr val="464646"/>
                </a:solidFill>
                <a:latin typeface="Gill Sans MT"/>
                <a:cs typeface="Gill Sans MT"/>
              </a:rPr>
              <a:t>hacerle</a:t>
            </a:r>
            <a:r>
              <a:rPr sz="1800" spc="615" dirty="0">
                <a:solidFill>
                  <a:srgbClr val="464646"/>
                </a:solidFill>
                <a:latin typeface="Gill Sans MT"/>
                <a:cs typeface="Gill Sans MT"/>
              </a:rPr>
              <a:t> </a:t>
            </a:r>
            <a:r>
              <a:rPr sz="1800" dirty="0">
                <a:solidFill>
                  <a:srgbClr val="464646"/>
                </a:solidFill>
                <a:latin typeface="Gill Sans MT"/>
                <a:cs typeface="Gill Sans MT"/>
              </a:rPr>
              <a:t>frente</a:t>
            </a:r>
            <a:r>
              <a:rPr sz="1800" spc="615" dirty="0">
                <a:solidFill>
                  <a:srgbClr val="464646"/>
                </a:solidFill>
                <a:latin typeface="Gill Sans MT"/>
                <a:cs typeface="Gill Sans MT"/>
              </a:rPr>
              <a:t> </a:t>
            </a:r>
            <a:r>
              <a:rPr sz="1800" spc="-50" dirty="0">
                <a:solidFill>
                  <a:srgbClr val="464646"/>
                </a:solidFill>
                <a:latin typeface="Gill Sans MT"/>
                <a:cs typeface="Gill Sans MT"/>
              </a:rPr>
              <a:t>y </a:t>
            </a:r>
            <a:r>
              <a:rPr sz="1800" spc="-20" dirty="0">
                <a:solidFill>
                  <a:srgbClr val="464646"/>
                </a:solidFill>
                <a:latin typeface="Gill Sans MT"/>
                <a:cs typeface="Gill Sans MT"/>
              </a:rPr>
              <a:t>resolver</a:t>
            </a:r>
            <a:r>
              <a:rPr sz="1800" spc="135" dirty="0">
                <a:solidFill>
                  <a:srgbClr val="464646"/>
                </a:solidFill>
                <a:latin typeface="Gill Sans MT"/>
                <a:cs typeface="Gill Sans MT"/>
              </a:rPr>
              <a:t> </a:t>
            </a:r>
            <a:r>
              <a:rPr sz="1800" dirty="0">
                <a:solidFill>
                  <a:srgbClr val="464646"/>
                </a:solidFill>
                <a:latin typeface="Gill Sans MT"/>
                <a:cs typeface="Gill Sans MT"/>
              </a:rPr>
              <a:t>mediante</a:t>
            </a:r>
            <a:r>
              <a:rPr sz="1800" spc="135" dirty="0">
                <a:solidFill>
                  <a:srgbClr val="464646"/>
                </a:solidFill>
                <a:latin typeface="Gill Sans MT"/>
                <a:cs typeface="Gill Sans MT"/>
              </a:rPr>
              <a:t> </a:t>
            </a:r>
            <a:r>
              <a:rPr sz="1800" spc="-10" dirty="0">
                <a:solidFill>
                  <a:srgbClr val="464646"/>
                </a:solidFill>
                <a:latin typeface="Gill Sans MT"/>
                <a:cs typeface="Gill Sans MT"/>
              </a:rPr>
              <a:t>estrategias </a:t>
            </a:r>
            <a:r>
              <a:rPr sz="1800" spc="-30" dirty="0">
                <a:solidFill>
                  <a:srgbClr val="464646"/>
                </a:solidFill>
                <a:latin typeface="Gill Sans MT"/>
                <a:cs typeface="Gill Sans MT"/>
              </a:rPr>
              <a:t>creativas</a:t>
            </a:r>
            <a:r>
              <a:rPr sz="1800" spc="-150" dirty="0">
                <a:solidFill>
                  <a:srgbClr val="464646"/>
                </a:solidFill>
                <a:latin typeface="Gill Sans MT"/>
                <a:cs typeface="Gill Sans MT"/>
              </a:rPr>
              <a:t> </a:t>
            </a:r>
            <a:r>
              <a:rPr sz="1800" spc="-45" dirty="0">
                <a:solidFill>
                  <a:srgbClr val="464646"/>
                </a:solidFill>
                <a:latin typeface="Gill Sans MT"/>
                <a:cs typeface="Gill Sans MT"/>
              </a:rPr>
              <a:t>consiste</a:t>
            </a:r>
            <a:r>
              <a:rPr sz="1800" spc="-150" dirty="0">
                <a:solidFill>
                  <a:srgbClr val="464646"/>
                </a:solidFill>
                <a:latin typeface="Gill Sans MT"/>
                <a:cs typeface="Gill Sans MT"/>
              </a:rPr>
              <a:t> </a:t>
            </a:r>
            <a:r>
              <a:rPr sz="1800" spc="-25" dirty="0">
                <a:solidFill>
                  <a:srgbClr val="464646"/>
                </a:solidFill>
                <a:latin typeface="Gill Sans MT"/>
                <a:cs typeface="Gill Sans MT"/>
              </a:rPr>
              <a:t>en:</a:t>
            </a:r>
            <a:endParaRPr sz="1800" dirty="0">
              <a:latin typeface="Gill Sans MT"/>
              <a:cs typeface="Gill Sans MT"/>
            </a:endParaRPr>
          </a:p>
        </p:txBody>
      </p:sp>
      <p:pic>
        <p:nvPicPr>
          <p:cNvPr id="7" name="object 9"/>
          <p:cNvPicPr/>
          <p:nvPr/>
        </p:nvPicPr>
        <p:blipFill>
          <a:blip r:embed="rId3" cstate="print"/>
          <a:stretch>
            <a:fillRect/>
          </a:stretch>
        </p:blipFill>
        <p:spPr>
          <a:xfrm>
            <a:off x="381000" y="247143"/>
            <a:ext cx="2531364" cy="501396"/>
          </a:xfrm>
          <a:prstGeom prst="rect">
            <a:avLst/>
          </a:prstGeom>
        </p:spPr>
      </p:pic>
    </p:spTree>
    <p:extLst>
      <p:ext uri="{BB962C8B-B14F-4D97-AF65-F5344CB8AC3E}">
        <p14:creationId xmlns:p14="http://schemas.microsoft.com/office/powerpoint/2010/main" val="3864483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2874010"/>
          </a:xfrm>
        </p:grpSpPr>
        <p:sp>
          <p:nvSpPr>
            <p:cNvPr id="3" name="object 3"/>
            <p:cNvSpPr/>
            <p:nvPr/>
          </p:nvSpPr>
          <p:spPr>
            <a:xfrm>
              <a:off x="0" y="0"/>
              <a:ext cx="12192000" cy="2874010"/>
            </a:xfrm>
            <a:custGeom>
              <a:avLst/>
              <a:gdLst/>
              <a:ahLst/>
              <a:cxnLst/>
              <a:rect l="l" t="t" r="r" b="b"/>
              <a:pathLst>
                <a:path w="12192000" h="2874010">
                  <a:moveTo>
                    <a:pt x="0" y="0"/>
                  </a:moveTo>
                  <a:lnTo>
                    <a:pt x="0" y="2873502"/>
                  </a:lnTo>
                  <a:lnTo>
                    <a:pt x="12191999" y="2873502"/>
                  </a:lnTo>
                  <a:lnTo>
                    <a:pt x="12191999" y="0"/>
                  </a:lnTo>
                  <a:lnTo>
                    <a:pt x="0" y="0"/>
                  </a:lnTo>
                  <a:close/>
                </a:path>
              </a:pathLst>
            </a:custGeom>
            <a:solidFill>
              <a:srgbClr val="E8EAF8"/>
            </a:solidFill>
          </p:spPr>
          <p:txBody>
            <a:bodyPr wrap="square" lIns="0" tIns="0" rIns="0" bIns="0" rtlCol="0"/>
            <a:lstStyle/>
            <a:p>
              <a:endParaRPr/>
            </a:p>
          </p:txBody>
        </p:sp>
        <p:sp>
          <p:nvSpPr>
            <p:cNvPr id="8" name="object 8"/>
            <p:cNvSpPr/>
            <p:nvPr/>
          </p:nvSpPr>
          <p:spPr>
            <a:xfrm>
              <a:off x="1659635" y="450341"/>
              <a:ext cx="5627370" cy="668655"/>
            </a:xfrm>
            <a:custGeom>
              <a:avLst/>
              <a:gdLst/>
              <a:ahLst/>
              <a:cxnLst/>
              <a:rect l="l" t="t" r="r" b="b"/>
              <a:pathLst>
                <a:path w="5627370" h="668655">
                  <a:moveTo>
                    <a:pt x="5627370" y="0"/>
                  </a:moveTo>
                  <a:lnTo>
                    <a:pt x="0" y="0"/>
                  </a:lnTo>
                  <a:lnTo>
                    <a:pt x="0" y="668274"/>
                  </a:lnTo>
                  <a:lnTo>
                    <a:pt x="5627370" y="668274"/>
                  </a:lnTo>
                  <a:lnTo>
                    <a:pt x="5627370" y="0"/>
                  </a:lnTo>
                  <a:close/>
                </a:path>
              </a:pathLst>
            </a:custGeom>
            <a:solidFill>
              <a:srgbClr val="E8EAF8"/>
            </a:solidFill>
          </p:spPr>
          <p:txBody>
            <a:bodyPr wrap="square" lIns="0" tIns="0" rIns="0" bIns="0" rtlCol="0"/>
            <a:lstStyle/>
            <a:p>
              <a:endParaRPr/>
            </a:p>
          </p:txBody>
        </p:sp>
      </p:grpSp>
      <p:sp>
        <p:nvSpPr>
          <p:cNvPr id="9" name="object 9"/>
          <p:cNvSpPr txBox="1">
            <a:spLocks noGrp="1"/>
          </p:cNvSpPr>
          <p:nvPr>
            <p:ph type="title"/>
          </p:nvPr>
        </p:nvSpPr>
        <p:spPr>
          <a:xfrm>
            <a:off x="3222498" y="1118616"/>
            <a:ext cx="2772410" cy="463550"/>
          </a:xfrm>
          <a:prstGeom prst="rect">
            <a:avLst/>
          </a:prstGeom>
          <a:solidFill>
            <a:srgbClr val="E8EAF8"/>
          </a:solidFill>
        </p:spPr>
        <p:txBody>
          <a:bodyPr vert="horz" wrap="square" lIns="0" tIns="0" rIns="0" bIns="0" rtlCol="0">
            <a:spAutoFit/>
          </a:bodyPr>
          <a:lstStyle/>
          <a:p>
            <a:pPr marL="688340">
              <a:lnSpc>
                <a:spcPts val="2525"/>
              </a:lnSpc>
            </a:pPr>
            <a:r>
              <a:rPr sz="4800" i="1" spc="-355" dirty="0">
                <a:solidFill>
                  <a:srgbClr val="006FC0"/>
                </a:solidFill>
                <a:latin typeface="Arial Narrow"/>
                <a:cs typeface="Arial Narrow"/>
              </a:rPr>
              <a:t>Conflicto</a:t>
            </a:r>
            <a:endParaRPr sz="4800">
              <a:latin typeface="Arial Narrow"/>
              <a:cs typeface="Arial Narrow"/>
            </a:endParaRPr>
          </a:p>
        </p:txBody>
      </p:sp>
      <p:pic>
        <p:nvPicPr>
          <p:cNvPr id="10" name="object 10"/>
          <p:cNvPicPr/>
          <p:nvPr/>
        </p:nvPicPr>
        <p:blipFill>
          <a:blip r:embed="rId2" cstate="print"/>
          <a:stretch>
            <a:fillRect/>
          </a:stretch>
        </p:blipFill>
        <p:spPr>
          <a:xfrm>
            <a:off x="3581400" y="85084"/>
            <a:ext cx="2715260" cy="761999"/>
          </a:xfrm>
          <a:prstGeom prst="rect">
            <a:avLst/>
          </a:prstGeom>
        </p:spPr>
      </p:pic>
      <p:pic>
        <p:nvPicPr>
          <p:cNvPr id="11" name="object 9"/>
          <p:cNvPicPr/>
          <p:nvPr/>
        </p:nvPicPr>
        <p:blipFill>
          <a:blip r:embed="rId3" cstate="print"/>
          <a:stretch>
            <a:fillRect/>
          </a:stretch>
        </p:blipFill>
        <p:spPr>
          <a:xfrm>
            <a:off x="381000" y="247143"/>
            <a:ext cx="2531364" cy="501396"/>
          </a:xfrm>
          <a:prstGeom prst="rect">
            <a:avLst/>
          </a:prstGeom>
        </p:spPr>
      </p:pic>
      <p:graphicFrame>
        <p:nvGraphicFramePr>
          <p:cNvPr id="7" name="Diagrama 6"/>
          <p:cNvGraphicFramePr/>
          <p:nvPr>
            <p:extLst/>
          </p:nvPr>
        </p:nvGraphicFramePr>
        <p:xfrm>
          <a:off x="4229161" y="247143"/>
          <a:ext cx="9434958" cy="66959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 name="Imagen 11"/>
          <p:cNvPicPr>
            <a:picLocks noChangeAspect="1"/>
          </p:cNvPicPr>
          <p:nvPr/>
        </p:nvPicPr>
        <p:blipFill>
          <a:blip r:embed="rId9"/>
          <a:stretch>
            <a:fillRect/>
          </a:stretch>
        </p:blipFill>
        <p:spPr>
          <a:xfrm>
            <a:off x="39157" y="1566346"/>
            <a:ext cx="5565679" cy="4498924"/>
          </a:xfrm>
          <a:prstGeom prst="rect">
            <a:avLst/>
          </a:prstGeom>
        </p:spPr>
      </p:pic>
    </p:spTree>
    <p:extLst>
      <p:ext uri="{BB962C8B-B14F-4D97-AF65-F5344CB8AC3E}">
        <p14:creationId xmlns:p14="http://schemas.microsoft.com/office/powerpoint/2010/main" val="4019828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2874010"/>
          </a:xfrm>
        </p:grpSpPr>
        <p:sp>
          <p:nvSpPr>
            <p:cNvPr id="3" name="object 3"/>
            <p:cNvSpPr/>
            <p:nvPr/>
          </p:nvSpPr>
          <p:spPr>
            <a:xfrm>
              <a:off x="0" y="0"/>
              <a:ext cx="12192000" cy="2874010"/>
            </a:xfrm>
            <a:custGeom>
              <a:avLst/>
              <a:gdLst/>
              <a:ahLst/>
              <a:cxnLst/>
              <a:rect l="l" t="t" r="r" b="b"/>
              <a:pathLst>
                <a:path w="12192000" h="2874010">
                  <a:moveTo>
                    <a:pt x="0" y="0"/>
                  </a:moveTo>
                  <a:lnTo>
                    <a:pt x="0" y="2873502"/>
                  </a:lnTo>
                  <a:lnTo>
                    <a:pt x="12191999" y="2873502"/>
                  </a:lnTo>
                  <a:lnTo>
                    <a:pt x="12191999" y="0"/>
                  </a:lnTo>
                  <a:lnTo>
                    <a:pt x="0" y="0"/>
                  </a:lnTo>
                  <a:close/>
                </a:path>
              </a:pathLst>
            </a:custGeom>
            <a:solidFill>
              <a:srgbClr val="E8EAF8"/>
            </a:solidFill>
          </p:spPr>
          <p:txBody>
            <a:bodyPr wrap="square" lIns="0" tIns="0" rIns="0" bIns="0" rtlCol="0"/>
            <a:lstStyle/>
            <a:p>
              <a:endParaRPr/>
            </a:p>
          </p:txBody>
        </p:sp>
        <p:sp>
          <p:nvSpPr>
            <p:cNvPr id="8" name="object 8"/>
            <p:cNvSpPr/>
            <p:nvPr/>
          </p:nvSpPr>
          <p:spPr>
            <a:xfrm>
              <a:off x="1659635" y="450341"/>
              <a:ext cx="5627370" cy="668655"/>
            </a:xfrm>
            <a:custGeom>
              <a:avLst/>
              <a:gdLst/>
              <a:ahLst/>
              <a:cxnLst/>
              <a:rect l="l" t="t" r="r" b="b"/>
              <a:pathLst>
                <a:path w="5627370" h="668655">
                  <a:moveTo>
                    <a:pt x="5627370" y="0"/>
                  </a:moveTo>
                  <a:lnTo>
                    <a:pt x="0" y="0"/>
                  </a:lnTo>
                  <a:lnTo>
                    <a:pt x="0" y="668274"/>
                  </a:lnTo>
                  <a:lnTo>
                    <a:pt x="5627370" y="668274"/>
                  </a:lnTo>
                  <a:lnTo>
                    <a:pt x="5627370" y="0"/>
                  </a:lnTo>
                  <a:close/>
                </a:path>
              </a:pathLst>
            </a:custGeom>
            <a:solidFill>
              <a:srgbClr val="E8EAF8"/>
            </a:solidFill>
          </p:spPr>
          <p:txBody>
            <a:bodyPr wrap="square" lIns="0" tIns="0" rIns="0" bIns="0" rtlCol="0"/>
            <a:lstStyle/>
            <a:p>
              <a:endParaRPr/>
            </a:p>
          </p:txBody>
        </p:sp>
      </p:grpSp>
      <p:sp>
        <p:nvSpPr>
          <p:cNvPr id="9" name="object 9"/>
          <p:cNvSpPr txBox="1">
            <a:spLocks noGrp="1"/>
          </p:cNvSpPr>
          <p:nvPr>
            <p:ph type="title"/>
          </p:nvPr>
        </p:nvSpPr>
        <p:spPr>
          <a:xfrm>
            <a:off x="3222498" y="1118616"/>
            <a:ext cx="2772410" cy="463550"/>
          </a:xfrm>
          <a:prstGeom prst="rect">
            <a:avLst/>
          </a:prstGeom>
          <a:solidFill>
            <a:srgbClr val="E8EAF8"/>
          </a:solidFill>
        </p:spPr>
        <p:txBody>
          <a:bodyPr vert="horz" wrap="square" lIns="0" tIns="0" rIns="0" bIns="0" rtlCol="0">
            <a:spAutoFit/>
          </a:bodyPr>
          <a:lstStyle/>
          <a:p>
            <a:pPr marL="688340">
              <a:lnSpc>
                <a:spcPts val="2525"/>
              </a:lnSpc>
            </a:pPr>
            <a:r>
              <a:rPr sz="4800" i="1" spc="-355" dirty="0">
                <a:solidFill>
                  <a:srgbClr val="006FC0"/>
                </a:solidFill>
                <a:latin typeface="Arial Narrow"/>
                <a:cs typeface="Arial Narrow"/>
              </a:rPr>
              <a:t>Conflicto</a:t>
            </a:r>
            <a:endParaRPr sz="4800">
              <a:latin typeface="Arial Narrow"/>
              <a:cs typeface="Arial Narrow"/>
            </a:endParaRPr>
          </a:p>
        </p:txBody>
      </p:sp>
      <p:pic>
        <p:nvPicPr>
          <p:cNvPr id="10" name="object 10"/>
          <p:cNvPicPr/>
          <p:nvPr/>
        </p:nvPicPr>
        <p:blipFill>
          <a:blip r:embed="rId2" cstate="print"/>
          <a:stretch>
            <a:fillRect/>
          </a:stretch>
        </p:blipFill>
        <p:spPr>
          <a:xfrm>
            <a:off x="3581400" y="85084"/>
            <a:ext cx="2715260" cy="761999"/>
          </a:xfrm>
          <a:prstGeom prst="rect">
            <a:avLst/>
          </a:prstGeom>
        </p:spPr>
      </p:pic>
      <p:pic>
        <p:nvPicPr>
          <p:cNvPr id="11" name="object 9"/>
          <p:cNvPicPr/>
          <p:nvPr/>
        </p:nvPicPr>
        <p:blipFill>
          <a:blip r:embed="rId3" cstate="print"/>
          <a:stretch>
            <a:fillRect/>
          </a:stretch>
        </p:blipFill>
        <p:spPr>
          <a:xfrm>
            <a:off x="8991600" y="215385"/>
            <a:ext cx="2531364" cy="501396"/>
          </a:xfrm>
          <a:prstGeom prst="rect">
            <a:avLst/>
          </a:prstGeom>
        </p:spPr>
      </p:pic>
      <p:graphicFrame>
        <p:nvGraphicFramePr>
          <p:cNvPr id="4" name="Diagrama 3"/>
          <p:cNvGraphicFramePr/>
          <p:nvPr>
            <p:extLst/>
          </p:nvPr>
        </p:nvGraphicFramePr>
        <p:xfrm>
          <a:off x="228600" y="381000"/>
          <a:ext cx="11811000" cy="65620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Picture 2" descr="Imágenes de Conflicto - Descarga gratuita en Freepik"/>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5378261"/>
            <a:ext cx="2209800" cy="1472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4861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1999" y="0"/>
                </a:moveTo>
                <a:lnTo>
                  <a:pt x="0" y="0"/>
                </a:lnTo>
                <a:lnTo>
                  <a:pt x="0" y="6857998"/>
                </a:lnTo>
                <a:lnTo>
                  <a:pt x="12191999" y="6857998"/>
                </a:lnTo>
                <a:lnTo>
                  <a:pt x="12191999" y="0"/>
                </a:lnTo>
                <a:close/>
              </a:path>
            </a:pathLst>
          </a:custGeom>
          <a:solidFill>
            <a:srgbClr val="E8EAF8"/>
          </a:solidFill>
        </p:spPr>
        <p:txBody>
          <a:bodyPr wrap="square" lIns="0" tIns="0" rIns="0" bIns="0" rtlCol="0"/>
          <a:lstStyle/>
          <a:p>
            <a:endParaRPr/>
          </a:p>
        </p:txBody>
      </p:sp>
      <p:pic>
        <p:nvPicPr>
          <p:cNvPr id="5" name="object 5"/>
          <p:cNvPicPr/>
          <p:nvPr/>
        </p:nvPicPr>
        <p:blipFill>
          <a:blip r:embed="rId2" cstate="print"/>
          <a:stretch>
            <a:fillRect/>
          </a:stretch>
        </p:blipFill>
        <p:spPr>
          <a:xfrm>
            <a:off x="1962150" y="1118616"/>
            <a:ext cx="7805166" cy="5137404"/>
          </a:xfrm>
          <a:prstGeom prst="rect">
            <a:avLst/>
          </a:prstGeom>
        </p:spPr>
      </p:pic>
      <p:pic>
        <p:nvPicPr>
          <p:cNvPr id="4" name="object 9"/>
          <p:cNvPicPr/>
          <p:nvPr/>
        </p:nvPicPr>
        <p:blipFill>
          <a:blip r:embed="rId3" cstate="print"/>
          <a:stretch>
            <a:fillRect/>
          </a:stretch>
        </p:blipFill>
        <p:spPr>
          <a:xfrm>
            <a:off x="8991600" y="215385"/>
            <a:ext cx="2531364" cy="501396"/>
          </a:xfrm>
          <a:prstGeom prst="rect">
            <a:avLst/>
          </a:prstGeom>
        </p:spPr>
      </p:pic>
    </p:spTree>
    <p:extLst>
      <p:ext uri="{BB962C8B-B14F-4D97-AF65-F5344CB8AC3E}">
        <p14:creationId xmlns:p14="http://schemas.microsoft.com/office/powerpoint/2010/main" val="14527152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5"/>
          </a:xfrm>
          <a:prstGeom prst="rect">
            <a:avLst/>
          </a:prstGeom>
        </p:spPr>
      </p:pic>
      <p:sp>
        <p:nvSpPr>
          <p:cNvPr id="3" name="object 3"/>
          <p:cNvSpPr txBox="1"/>
          <p:nvPr/>
        </p:nvSpPr>
        <p:spPr>
          <a:xfrm>
            <a:off x="8307323" y="613917"/>
            <a:ext cx="2985770" cy="269875"/>
          </a:xfrm>
          <a:prstGeom prst="rect">
            <a:avLst/>
          </a:prstGeom>
        </p:spPr>
        <p:txBody>
          <a:bodyPr vert="horz" wrap="square" lIns="0" tIns="12700" rIns="0" bIns="0" rtlCol="0">
            <a:spAutoFit/>
          </a:bodyPr>
          <a:lstStyle/>
          <a:p>
            <a:pPr marL="12700">
              <a:lnSpc>
                <a:spcPct val="100000"/>
              </a:lnSpc>
              <a:spcBef>
                <a:spcPts val="100"/>
              </a:spcBef>
            </a:pPr>
            <a:r>
              <a:rPr sz="1600" spc="-60" dirty="0">
                <a:solidFill>
                  <a:srgbClr val="001F5F"/>
                </a:solidFill>
                <a:latin typeface="Gill Sans MT"/>
                <a:cs typeface="Gill Sans MT"/>
              </a:rPr>
              <a:t>4.5</a:t>
            </a:r>
            <a:r>
              <a:rPr sz="1600" spc="-145" dirty="0">
                <a:solidFill>
                  <a:srgbClr val="001F5F"/>
                </a:solidFill>
                <a:latin typeface="Gill Sans MT"/>
                <a:cs typeface="Gill Sans MT"/>
              </a:rPr>
              <a:t> TÉCNICAS</a:t>
            </a:r>
            <a:r>
              <a:rPr sz="1600" spc="-150" dirty="0">
                <a:solidFill>
                  <a:srgbClr val="001F5F"/>
                </a:solidFill>
                <a:latin typeface="Gill Sans MT"/>
                <a:cs typeface="Gill Sans MT"/>
              </a:rPr>
              <a:t> </a:t>
            </a:r>
            <a:r>
              <a:rPr sz="1600" spc="-95" dirty="0">
                <a:solidFill>
                  <a:srgbClr val="001F5F"/>
                </a:solidFill>
                <a:latin typeface="Gill Sans MT"/>
                <a:cs typeface="Gill Sans MT"/>
              </a:rPr>
              <a:t>PARA</a:t>
            </a:r>
            <a:r>
              <a:rPr sz="1600" spc="-145" dirty="0">
                <a:solidFill>
                  <a:srgbClr val="001F5F"/>
                </a:solidFill>
                <a:latin typeface="Gill Sans MT"/>
                <a:cs typeface="Gill Sans MT"/>
              </a:rPr>
              <a:t> </a:t>
            </a:r>
            <a:r>
              <a:rPr sz="1600" spc="-135" dirty="0">
                <a:solidFill>
                  <a:srgbClr val="001F5F"/>
                </a:solidFill>
                <a:latin typeface="Gill Sans MT"/>
                <a:cs typeface="Gill Sans MT"/>
              </a:rPr>
              <a:t>LA</a:t>
            </a:r>
            <a:r>
              <a:rPr sz="1600" spc="-150" dirty="0">
                <a:solidFill>
                  <a:srgbClr val="001F5F"/>
                </a:solidFill>
                <a:latin typeface="Gill Sans MT"/>
                <a:cs typeface="Gill Sans MT"/>
              </a:rPr>
              <a:t> </a:t>
            </a:r>
            <a:r>
              <a:rPr sz="1600" spc="-170" dirty="0">
                <a:solidFill>
                  <a:srgbClr val="001F5F"/>
                </a:solidFill>
                <a:latin typeface="Gill Sans MT"/>
                <a:cs typeface="Gill Sans MT"/>
              </a:rPr>
              <a:t>SOLUCIÓN</a:t>
            </a:r>
            <a:r>
              <a:rPr sz="1600" spc="-180" dirty="0">
                <a:solidFill>
                  <a:srgbClr val="001F5F"/>
                </a:solidFill>
                <a:latin typeface="Gill Sans MT"/>
                <a:cs typeface="Gill Sans MT"/>
              </a:rPr>
              <a:t> </a:t>
            </a:r>
            <a:r>
              <a:rPr sz="1600" spc="-25" dirty="0">
                <a:solidFill>
                  <a:srgbClr val="001F5F"/>
                </a:solidFill>
                <a:latin typeface="Gill Sans MT"/>
                <a:cs typeface="Gill Sans MT"/>
              </a:rPr>
              <a:t>DE</a:t>
            </a:r>
            <a:endParaRPr sz="1600">
              <a:latin typeface="Gill Sans MT"/>
              <a:cs typeface="Gill Sans MT"/>
            </a:endParaRPr>
          </a:p>
        </p:txBody>
      </p:sp>
      <p:sp>
        <p:nvSpPr>
          <p:cNvPr id="4" name="object 4"/>
          <p:cNvSpPr/>
          <p:nvPr/>
        </p:nvSpPr>
        <p:spPr>
          <a:xfrm>
            <a:off x="8312657" y="912861"/>
            <a:ext cx="3879850" cy="27940"/>
          </a:xfrm>
          <a:custGeom>
            <a:avLst/>
            <a:gdLst/>
            <a:ahLst/>
            <a:cxnLst/>
            <a:rect l="l" t="t" r="r" b="b"/>
            <a:pathLst>
              <a:path w="3879850" h="27940">
                <a:moveTo>
                  <a:pt x="0" y="27319"/>
                </a:moveTo>
                <a:lnTo>
                  <a:pt x="3879341" y="0"/>
                </a:lnTo>
              </a:path>
            </a:pathLst>
          </a:custGeom>
          <a:ln w="6350">
            <a:solidFill>
              <a:srgbClr val="221F25"/>
            </a:solidFill>
          </a:ln>
        </p:spPr>
        <p:txBody>
          <a:bodyPr wrap="square" lIns="0" tIns="0" rIns="0" bIns="0" rtlCol="0"/>
          <a:lstStyle/>
          <a:p>
            <a:endParaRPr/>
          </a:p>
        </p:txBody>
      </p:sp>
      <p:sp>
        <p:nvSpPr>
          <p:cNvPr id="5" name="object 5"/>
          <p:cNvSpPr txBox="1">
            <a:spLocks noGrp="1"/>
          </p:cNvSpPr>
          <p:nvPr>
            <p:ph type="title"/>
          </p:nvPr>
        </p:nvSpPr>
        <p:spPr>
          <a:xfrm>
            <a:off x="8538209" y="721614"/>
            <a:ext cx="2146300" cy="939800"/>
          </a:xfrm>
          <a:prstGeom prst="rect">
            <a:avLst/>
          </a:prstGeom>
        </p:spPr>
        <p:txBody>
          <a:bodyPr vert="horz" wrap="square" lIns="0" tIns="12700" rIns="0" bIns="0" rtlCol="0">
            <a:spAutoFit/>
          </a:bodyPr>
          <a:lstStyle/>
          <a:p>
            <a:pPr marL="12700">
              <a:lnSpc>
                <a:spcPct val="100000"/>
              </a:lnSpc>
              <a:spcBef>
                <a:spcPts val="100"/>
              </a:spcBef>
            </a:pPr>
            <a:r>
              <a:rPr i="1" spc="-509" dirty="0">
                <a:solidFill>
                  <a:srgbClr val="001F5F"/>
                </a:solidFill>
                <a:latin typeface="Arial Narrow"/>
                <a:cs typeface="Arial Narrow"/>
              </a:rPr>
              <a:t>Conflictos</a:t>
            </a:r>
          </a:p>
        </p:txBody>
      </p:sp>
      <p:sp>
        <p:nvSpPr>
          <p:cNvPr id="6" name="object 6"/>
          <p:cNvSpPr txBox="1"/>
          <p:nvPr/>
        </p:nvSpPr>
        <p:spPr>
          <a:xfrm>
            <a:off x="3022345" y="2749550"/>
            <a:ext cx="5796915" cy="1125220"/>
          </a:xfrm>
          <a:prstGeom prst="rect">
            <a:avLst/>
          </a:prstGeom>
        </p:spPr>
        <p:txBody>
          <a:bodyPr vert="horz" wrap="square" lIns="0" tIns="11430" rIns="0" bIns="0" rtlCol="0">
            <a:spAutoFit/>
          </a:bodyPr>
          <a:lstStyle/>
          <a:p>
            <a:pPr marL="12700" marR="5080" algn="ctr">
              <a:lnSpc>
                <a:spcPct val="100299"/>
              </a:lnSpc>
              <a:spcBef>
                <a:spcPts val="90"/>
              </a:spcBef>
            </a:pPr>
            <a:r>
              <a:rPr sz="1800" spc="-130" dirty="0">
                <a:solidFill>
                  <a:srgbClr val="2E2933"/>
                </a:solidFill>
                <a:latin typeface="Gill Sans MT"/>
                <a:cs typeface="Gill Sans MT"/>
              </a:rPr>
              <a:t>De</a:t>
            </a:r>
            <a:r>
              <a:rPr sz="1800" spc="-170" dirty="0">
                <a:solidFill>
                  <a:srgbClr val="2E2933"/>
                </a:solidFill>
                <a:latin typeface="Gill Sans MT"/>
                <a:cs typeface="Gill Sans MT"/>
              </a:rPr>
              <a:t> </a:t>
            </a:r>
            <a:r>
              <a:rPr sz="1800" spc="-40" dirty="0">
                <a:solidFill>
                  <a:srgbClr val="2E2933"/>
                </a:solidFill>
                <a:latin typeface="Gill Sans MT"/>
                <a:cs typeface="Gill Sans MT"/>
              </a:rPr>
              <a:t>cara</a:t>
            </a:r>
            <a:r>
              <a:rPr sz="1800" spc="-155" dirty="0">
                <a:solidFill>
                  <a:srgbClr val="2E2933"/>
                </a:solidFill>
                <a:latin typeface="Gill Sans MT"/>
                <a:cs typeface="Gill Sans MT"/>
              </a:rPr>
              <a:t> </a:t>
            </a:r>
            <a:r>
              <a:rPr sz="1800" spc="60" dirty="0">
                <a:solidFill>
                  <a:srgbClr val="2E2933"/>
                </a:solidFill>
                <a:latin typeface="Gill Sans MT"/>
                <a:cs typeface="Gill Sans MT"/>
              </a:rPr>
              <a:t>a</a:t>
            </a:r>
            <a:r>
              <a:rPr sz="1800" spc="-165" dirty="0">
                <a:solidFill>
                  <a:srgbClr val="2E2933"/>
                </a:solidFill>
                <a:latin typeface="Gill Sans MT"/>
                <a:cs typeface="Gill Sans MT"/>
              </a:rPr>
              <a:t> </a:t>
            </a:r>
            <a:r>
              <a:rPr sz="1800" spc="-40" dirty="0">
                <a:solidFill>
                  <a:srgbClr val="2E2933"/>
                </a:solidFill>
                <a:latin typeface="Gill Sans MT"/>
                <a:cs typeface="Gill Sans MT"/>
              </a:rPr>
              <a:t>enfocar</a:t>
            </a:r>
            <a:r>
              <a:rPr sz="1800" spc="-160" dirty="0">
                <a:solidFill>
                  <a:srgbClr val="2E2933"/>
                </a:solidFill>
                <a:latin typeface="Gill Sans MT"/>
                <a:cs typeface="Gill Sans MT"/>
              </a:rPr>
              <a:t> </a:t>
            </a:r>
            <a:r>
              <a:rPr sz="1800" dirty="0">
                <a:solidFill>
                  <a:srgbClr val="2E2933"/>
                </a:solidFill>
                <a:latin typeface="Gill Sans MT"/>
                <a:cs typeface="Gill Sans MT"/>
              </a:rPr>
              <a:t>un</a:t>
            </a:r>
            <a:r>
              <a:rPr sz="1800" spc="-170" dirty="0">
                <a:solidFill>
                  <a:srgbClr val="2E2933"/>
                </a:solidFill>
                <a:latin typeface="Gill Sans MT"/>
                <a:cs typeface="Gill Sans MT"/>
              </a:rPr>
              <a:t> </a:t>
            </a:r>
            <a:r>
              <a:rPr sz="1800" spc="-35" dirty="0">
                <a:solidFill>
                  <a:srgbClr val="2E2933"/>
                </a:solidFill>
                <a:latin typeface="Gill Sans MT"/>
                <a:cs typeface="Gill Sans MT"/>
              </a:rPr>
              <a:t>conflicto</a:t>
            </a:r>
            <a:r>
              <a:rPr sz="1800" spc="-165" dirty="0">
                <a:solidFill>
                  <a:srgbClr val="2E2933"/>
                </a:solidFill>
                <a:latin typeface="Gill Sans MT"/>
                <a:cs typeface="Gill Sans MT"/>
              </a:rPr>
              <a:t> </a:t>
            </a:r>
            <a:r>
              <a:rPr sz="1800" spc="-30" dirty="0">
                <a:solidFill>
                  <a:srgbClr val="2E2933"/>
                </a:solidFill>
                <a:latin typeface="Gill Sans MT"/>
                <a:cs typeface="Gill Sans MT"/>
              </a:rPr>
              <a:t>siempre</a:t>
            </a:r>
            <a:r>
              <a:rPr sz="1800" spc="-165" dirty="0">
                <a:solidFill>
                  <a:srgbClr val="2E2933"/>
                </a:solidFill>
                <a:latin typeface="Gill Sans MT"/>
                <a:cs typeface="Gill Sans MT"/>
              </a:rPr>
              <a:t> </a:t>
            </a:r>
            <a:r>
              <a:rPr sz="1800" spc="-45" dirty="0">
                <a:solidFill>
                  <a:srgbClr val="2E2933"/>
                </a:solidFill>
                <a:latin typeface="Gill Sans MT"/>
                <a:cs typeface="Gill Sans MT"/>
              </a:rPr>
              <a:t>deberemos</a:t>
            </a:r>
            <a:r>
              <a:rPr sz="1800" spc="-170" dirty="0">
                <a:solidFill>
                  <a:srgbClr val="2E2933"/>
                </a:solidFill>
                <a:latin typeface="Gill Sans MT"/>
                <a:cs typeface="Gill Sans MT"/>
              </a:rPr>
              <a:t> </a:t>
            </a:r>
            <a:r>
              <a:rPr sz="1800" spc="-20" dirty="0">
                <a:solidFill>
                  <a:srgbClr val="2E2933"/>
                </a:solidFill>
                <a:latin typeface="Gill Sans MT"/>
                <a:cs typeface="Gill Sans MT"/>
              </a:rPr>
              <a:t>intentar</a:t>
            </a:r>
            <a:r>
              <a:rPr sz="1800" spc="-175" dirty="0">
                <a:solidFill>
                  <a:srgbClr val="2E2933"/>
                </a:solidFill>
                <a:latin typeface="Gill Sans MT"/>
                <a:cs typeface="Gill Sans MT"/>
              </a:rPr>
              <a:t> </a:t>
            </a:r>
            <a:r>
              <a:rPr sz="1800" spc="-10" dirty="0">
                <a:solidFill>
                  <a:srgbClr val="2E2933"/>
                </a:solidFill>
                <a:latin typeface="Gill Sans MT"/>
                <a:cs typeface="Gill Sans MT"/>
              </a:rPr>
              <a:t>buscar </a:t>
            </a:r>
            <a:r>
              <a:rPr sz="1800" dirty="0">
                <a:solidFill>
                  <a:srgbClr val="2E2933"/>
                </a:solidFill>
                <a:latin typeface="Gill Sans MT"/>
                <a:cs typeface="Gill Sans MT"/>
              </a:rPr>
              <a:t>una</a:t>
            </a:r>
            <a:r>
              <a:rPr sz="1800" spc="-140" dirty="0">
                <a:solidFill>
                  <a:srgbClr val="2E2933"/>
                </a:solidFill>
                <a:latin typeface="Gill Sans MT"/>
                <a:cs typeface="Gill Sans MT"/>
              </a:rPr>
              <a:t> </a:t>
            </a:r>
            <a:r>
              <a:rPr sz="1800" spc="-40" dirty="0">
                <a:solidFill>
                  <a:srgbClr val="2E2933"/>
                </a:solidFill>
                <a:latin typeface="Gill Sans MT"/>
                <a:cs typeface="Gill Sans MT"/>
              </a:rPr>
              <a:t>solución</a:t>
            </a:r>
            <a:r>
              <a:rPr sz="1800" spc="-140" dirty="0">
                <a:solidFill>
                  <a:srgbClr val="2E2933"/>
                </a:solidFill>
                <a:latin typeface="Gill Sans MT"/>
                <a:cs typeface="Gill Sans MT"/>
              </a:rPr>
              <a:t> </a:t>
            </a:r>
            <a:r>
              <a:rPr sz="1800" spc="-25" dirty="0">
                <a:solidFill>
                  <a:srgbClr val="2E2933"/>
                </a:solidFill>
                <a:latin typeface="Gill Sans MT"/>
                <a:cs typeface="Gill Sans MT"/>
              </a:rPr>
              <a:t>win-</a:t>
            </a:r>
            <a:r>
              <a:rPr sz="1800" spc="-10" dirty="0">
                <a:solidFill>
                  <a:srgbClr val="2E2933"/>
                </a:solidFill>
                <a:latin typeface="Gill Sans MT"/>
                <a:cs typeface="Gill Sans MT"/>
              </a:rPr>
              <a:t>win,</a:t>
            </a:r>
            <a:r>
              <a:rPr sz="1800" spc="-170" dirty="0">
                <a:solidFill>
                  <a:srgbClr val="2E2933"/>
                </a:solidFill>
                <a:latin typeface="Gill Sans MT"/>
                <a:cs typeface="Gill Sans MT"/>
              </a:rPr>
              <a:t> </a:t>
            </a:r>
            <a:r>
              <a:rPr sz="1800" spc="-35" dirty="0">
                <a:solidFill>
                  <a:srgbClr val="2E2933"/>
                </a:solidFill>
                <a:latin typeface="Gill Sans MT"/>
                <a:cs typeface="Gill Sans MT"/>
              </a:rPr>
              <a:t>de</a:t>
            </a:r>
            <a:r>
              <a:rPr sz="1800" spc="-155" dirty="0">
                <a:solidFill>
                  <a:srgbClr val="2E2933"/>
                </a:solidFill>
                <a:latin typeface="Gill Sans MT"/>
                <a:cs typeface="Gill Sans MT"/>
              </a:rPr>
              <a:t> </a:t>
            </a:r>
            <a:r>
              <a:rPr sz="1800" dirty="0">
                <a:solidFill>
                  <a:srgbClr val="2E2933"/>
                </a:solidFill>
                <a:latin typeface="Gill Sans MT"/>
                <a:cs typeface="Gill Sans MT"/>
              </a:rPr>
              <a:t>manera</a:t>
            </a:r>
            <a:r>
              <a:rPr sz="1800" spc="-140" dirty="0">
                <a:solidFill>
                  <a:srgbClr val="2E2933"/>
                </a:solidFill>
                <a:latin typeface="Gill Sans MT"/>
                <a:cs typeface="Gill Sans MT"/>
              </a:rPr>
              <a:t> </a:t>
            </a:r>
            <a:r>
              <a:rPr sz="1800" spc="-10" dirty="0">
                <a:solidFill>
                  <a:srgbClr val="2E2933"/>
                </a:solidFill>
                <a:latin typeface="Gill Sans MT"/>
                <a:cs typeface="Gill Sans MT"/>
              </a:rPr>
              <a:t>que</a:t>
            </a:r>
            <a:r>
              <a:rPr sz="1800" spc="-140" dirty="0">
                <a:solidFill>
                  <a:srgbClr val="2E2933"/>
                </a:solidFill>
                <a:latin typeface="Gill Sans MT"/>
                <a:cs typeface="Gill Sans MT"/>
              </a:rPr>
              <a:t> </a:t>
            </a:r>
            <a:r>
              <a:rPr sz="1800" dirty="0">
                <a:solidFill>
                  <a:srgbClr val="2E2933"/>
                </a:solidFill>
                <a:latin typeface="Gill Sans MT"/>
                <a:cs typeface="Gill Sans MT"/>
              </a:rPr>
              <a:t>ambas</a:t>
            </a:r>
            <a:r>
              <a:rPr sz="1800" spc="-145" dirty="0">
                <a:solidFill>
                  <a:srgbClr val="2E2933"/>
                </a:solidFill>
                <a:latin typeface="Gill Sans MT"/>
                <a:cs typeface="Gill Sans MT"/>
              </a:rPr>
              <a:t> </a:t>
            </a:r>
            <a:r>
              <a:rPr sz="1800" spc="-40" dirty="0">
                <a:solidFill>
                  <a:srgbClr val="2E2933"/>
                </a:solidFill>
                <a:latin typeface="Gill Sans MT"/>
                <a:cs typeface="Gill Sans MT"/>
              </a:rPr>
              <a:t>partes</a:t>
            </a:r>
            <a:r>
              <a:rPr sz="1800" spc="-135" dirty="0">
                <a:solidFill>
                  <a:srgbClr val="2E2933"/>
                </a:solidFill>
                <a:latin typeface="Gill Sans MT"/>
                <a:cs typeface="Gill Sans MT"/>
              </a:rPr>
              <a:t> </a:t>
            </a:r>
            <a:r>
              <a:rPr sz="1800" spc="-45" dirty="0">
                <a:solidFill>
                  <a:srgbClr val="2E2933"/>
                </a:solidFill>
                <a:latin typeface="Gill Sans MT"/>
                <a:cs typeface="Gill Sans MT"/>
              </a:rPr>
              <a:t>se</a:t>
            </a:r>
            <a:r>
              <a:rPr sz="1800" spc="-165" dirty="0">
                <a:solidFill>
                  <a:srgbClr val="2E2933"/>
                </a:solidFill>
                <a:latin typeface="Gill Sans MT"/>
                <a:cs typeface="Gill Sans MT"/>
              </a:rPr>
              <a:t> </a:t>
            </a:r>
            <a:r>
              <a:rPr sz="1800" spc="-10" dirty="0">
                <a:solidFill>
                  <a:srgbClr val="2E2933"/>
                </a:solidFill>
                <a:latin typeface="Gill Sans MT"/>
                <a:cs typeface="Gill Sans MT"/>
              </a:rPr>
              <a:t>sientan </a:t>
            </a:r>
            <a:r>
              <a:rPr sz="1800" spc="-25" dirty="0">
                <a:solidFill>
                  <a:srgbClr val="2E2933"/>
                </a:solidFill>
                <a:latin typeface="Gill Sans MT"/>
                <a:cs typeface="Gill Sans MT"/>
              </a:rPr>
              <a:t>escuchadas</a:t>
            </a:r>
            <a:r>
              <a:rPr sz="1800" spc="-190" dirty="0">
                <a:solidFill>
                  <a:srgbClr val="2E2933"/>
                </a:solidFill>
                <a:latin typeface="Gill Sans MT"/>
                <a:cs typeface="Gill Sans MT"/>
              </a:rPr>
              <a:t> </a:t>
            </a:r>
            <a:r>
              <a:rPr sz="1800" spc="-30" dirty="0">
                <a:solidFill>
                  <a:srgbClr val="2E2933"/>
                </a:solidFill>
                <a:latin typeface="Gill Sans MT"/>
                <a:cs typeface="Gill Sans MT"/>
              </a:rPr>
              <a:t>y</a:t>
            </a:r>
            <a:r>
              <a:rPr sz="1800" spc="-175" dirty="0">
                <a:solidFill>
                  <a:srgbClr val="2E2933"/>
                </a:solidFill>
                <a:latin typeface="Gill Sans MT"/>
                <a:cs typeface="Gill Sans MT"/>
              </a:rPr>
              <a:t> </a:t>
            </a:r>
            <a:r>
              <a:rPr sz="1800" spc="-40" dirty="0">
                <a:solidFill>
                  <a:srgbClr val="2E2933"/>
                </a:solidFill>
                <a:latin typeface="Gill Sans MT"/>
                <a:cs typeface="Gill Sans MT"/>
              </a:rPr>
              <a:t>tratar</a:t>
            </a:r>
            <a:r>
              <a:rPr sz="1800" spc="-150" dirty="0">
                <a:solidFill>
                  <a:srgbClr val="2E2933"/>
                </a:solidFill>
                <a:latin typeface="Gill Sans MT"/>
                <a:cs typeface="Gill Sans MT"/>
              </a:rPr>
              <a:t> </a:t>
            </a:r>
            <a:r>
              <a:rPr sz="1800" spc="50" dirty="0">
                <a:solidFill>
                  <a:srgbClr val="2E2933"/>
                </a:solidFill>
                <a:latin typeface="Gill Sans MT"/>
                <a:cs typeface="Gill Sans MT"/>
              </a:rPr>
              <a:t>la</a:t>
            </a:r>
            <a:r>
              <a:rPr sz="1800" spc="-155" dirty="0">
                <a:solidFill>
                  <a:srgbClr val="2E2933"/>
                </a:solidFill>
                <a:latin typeface="Gill Sans MT"/>
                <a:cs typeface="Gill Sans MT"/>
              </a:rPr>
              <a:t> </a:t>
            </a:r>
            <a:r>
              <a:rPr sz="1800" spc="-20" dirty="0">
                <a:solidFill>
                  <a:srgbClr val="2E2933"/>
                </a:solidFill>
                <a:latin typeface="Gill Sans MT"/>
                <a:cs typeface="Gill Sans MT"/>
              </a:rPr>
              <a:t>situación</a:t>
            </a:r>
            <a:r>
              <a:rPr sz="1800" spc="-170" dirty="0">
                <a:solidFill>
                  <a:srgbClr val="2E2933"/>
                </a:solidFill>
                <a:latin typeface="Gill Sans MT"/>
                <a:cs typeface="Gill Sans MT"/>
              </a:rPr>
              <a:t> </a:t>
            </a:r>
            <a:r>
              <a:rPr sz="1800" spc="-70" dirty="0">
                <a:solidFill>
                  <a:srgbClr val="2E2933"/>
                </a:solidFill>
                <a:latin typeface="Gill Sans MT"/>
                <a:cs typeface="Gill Sans MT"/>
              </a:rPr>
              <a:t>con</a:t>
            </a:r>
            <a:r>
              <a:rPr sz="1800" spc="-170" dirty="0">
                <a:solidFill>
                  <a:srgbClr val="2E2933"/>
                </a:solidFill>
                <a:latin typeface="Gill Sans MT"/>
                <a:cs typeface="Gill Sans MT"/>
              </a:rPr>
              <a:t> </a:t>
            </a:r>
            <a:r>
              <a:rPr sz="1800" spc="-20" dirty="0">
                <a:solidFill>
                  <a:srgbClr val="2E2933"/>
                </a:solidFill>
                <a:latin typeface="Gill Sans MT"/>
                <a:cs typeface="Gill Sans MT"/>
              </a:rPr>
              <a:t>ética,</a:t>
            </a:r>
            <a:r>
              <a:rPr sz="1800" spc="-185" dirty="0">
                <a:solidFill>
                  <a:srgbClr val="2E2933"/>
                </a:solidFill>
                <a:latin typeface="Gill Sans MT"/>
                <a:cs typeface="Gill Sans MT"/>
              </a:rPr>
              <a:t> </a:t>
            </a:r>
            <a:r>
              <a:rPr sz="1800" spc="-10" dirty="0">
                <a:solidFill>
                  <a:srgbClr val="2E2933"/>
                </a:solidFill>
                <a:latin typeface="Gill Sans MT"/>
                <a:cs typeface="Gill Sans MT"/>
              </a:rPr>
              <a:t>profesionalidad</a:t>
            </a:r>
            <a:r>
              <a:rPr sz="1800" spc="-160" dirty="0">
                <a:solidFill>
                  <a:srgbClr val="2E2933"/>
                </a:solidFill>
                <a:latin typeface="Gill Sans MT"/>
                <a:cs typeface="Gill Sans MT"/>
              </a:rPr>
              <a:t> </a:t>
            </a:r>
            <a:r>
              <a:rPr sz="1800" spc="-30" dirty="0">
                <a:solidFill>
                  <a:srgbClr val="2E2933"/>
                </a:solidFill>
                <a:latin typeface="Gill Sans MT"/>
                <a:cs typeface="Gill Sans MT"/>
              </a:rPr>
              <a:t>y</a:t>
            </a:r>
            <a:r>
              <a:rPr sz="1800" spc="-175" dirty="0">
                <a:solidFill>
                  <a:srgbClr val="2E2933"/>
                </a:solidFill>
                <a:latin typeface="Gill Sans MT"/>
                <a:cs typeface="Gill Sans MT"/>
              </a:rPr>
              <a:t> </a:t>
            </a:r>
            <a:r>
              <a:rPr sz="1800" spc="-25" dirty="0">
                <a:solidFill>
                  <a:srgbClr val="2E2933"/>
                </a:solidFill>
                <a:latin typeface="Gill Sans MT"/>
                <a:cs typeface="Gill Sans MT"/>
              </a:rPr>
              <a:t>de </a:t>
            </a:r>
            <a:r>
              <a:rPr sz="1800" dirty="0">
                <a:solidFill>
                  <a:srgbClr val="2E2933"/>
                </a:solidFill>
                <a:latin typeface="Gill Sans MT"/>
                <a:cs typeface="Gill Sans MT"/>
              </a:rPr>
              <a:t>manera</a:t>
            </a:r>
            <a:r>
              <a:rPr sz="1800" spc="-185" dirty="0">
                <a:solidFill>
                  <a:srgbClr val="2E2933"/>
                </a:solidFill>
                <a:latin typeface="Gill Sans MT"/>
                <a:cs typeface="Gill Sans MT"/>
              </a:rPr>
              <a:t> </a:t>
            </a:r>
            <a:r>
              <a:rPr sz="1800" spc="-10" dirty="0">
                <a:solidFill>
                  <a:srgbClr val="2E2933"/>
                </a:solidFill>
                <a:latin typeface="Gill Sans MT"/>
                <a:cs typeface="Gill Sans MT"/>
              </a:rPr>
              <a:t>colaborativa.</a:t>
            </a:r>
            <a:endParaRPr sz="1800">
              <a:latin typeface="Gill Sans MT"/>
              <a:cs typeface="Gill Sans MT"/>
            </a:endParaRPr>
          </a:p>
        </p:txBody>
      </p:sp>
      <p:pic>
        <p:nvPicPr>
          <p:cNvPr id="7" name="object 9"/>
          <p:cNvPicPr/>
          <p:nvPr/>
        </p:nvPicPr>
        <p:blipFill>
          <a:blip r:embed="rId3" cstate="print"/>
          <a:stretch>
            <a:fillRect/>
          </a:stretch>
        </p:blipFill>
        <p:spPr>
          <a:xfrm>
            <a:off x="685800" y="392640"/>
            <a:ext cx="2531364" cy="501396"/>
          </a:xfrm>
          <a:prstGeom prst="rect">
            <a:avLst/>
          </a:prstGeom>
        </p:spPr>
      </p:pic>
    </p:spTree>
    <p:extLst>
      <p:ext uri="{BB962C8B-B14F-4D97-AF65-F5344CB8AC3E}">
        <p14:creationId xmlns:p14="http://schemas.microsoft.com/office/powerpoint/2010/main" val="193792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pic>
        <p:nvPicPr>
          <p:cNvPr id="5" name="object 9"/>
          <p:cNvPicPr/>
          <p:nvPr/>
        </p:nvPicPr>
        <p:blipFill>
          <a:blip r:embed="rId2" cstate="print"/>
          <a:stretch>
            <a:fillRect/>
          </a:stretch>
        </p:blipFill>
        <p:spPr>
          <a:xfrm>
            <a:off x="685800" y="392640"/>
            <a:ext cx="2531364" cy="501396"/>
          </a:xfrm>
          <a:prstGeom prst="rect">
            <a:avLst/>
          </a:prstGeom>
        </p:spPr>
      </p:pic>
      <p:graphicFrame>
        <p:nvGraphicFramePr>
          <p:cNvPr id="3" name="Diagrama 2"/>
          <p:cNvGraphicFramePr/>
          <p:nvPr>
            <p:extLst/>
          </p:nvPr>
        </p:nvGraphicFramePr>
        <p:xfrm>
          <a:off x="304800" y="1261598"/>
          <a:ext cx="10287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28009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pic>
        <p:nvPicPr>
          <p:cNvPr id="5" name="object 9"/>
          <p:cNvPicPr/>
          <p:nvPr/>
        </p:nvPicPr>
        <p:blipFill>
          <a:blip r:embed="rId2" cstate="print"/>
          <a:stretch>
            <a:fillRect/>
          </a:stretch>
        </p:blipFill>
        <p:spPr>
          <a:xfrm>
            <a:off x="685800" y="392640"/>
            <a:ext cx="2531364" cy="501396"/>
          </a:xfrm>
          <a:prstGeom prst="rect">
            <a:avLst/>
          </a:prstGeom>
        </p:spPr>
      </p:pic>
      <p:graphicFrame>
        <p:nvGraphicFramePr>
          <p:cNvPr id="3" name="Diagrama 2"/>
          <p:cNvGraphicFramePr/>
          <p:nvPr>
            <p:extLst/>
          </p:nvPr>
        </p:nvGraphicFramePr>
        <p:xfrm>
          <a:off x="304800" y="1261599"/>
          <a:ext cx="10287000" cy="36914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4086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6"/>
          </a:xfrm>
          <a:prstGeom prst="rect">
            <a:avLst/>
          </a:prstGeom>
        </p:spPr>
      </p:pic>
      <p:sp>
        <p:nvSpPr>
          <p:cNvPr id="3" name="object 3"/>
          <p:cNvSpPr txBox="1"/>
          <p:nvPr/>
        </p:nvSpPr>
        <p:spPr>
          <a:xfrm>
            <a:off x="4155440" y="5218938"/>
            <a:ext cx="3879850" cy="1244600"/>
          </a:xfrm>
          <a:prstGeom prst="rect">
            <a:avLst/>
          </a:prstGeom>
        </p:spPr>
        <p:txBody>
          <a:bodyPr vert="horz" wrap="square" lIns="0" tIns="12065" rIns="0" bIns="0" rtlCol="0">
            <a:spAutoFit/>
          </a:bodyPr>
          <a:lstStyle/>
          <a:p>
            <a:pPr marL="12700" marR="5080" indent="1905" algn="ctr">
              <a:lnSpc>
                <a:spcPct val="100000"/>
              </a:lnSpc>
              <a:spcBef>
                <a:spcPts val="95"/>
              </a:spcBef>
            </a:pPr>
            <a:r>
              <a:rPr sz="2000" spc="-80" dirty="0">
                <a:solidFill>
                  <a:srgbClr val="FFFFFF"/>
                </a:solidFill>
                <a:latin typeface="Gill Sans MT"/>
                <a:cs typeface="Gill Sans MT"/>
              </a:rPr>
              <a:t>Un</a:t>
            </a:r>
            <a:r>
              <a:rPr sz="2000" spc="-220" dirty="0">
                <a:solidFill>
                  <a:srgbClr val="FFFFFF"/>
                </a:solidFill>
                <a:latin typeface="Gill Sans MT"/>
                <a:cs typeface="Gill Sans MT"/>
              </a:rPr>
              <a:t> </a:t>
            </a:r>
            <a:r>
              <a:rPr sz="2000" spc="-40" dirty="0">
                <a:solidFill>
                  <a:srgbClr val="FFFFFF"/>
                </a:solidFill>
                <a:latin typeface="Gill Sans MT"/>
                <a:cs typeface="Gill Sans MT"/>
              </a:rPr>
              <a:t>conflicto</a:t>
            </a:r>
            <a:r>
              <a:rPr sz="2000" spc="-170" dirty="0">
                <a:solidFill>
                  <a:srgbClr val="FFFFFF"/>
                </a:solidFill>
                <a:latin typeface="Gill Sans MT"/>
                <a:cs typeface="Gill Sans MT"/>
              </a:rPr>
              <a:t> </a:t>
            </a:r>
            <a:r>
              <a:rPr sz="2000" spc="-60" dirty="0">
                <a:solidFill>
                  <a:srgbClr val="FFFFFF"/>
                </a:solidFill>
                <a:latin typeface="Gill Sans MT"/>
                <a:cs typeface="Gill Sans MT"/>
              </a:rPr>
              <a:t>no</a:t>
            </a:r>
            <a:r>
              <a:rPr sz="2000" spc="-204" dirty="0">
                <a:solidFill>
                  <a:srgbClr val="FFFFFF"/>
                </a:solidFill>
                <a:latin typeface="Gill Sans MT"/>
                <a:cs typeface="Gill Sans MT"/>
              </a:rPr>
              <a:t> </a:t>
            </a:r>
            <a:r>
              <a:rPr sz="2000" spc="-30" dirty="0">
                <a:solidFill>
                  <a:srgbClr val="FFFFFF"/>
                </a:solidFill>
                <a:latin typeface="Gill Sans MT"/>
                <a:cs typeface="Gill Sans MT"/>
              </a:rPr>
              <a:t>tiene</a:t>
            </a:r>
            <a:r>
              <a:rPr sz="2000" spc="-215" dirty="0">
                <a:solidFill>
                  <a:srgbClr val="FFFFFF"/>
                </a:solidFill>
                <a:latin typeface="Gill Sans MT"/>
                <a:cs typeface="Gill Sans MT"/>
              </a:rPr>
              <a:t> </a:t>
            </a:r>
            <a:r>
              <a:rPr sz="2000" spc="-105" dirty="0">
                <a:solidFill>
                  <a:srgbClr val="FFFFFF"/>
                </a:solidFill>
                <a:latin typeface="Gill Sans MT"/>
                <a:cs typeface="Gill Sans MT"/>
              </a:rPr>
              <a:t>por</a:t>
            </a:r>
            <a:r>
              <a:rPr sz="2000" spc="-195" dirty="0">
                <a:solidFill>
                  <a:srgbClr val="FFFFFF"/>
                </a:solidFill>
                <a:latin typeface="Gill Sans MT"/>
                <a:cs typeface="Gill Sans MT"/>
              </a:rPr>
              <a:t> </a:t>
            </a:r>
            <a:r>
              <a:rPr sz="2000" spc="-10" dirty="0">
                <a:solidFill>
                  <a:srgbClr val="FFFFFF"/>
                </a:solidFill>
                <a:latin typeface="Gill Sans MT"/>
                <a:cs typeface="Gill Sans MT"/>
              </a:rPr>
              <a:t>que</a:t>
            </a:r>
            <a:r>
              <a:rPr sz="2000" spc="-204" dirty="0">
                <a:solidFill>
                  <a:srgbClr val="FFFFFF"/>
                </a:solidFill>
                <a:latin typeface="Gill Sans MT"/>
                <a:cs typeface="Gill Sans MT"/>
              </a:rPr>
              <a:t> </a:t>
            </a:r>
            <a:r>
              <a:rPr sz="2000" spc="-90" dirty="0">
                <a:solidFill>
                  <a:srgbClr val="FFFFFF"/>
                </a:solidFill>
                <a:latin typeface="Gill Sans MT"/>
                <a:cs typeface="Gill Sans MT"/>
              </a:rPr>
              <a:t>ser</a:t>
            </a:r>
            <a:r>
              <a:rPr sz="2000" spc="-204" dirty="0">
                <a:solidFill>
                  <a:srgbClr val="FFFFFF"/>
                </a:solidFill>
                <a:latin typeface="Gill Sans MT"/>
                <a:cs typeface="Gill Sans MT"/>
              </a:rPr>
              <a:t> </a:t>
            </a:r>
            <a:r>
              <a:rPr sz="2000" spc="-20" dirty="0">
                <a:solidFill>
                  <a:srgbClr val="FFFFFF"/>
                </a:solidFill>
                <a:latin typeface="Gill Sans MT"/>
                <a:cs typeface="Gill Sans MT"/>
              </a:rPr>
              <a:t>algo </a:t>
            </a:r>
            <a:r>
              <a:rPr sz="2000" dirty="0">
                <a:solidFill>
                  <a:srgbClr val="FFFFFF"/>
                </a:solidFill>
                <a:latin typeface="Gill Sans MT"/>
                <a:cs typeface="Gill Sans MT"/>
              </a:rPr>
              <a:t>negativo,</a:t>
            </a:r>
            <a:r>
              <a:rPr sz="2000" spc="-200" dirty="0">
                <a:solidFill>
                  <a:srgbClr val="FFFFFF"/>
                </a:solidFill>
                <a:latin typeface="Gill Sans MT"/>
                <a:cs typeface="Gill Sans MT"/>
              </a:rPr>
              <a:t> </a:t>
            </a:r>
            <a:r>
              <a:rPr sz="2000" spc="-75" dirty="0">
                <a:solidFill>
                  <a:srgbClr val="FFFFFF"/>
                </a:solidFill>
                <a:latin typeface="Gill Sans MT"/>
                <a:cs typeface="Gill Sans MT"/>
              </a:rPr>
              <a:t>todo</a:t>
            </a:r>
            <a:r>
              <a:rPr sz="2000" spc="-180" dirty="0">
                <a:solidFill>
                  <a:srgbClr val="FFFFFF"/>
                </a:solidFill>
                <a:latin typeface="Gill Sans MT"/>
                <a:cs typeface="Gill Sans MT"/>
              </a:rPr>
              <a:t> </a:t>
            </a:r>
            <a:r>
              <a:rPr sz="2000" spc="-45" dirty="0">
                <a:solidFill>
                  <a:srgbClr val="FFFFFF"/>
                </a:solidFill>
                <a:latin typeface="Gill Sans MT"/>
                <a:cs typeface="Gill Sans MT"/>
              </a:rPr>
              <a:t>lo</a:t>
            </a:r>
            <a:r>
              <a:rPr sz="2000" spc="-190" dirty="0">
                <a:solidFill>
                  <a:srgbClr val="FFFFFF"/>
                </a:solidFill>
                <a:latin typeface="Gill Sans MT"/>
                <a:cs typeface="Gill Sans MT"/>
              </a:rPr>
              <a:t> </a:t>
            </a:r>
            <a:r>
              <a:rPr sz="2000" spc="-65" dirty="0">
                <a:solidFill>
                  <a:srgbClr val="FFFFFF"/>
                </a:solidFill>
                <a:latin typeface="Gill Sans MT"/>
                <a:cs typeface="Gill Sans MT"/>
              </a:rPr>
              <a:t>contrario,</a:t>
            </a:r>
            <a:r>
              <a:rPr sz="2000" spc="-165" dirty="0">
                <a:solidFill>
                  <a:srgbClr val="FFFFFF"/>
                </a:solidFill>
                <a:latin typeface="Gill Sans MT"/>
                <a:cs typeface="Gill Sans MT"/>
              </a:rPr>
              <a:t> </a:t>
            </a:r>
            <a:r>
              <a:rPr sz="2000" dirty="0">
                <a:solidFill>
                  <a:srgbClr val="FFFFFF"/>
                </a:solidFill>
                <a:latin typeface="Gill Sans MT"/>
                <a:cs typeface="Gill Sans MT"/>
              </a:rPr>
              <a:t>un</a:t>
            </a:r>
            <a:r>
              <a:rPr sz="2000" spc="-200" dirty="0">
                <a:solidFill>
                  <a:srgbClr val="FFFFFF"/>
                </a:solidFill>
                <a:latin typeface="Gill Sans MT"/>
                <a:cs typeface="Gill Sans MT"/>
              </a:rPr>
              <a:t> </a:t>
            </a:r>
            <a:r>
              <a:rPr sz="2000" spc="-30" dirty="0">
                <a:solidFill>
                  <a:srgbClr val="FFFFFF"/>
                </a:solidFill>
                <a:latin typeface="Gill Sans MT"/>
                <a:cs typeface="Gill Sans MT"/>
              </a:rPr>
              <a:t>conflicto </a:t>
            </a:r>
            <a:r>
              <a:rPr sz="2000" dirty="0">
                <a:solidFill>
                  <a:srgbClr val="FFFFFF"/>
                </a:solidFill>
                <a:latin typeface="Gill Sans MT"/>
                <a:cs typeface="Gill Sans MT"/>
              </a:rPr>
              <a:t>bien</a:t>
            </a:r>
            <a:r>
              <a:rPr sz="2000" spc="-210" dirty="0">
                <a:solidFill>
                  <a:srgbClr val="FFFFFF"/>
                </a:solidFill>
                <a:latin typeface="Gill Sans MT"/>
                <a:cs typeface="Gill Sans MT"/>
              </a:rPr>
              <a:t> </a:t>
            </a:r>
            <a:r>
              <a:rPr sz="2000" spc="-20" dirty="0">
                <a:solidFill>
                  <a:srgbClr val="FFFFFF"/>
                </a:solidFill>
                <a:latin typeface="Gill Sans MT"/>
                <a:cs typeface="Gill Sans MT"/>
              </a:rPr>
              <a:t>gestionado</a:t>
            </a:r>
            <a:r>
              <a:rPr sz="2000" spc="-165" dirty="0">
                <a:solidFill>
                  <a:srgbClr val="FFFFFF"/>
                </a:solidFill>
                <a:latin typeface="Gill Sans MT"/>
                <a:cs typeface="Gill Sans MT"/>
              </a:rPr>
              <a:t> </a:t>
            </a:r>
            <a:r>
              <a:rPr sz="2000" spc="-25" dirty="0">
                <a:solidFill>
                  <a:srgbClr val="FFFFFF"/>
                </a:solidFill>
                <a:latin typeface="Gill Sans MT"/>
                <a:cs typeface="Gill Sans MT"/>
              </a:rPr>
              <a:t>puede</a:t>
            </a:r>
            <a:r>
              <a:rPr sz="2000" spc="-185" dirty="0">
                <a:solidFill>
                  <a:srgbClr val="FFFFFF"/>
                </a:solidFill>
                <a:latin typeface="Gill Sans MT"/>
                <a:cs typeface="Gill Sans MT"/>
              </a:rPr>
              <a:t> </a:t>
            </a:r>
            <a:r>
              <a:rPr sz="2000" spc="-45" dirty="0">
                <a:solidFill>
                  <a:srgbClr val="FFFFFF"/>
                </a:solidFill>
                <a:latin typeface="Gill Sans MT"/>
                <a:cs typeface="Gill Sans MT"/>
              </a:rPr>
              <a:t>resultar</a:t>
            </a:r>
            <a:r>
              <a:rPr sz="2000" spc="-190" dirty="0">
                <a:solidFill>
                  <a:srgbClr val="FFFFFF"/>
                </a:solidFill>
                <a:latin typeface="Gill Sans MT"/>
                <a:cs typeface="Gill Sans MT"/>
              </a:rPr>
              <a:t> </a:t>
            </a:r>
            <a:r>
              <a:rPr sz="2000" spc="-25" dirty="0">
                <a:solidFill>
                  <a:srgbClr val="FFFFFF"/>
                </a:solidFill>
                <a:latin typeface="Gill Sans MT"/>
                <a:cs typeface="Gill Sans MT"/>
              </a:rPr>
              <a:t>en</a:t>
            </a:r>
            <a:r>
              <a:rPr sz="2000" spc="-195" dirty="0">
                <a:solidFill>
                  <a:srgbClr val="FFFFFF"/>
                </a:solidFill>
                <a:latin typeface="Gill Sans MT"/>
                <a:cs typeface="Gill Sans MT"/>
              </a:rPr>
              <a:t> </a:t>
            </a:r>
            <a:r>
              <a:rPr sz="2000" spc="-25" dirty="0">
                <a:solidFill>
                  <a:srgbClr val="FFFFFF"/>
                </a:solidFill>
                <a:latin typeface="Gill Sans MT"/>
                <a:cs typeface="Gill Sans MT"/>
              </a:rPr>
              <a:t>una </a:t>
            </a:r>
            <a:r>
              <a:rPr sz="2000" spc="-35" dirty="0">
                <a:solidFill>
                  <a:srgbClr val="FFFFFF"/>
                </a:solidFill>
                <a:latin typeface="Gill Sans MT"/>
                <a:cs typeface="Gill Sans MT"/>
              </a:rPr>
              <a:t>mejora</a:t>
            </a:r>
            <a:r>
              <a:rPr sz="2000" spc="-204" dirty="0">
                <a:solidFill>
                  <a:srgbClr val="FFFFFF"/>
                </a:solidFill>
                <a:latin typeface="Gill Sans MT"/>
                <a:cs typeface="Gill Sans MT"/>
              </a:rPr>
              <a:t> </a:t>
            </a:r>
            <a:r>
              <a:rPr sz="2000" spc="-35" dirty="0">
                <a:solidFill>
                  <a:srgbClr val="FFFFFF"/>
                </a:solidFill>
                <a:latin typeface="Gill Sans MT"/>
                <a:cs typeface="Gill Sans MT"/>
              </a:rPr>
              <a:t>de</a:t>
            </a:r>
            <a:r>
              <a:rPr sz="2000" spc="-204" dirty="0">
                <a:solidFill>
                  <a:srgbClr val="FFFFFF"/>
                </a:solidFill>
                <a:latin typeface="Gill Sans MT"/>
                <a:cs typeface="Gill Sans MT"/>
              </a:rPr>
              <a:t> </a:t>
            </a:r>
            <a:r>
              <a:rPr sz="2000" spc="-10" dirty="0">
                <a:solidFill>
                  <a:srgbClr val="FFFFFF"/>
                </a:solidFill>
                <a:latin typeface="Gill Sans MT"/>
                <a:cs typeface="Gill Sans MT"/>
              </a:rPr>
              <a:t>rendimiento</a:t>
            </a:r>
            <a:endParaRPr sz="2000">
              <a:latin typeface="Gill Sans MT"/>
              <a:cs typeface="Gill Sans MT"/>
            </a:endParaRPr>
          </a:p>
        </p:txBody>
      </p:sp>
      <p:pic>
        <p:nvPicPr>
          <p:cNvPr id="4" name="object 9"/>
          <p:cNvPicPr/>
          <p:nvPr/>
        </p:nvPicPr>
        <p:blipFill>
          <a:blip r:embed="rId3" cstate="print"/>
          <a:stretch>
            <a:fillRect/>
          </a:stretch>
        </p:blipFill>
        <p:spPr>
          <a:xfrm>
            <a:off x="457200" y="304800"/>
            <a:ext cx="2531364" cy="501396"/>
          </a:xfrm>
          <a:prstGeom prst="rect">
            <a:avLst/>
          </a:prstGeom>
        </p:spPr>
      </p:pic>
    </p:spTree>
    <p:extLst>
      <p:ext uri="{BB962C8B-B14F-4D97-AF65-F5344CB8AC3E}">
        <p14:creationId xmlns:p14="http://schemas.microsoft.com/office/powerpoint/2010/main" val="527086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1999" cy="6857998"/>
            </a:xfrm>
            <a:prstGeom prst="rect">
              <a:avLst/>
            </a:prstGeom>
          </p:spPr>
        </p:pic>
        <p:pic>
          <p:nvPicPr>
            <p:cNvPr id="4" name="object 4"/>
            <p:cNvPicPr/>
            <p:nvPr/>
          </p:nvPicPr>
          <p:blipFill>
            <a:blip r:embed="rId3" cstate="print"/>
            <a:stretch>
              <a:fillRect/>
            </a:stretch>
          </p:blipFill>
          <p:spPr>
            <a:xfrm>
              <a:off x="6373368" y="2293620"/>
              <a:ext cx="3129534" cy="833627"/>
            </a:xfrm>
            <a:prstGeom prst="rect">
              <a:avLst/>
            </a:prstGeom>
          </p:spPr>
        </p:pic>
        <p:pic>
          <p:nvPicPr>
            <p:cNvPr id="5" name="object 5"/>
            <p:cNvPicPr/>
            <p:nvPr/>
          </p:nvPicPr>
          <p:blipFill>
            <a:blip r:embed="rId4" cstate="print"/>
            <a:stretch>
              <a:fillRect/>
            </a:stretch>
          </p:blipFill>
          <p:spPr>
            <a:xfrm>
              <a:off x="7286752" y="2604007"/>
              <a:ext cx="1467103" cy="457453"/>
            </a:xfrm>
            <a:prstGeom prst="rect">
              <a:avLst/>
            </a:prstGeom>
          </p:spPr>
        </p:pic>
      </p:grpSp>
      <p:sp>
        <p:nvSpPr>
          <p:cNvPr id="6" name="object 6"/>
          <p:cNvSpPr txBox="1"/>
          <p:nvPr/>
        </p:nvSpPr>
        <p:spPr>
          <a:xfrm>
            <a:off x="6596126" y="3202432"/>
            <a:ext cx="5114290" cy="939800"/>
          </a:xfrm>
          <a:prstGeom prst="rect">
            <a:avLst/>
          </a:prstGeom>
        </p:spPr>
        <p:txBody>
          <a:bodyPr vert="horz" wrap="square" lIns="0" tIns="12065" rIns="0" bIns="0" rtlCol="0">
            <a:spAutoFit/>
          </a:bodyPr>
          <a:lstStyle/>
          <a:p>
            <a:pPr marL="12700" marR="5080" algn="just">
              <a:lnSpc>
                <a:spcPct val="100000"/>
              </a:lnSpc>
              <a:spcBef>
                <a:spcPts val="95"/>
              </a:spcBef>
            </a:pPr>
            <a:r>
              <a:rPr sz="2000" spc="-25" dirty="0">
                <a:solidFill>
                  <a:srgbClr val="FFFFFF"/>
                </a:solidFill>
                <a:latin typeface="Gill Sans MT"/>
                <a:cs typeface="Gill Sans MT"/>
              </a:rPr>
              <a:t>Aplicar</a:t>
            </a:r>
            <a:r>
              <a:rPr sz="2000" spc="15" dirty="0">
                <a:solidFill>
                  <a:srgbClr val="FFFFFF"/>
                </a:solidFill>
                <a:latin typeface="Gill Sans MT"/>
                <a:cs typeface="Gill Sans MT"/>
              </a:rPr>
              <a:t> </a:t>
            </a:r>
            <a:r>
              <a:rPr sz="2000" dirty="0">
                <a:solidFill>
                  <a:srgbClr val="FFFFFF"/>
                </a:solidFill>
                <a:latin typeface="Gill Sans MT"/>
                <a:cs typeface="Gill Sans MT"/>
              </a:rPr>
              <a:t>los</a:t>
            </a:r>
            <a:r>
              <a:rPr sz="2000" spc="10" dirty="0">
                <a:solidFill>
                  <a:srgbClr val="FFFFFF"/>
                </a:solidFill>
                <a:latin typeface="Gill Sans MT"/>
                <a:cs typeface="Gill Sans MT"/>
              </a:rPr>
              <a:t> </a:t>
            </a:r>
            <a:r>
              <a:rPr sz="2000" spc="-35" dirty="0">
                <a:solidFill>
                  <a:srgbClr val="FFFFFF"/>
                </a:solidFill>
                <a:latin typeface="Gill Sans MT"/>
                <a:cs typeface="Gill Sans MT"/>
              </a:rPr>
              <a:t>conocimientos,</a:t>
            </a:r>
            <a:r>
              <a:rPr sz="2000" spc="20" dirty="0">
                <a:solidFill>
                  <a:srgbClr val="FFFFFF"/>
                </a:solidFill>
                <a:latin typeface="Gill Sans MT"/>
                <a:cs typeface="Gill Sans MT"/>
              </a:rPr>
              <a:t> </a:t>
            </a:r>
            <a:r>
              <a:rPr sz="2000" dirty="0">
                <a:solidFill>
                  <a:srgbClr val="FFFFFF"/>
                </a:solidFill>
                <a:latin typeface="Gill Sans MT"/>
                <a:cs typeface="Gill Sans MT"/>
              </a:rPr>
              <a:t>habilidades,</a:t>
            </a:r>
            <a:r>
              <a:rPr sz="2000" spc="15" dirty="0">
                <a:solidFill>
                  <a:srgbClr val="FFFFFF"/>
                </a:solidFill>
                <a:latin typeface="Gill Sans MT"/>
                <a:cs typeface="Gill Sans MT"/>
              </a:rPr>
              <a:t> </a:t>
            </a:r>
            <a:r>
              <a:rPr sz="2000" dirty="0">
                <a:solidFill>
                  <a:srgbClr val="FFFFFF"/>
                </a:solidFill>
                <a:latin typeface="Gill Sans MT"/>
                <a:cs typeface="Gill Sans MT"/>
              </a:rPr>
              <a:t>actitudes</a:t>
            </a:r>
            <a:r>
              <a:rPr sz="2000" spc="5" dirty="0">
                <a:solidFill>
                  <a:srgbClr val="FFFFFF"/>
                </a:solidFill>
                <a:latin typeface="Gill Sans MT"/>
                <a:cs typeface="Gill Sans MT"/>
              </a:rPr>
              <a:t> </a:t>
            </a:r>
            <a:r>
              <a:rPr sz="2000" spc="-50" dirty="0">
                <a:solidFill>
                  <a:srgbClr val="FFFFFF"/>
                </a:solidFill>
                <a:latin typeface="Gill Sans MT"/>
                <a:cs typeface="Gill Sans MT"/>
              </a:rPr>
              <a:t>y </a:t>
            </a:r>
            <a:r>
              <a:rPr sz="2000" dirty="0">
                <a:solidFill>
                  <a:srgbClr val="FFFFFF"/>
                </a:solidFill>
                <a:latin typeface="Gill Sans MT"/>
                <a:cs typeface="Gill Sans MT"/>
              </a:rPr>
              <a:t>aptitudes</a:t>
            </a:r>
            <a:r>
              <a:rPr sz="2000" spc="30" dirty="0">
                <a:solidFill>
                  <a:srgbClr val="FFFFFF"/>
                </a:solidFill>
                <a:latin typeface="Gill Sans MT"/>
                <a:cs typeface="Gill Sans MT"/>
              </a:rPr>
              <a:t> </a:t>
            </a:r>
            <a:r>
              <a:rPr sz="2000" spc="-20" dirty="0">
                <a:solidFill>
                  <a:srgbClr val="FFFFFF"/>
                </a:solidFill>
                <a:latin typeface="Gill Sans MT"/>
                <a:cs typeface="Gill Sans MT"/>
              </a:rPr>
              <a:t>necesarias</a:t>
            </a:r>
            <a:r>
              <a:rPr sz="2000" spc="35" dirty="0">
                <a:solidFill>
                  <a:srgbClr val="FFFFFF"/>
                </a:solidFill>
                <a:latin typeface="Gill Sans MT"/>
                <a:cs typeface="Gill Sans MT"/>
              </a:rPr>
              <a:t> </a:t>
            </a:r>
            <a:r>
              <a:rPr sz="2000" dirty="0">
                <a:solidFill>
                  <a:srgbClr val="FFFFFF"/>
                </a:solidFill>
                <a:latin typeface="Gill Sans MT"/>
                <a:cs typeface="Gill Sans MT"/>
              </a:rPr>
              <a:t>para</a:t>
            </a:r>
            <a:r>
              <a:rPr sz="2000" spc="40" dirty="0">
                <a:solidFill>
                  <a:srgbClr val="FFFFFF"/>
                </a:solidFill>
                <a:latin typeface="Gill Sans MT"/>
                <a:cs typeface="Gill Sans MT"/>
              </a:rPr>
              <a:t> </a:t>
            </a:r>
            <a:r>
              <a:rPr sz="2000" dirty="0">
                <a:solidFill>
                  <a:srgbClr val="FFFFFF"/>
                </a:solidFill>
                <a:latin typeface="Gill Sans MT"/>
                <a:cs typeface="Gill Sans MT"/>
              </a:rPr>
              <a:t>llegar</a:t>
            </a:r>
            <a:r>
              <a:rPr sz="2000" spc="40" dirty="0">
                <a:solidFill>
                  <a:srgbClr val="FFFFFF"/>
                </a:solidFill>
                <a:latin typeface="Gill Sans MT"/>
                <a:cs typeface="Gill Sans MT"/>
              </a:rPr>
              <a:t> </a:t>
            </a:r>
            <a:r>
              <a:rPr sz="2000" spc="65" dirty="0">
                <a:solidFill>
                  <a:srgbClr val="FFFFFF"/>
                </a:solidFill>
                <a:latin typeface="Gill Sans MT"/>
                <a:cs typeface="Gill Sans MT"/>
              </a:rPr>
              <a:t>a</a:t>
            </a:r>
            <a:r>
              <a:rPr sz="2000" spc="35" dirty="0">
                <a:solidFill>
                  <a:srgbClr val="FFFFFF"/>
                </a:solidFill>
                <a:latin typeface="Gill Sans MT"/>
                <a:cs typeface="Gill Sans MT"/>
              </a:rPr>
              <a:t> </a:t>
            </a:r>
            <a:r>
              <a:rPr sz="2000" dirty="0">
                <a:solidFill>
                  <a:srgbClr val="FFFFFF"/>
                </a:solidFill>
                <a:latin typeface="Gill Sans MT"/>
                <a:cs typeface="Gill Sans MT"/>
              </a:rPr>
              <a:t>una</a:t>
            </a:r>
            <a:r>
              <a:rPr sz="2000" spc="30" dirty="0">
                <a:solidFill>
                  <a:srgbClr val="FFFFFF"/>
                </a:solidFill>
                <a:latin typeface="Gill Sans MT"/>
                <a:cs typeface="Gill Sans MT"/>
              </a:rPr>
              <a:t> </a:t>
            </a:r>
            <a:r>
              <a:rPr sz="2000" spc="-10" dirty="0">
                <a:solidFill>
                  <a:srgbClr val="FFFFFF"/>
                </a:solidFill>
                <a:latin typeface="Gill Sans MT"/>
                <a:cs typeface="Gill Sans MT"/>
              </a:rPr>
              <a:t>negociación </a:t>
            </a:r>
            <a:r>
              <a:rPr sz="2000" spc="-20" dirty="0">
                <a:solidFill>
                  <a:srgbClr val="FFFFFF"/>
                </a:solidFill>
                <a:latin typeface="Gill Sans MT"/>
                <a:cs typeface="Gill Sans MT"/>
              </a:rPr>
              <a:t>efectiva</a:t>
            </a:r>
            <a:r>
              <a:rPr sz="2000" spc="-195" dirty="0">
                <a:solidFill>
                  <a:srgbClr val="FFFFFF"/>
                </a:solidFill>
                <a:latin typeface="Gill Sans MT"/>
                <a:cs typeface="Gill Sans MT"/>
              </a:rPr>
              <a:t> </a:t>
            </a:r>
            <a:r>
              <a:rPr sz="2000" spc="-35" dirty="0">
                <a:solidFill>
                  <a:srgbClr val="FFFFFF"/>
                </a:solidFill>
                <a:latin typeface="Gill Sans MT"/>
                <a:cs typeface="Gill Sans MT"/>
              </a:rPr>
              <a:t>y</a:t>
            </a:r>
            <a:r>
              <a:rPr sz="2000" spc="-195" dirty="0">
                <a:solidFill>
                  <a:srgbClr val="FFFFFF"/>
                </a:solidFill>
                <a:latin typeface="Gill Sans MT"/>
                <a:cs typeface="Gill Sans MT"/>
              </a:rPr>
              <a:t> </a:t>
            </a:r>
            <a:r>
              <a:rPr sz="2000" spc="-60" dirty="0">
                <a:solidFill>
                  <a:srgbClr val="FFFFFF"/>
                </a:solidFill>
                <a:latin typeface="Gill Sans MT"/>
                <a:cs typeface="Gill Sans MT"/>
              </a:rPr>
              <a:t>resolución</a:t>
            </a:r>
            <a:r>
              <a:rPr sz="2000" spc="-150" dirty="0">
                <a:solidFill>
                  <a:srgbClr val="FFFFFF"/>
                </a:solidFill>
                <a:latin typeface="Gill Sans MT"/>
                <a:cs typeface="Gill Sans MT"/>
              </a:rPr>
              <a:t> </a:t>
            </a:r>
            <a:r>
              <a:rPr sz="2000" dirty="0">
                <a:solidFill>
                  <a:srgbClr val="FFFFFF"/>
                </a:solidFill>
                <a:latin typeface="Gill Sans MT"/>
                <a:cs typeface="Gill Sans MT"/>
              </a:rPr>
              <a:t>adecuada</a:t>
            </a:r>
            <a:r>
              <a:rPr sz="2000" spc="-155" dirty="0">
                <a:solidFill>
                  <a:srgbClr val="FFFFFF"/>
                </a:solidFill>
                <a:latin typeface="Gill Sans MT"/>
                <a:cs typeface="Gill Sans MT"/>
              </a:rPr>
              <a:t> </a:t>
            </a:r>
            <a:r>
              <a:rPr sz="2000" spc="-35" dirty="0">
                <a:solidFill>
                  <a:srgbClr val="FFFFFF"/>
                </a:solidFill>
                <a:latin typeface="Gill Sans MT"/>
                <a:cs typeface="Gill Sans MT"/>
              </a:rPr>
              <a:t>de</a:t>
            </a:r>
            <a:r>
              <a:rPr sz="2000" spc="-180" dirty="0">
                <a:solidFill>
                  <a:srgbClr val="FFFFFF"/>
                </a:solidFill>
                <a:latin typeface="Gill Sans MT"/>
                <a:cs typeface="Gill Sans MT"/>
              </a:rPr>
              <a:t> </a:t>
            </a:r>
            <a:r>
              <a:rPr sz="2000" spc="-10" dirty="0">
                <a:solidFill>
                  <a:srgbClr val="FFFFFF"/>
                </a:solidFill>
                <a:latin typeface="Gill Sans MT"/>
                <a:cs typeface="Gill Sans MT"/>
              </a:rPr>
              <a:t>conflictos.</a:t>
            </a:r>
            <a:endParaRPr sz="2000">
              <a:latin typeface="Gill Sans MT"/>
              <a:cs typeface="Gill Sans MT"/>
            </a:endParaRPr>
          </a:p>
        </p:txBody>
      </p:sp>
      <p:graphicFrame>
        <p:nvGraphicFramePr>
          <p:cNvPr id="7" name="object 7"/>
          <p:cNvGraphicFramePr>
            <a:graphicFrameLocks noGrp="1"/>
          </p:cNvGraphicFramePr>
          <p:nvPr/>
        </p:nvGraphicFramePr>
        <p:xfrm>
          <a:off x="6688073" y="5301970"/>
          <a:ext cx="3060700" cy="1065530"/>
        </p:xfrm>
        <a:graphic>
          <a:graphicData uri="http://schemas.openxmlformats.org/drawingml/2006/table">
            <a:tbl>
              <a:tblPr firstRow="1" bandRow="1">
                <a:tableStyleId>{2D5ABB26-0587-4C30-8999-92F81FD0307C}</a:tableStyleId>
              </a:tblPr>
              <a:tblGrid>
                <a:gridCol w="3060700">
                  <a:extLst>
                    <a:ext uri="{9D8B030D-6E8A-4147-A177-3AD203B41FA5}">
                      <a16:colId xmlns:a16="http://schemas.microsoft.com/office/drawing/2014/main" val="20000"/>
                    </a:ext>
                  </a:extLst>
                </a:gridCol>
              </a:tblGrid>
              <a:tr h="212725">
                <a:tc>
                  <a:txBody>
                    <a:bodyPr/>
                    <a:lstStyle/>
                    <a:p>
                      <a:pPr marL="31750">
                        <a:lnSpc>
                          <a:spcPts val="1540"/>
                        </a:lnSpc>
                      </a:pPr>
                      <a:r>
                        <a:rPr sz="1400" spc="-85" dirty="0">
                          <a:solidFill>
                            <a:srgbClr val="FFFFFF"/>
                          </a:solidFill>
                          <a:latin typeface="Gill Sans MT"/>
                          <a:cs typeface="Gill Sans MT"/>
                        </a:rPr>
                        <a:t>4.1</a:t>
                      </a:r>
                      <a:r>
                        <a:rPr sz="1400" spc="-120" dirty="0">
                          <a:solidFill>
                            <a:srgbClr val="FFFFFF"/>
                          </a:solidFill>
                          <a:latin typeface="Gill Sans MT"/>
                          <a:cs typeface="Gill Sans MT"/>
                        </a:rPr>
                        <a:t> </a:t>
                      </a:r>
                      <a:r>
                        <a:rPr sz="1400" spc="-20" dirty="0">
                          <a:solidFill>
                            <a:srgbClr val="FFFFFF"/>
                          </a:solidFill>
                          <a:latin typeface="Gill Sans MT"/>
                          <a:cs typeface="Gill Sans MT"/>
                        </a:rPr>
                        <a:t>Fundamentos</a:t>
                      </a:r>
                      <a:r>
                        <a:rPr sz="1400" spc="-100" dirty="0">
                          <a:solidFill>
                            <a:srgbClr val="FFFFFF"/>
                          </a:solidFill>
                          <a:latin typeface="Gill Sans MT"/>
                          <a:cs typeface="Gill Sans MT"/>
                        </a:rPr>
                        <a:t> </a:t>
                      </a:r>
                      <a:r>
                        <a:rPr sz="1400" spc="-30" dirty="0">
                          <a:solidFill>
                            <a:srgbClr val="FFFFFF"/>
                          </a:solidFill>
                          <a:latin typeface="Gill Sans MT"/>
                          <a:cs typeface="Gill Sans MT"/>
                        </a:rPr>
                        <a:t>de</a:t>
                      </a:r>
                      <a:r>
                        <a:rPr sz="1400" spc="-114" dirty="0">
                          <a:solidFill>
                            <a:srgbClr val="FFFFFF"/>
                          </a:solidFill>
                          <a:latin typeface="Gill Sans MT"/>
                          <a:cs typeface="Gill Sans MT"/>
                        </a:rPr>
                        <a:t> </a:t>
                      </a:r>
                      <a:r>
                        <a:rPr sz="1400" spc="-10" dirty="0">
                          <a:solidFill>
                            <a:srgbClr val="FFFFFF"/>
                          </a:solidFill>
                          <a:latin typeface="Gill Sans MT"/>
                          <a:cs typeface="Gill Sans MT"/>
                        </a:rPr>
                        <a:t>Negociación</a:t>
                      </a:r>
                      <a:endParaRPr sz="1400">
                        <a:latin typeface="Gill Sans MT"/>
                        <a:cs typeface="Gill Sans MT"/>
                      </a:endParaRPr>
                    </a:p>
                  </a:txBody>
                  <a:tcPr marL="0" marR="0" marT="0" marB="0"/>
                </a:tc>
                <a:extLst>
                  <a:ext uri="{0D108BD9-81ED-4DB2-BD59-A6C34878D82A}">
                    <a16:rowId xmlns:a16="http://schemas.microsoft.com/office/drawing/2014/main" val="10000"/>
                  </a:ext>
                </a:extLst>
              </a:tr>
              <a:tr h="213360">
                <a:tc>
                  <a:txBody>
                    <a:bodyPr/>
                    <a:lstStyle/>
                    <a:p>
                      <a:pPr marL="31750">
                        <a:lnSpc>
                          <a:spcPts val="1540"/>
                        </a:lnSpc>
                      </a:pPr>
                      <a:r>
                        <a:rPr sz="1400" spc="-35" dirty="0">
                          <a:solidFill>
                            <a:srgbClr val="FFFFFF"/>
                          </a:solidFill>
                          <a:latin typeface="Gill Sans MT"/>
                          <a:cs typeface="Gill Sans MT"/>
                        </a:rPr>
                        <a:t>4.2</a:t>
                      </a:r>
                      <a:r>
                        <a:rPr sz="1400" spc="-120" dirty="0">
                          <a:solidFill>
                            <a:srgbClr val="FFFFFF"/>
                          </a:solidFill>
                          <a:latin typeface="Gill Sans MT"/>
                          <a:cs typeface="Gill Sans MT"/>
                        </a:rPr>
                        <a:t> </a:t>
                      </a:r>
                      <a:r>
                        <a:rPr sz="1400" spc="-50" dirty="0">
                          <a:solidFill>
                            <a:srgbClr val="FFFFFF"/>
                          </a:solidFill>
                          <a:latin typeface="Gill Sans MT"/>
                          <a:cs typeface="Gill Sans MT"/>
                        </a:rPr>
                        <a:t>Método</a:t>
                      </a:r>
                      <a:r>
                        <a:rPr sz="1400" spc="-100" dirty="0">
                          <a:solidFill>
                            <a:srgbClr val="FFFFFF"/>
                          </a:solidFill>
                          <a:latin typeface="Gill Sans MT"/>
                          <a:cs typeface="Gill Sans MT"/>
                        </a:rPr>
                        <a:t> </a:t>
                      </a:r>
                      <a:r>
                        <a:rPr sz="1400" spc="-30" dirty="0">
                          <a:solidFill>
                            <a:srgbClr val="FFFFFF"/>
                          </a:solidFill>
                          <a:latin typeface="Gill Sans MT"/>
                          <a:cs typeface="Gill Sans MT"/>
                        </a:rPr>
                        <a:t>de</a:t>
                      </a:r>
                      <a:r>
                        <a:rPr sz="1400" spc="-120" dirty="0">
                          <a:solidFill>
                            <a:srgbClr val="FFFFFF"/>
                          </a:solidFill>
                          <a:latin typeface="Gill Sans MT"/>
                          <a:cs typeface="Gill Sans MT"/>
                        </a:rPr>
                        <a:t> </a:t>
                      </a:r>
                      <a:r>
                        <a:rPr sz="1400" spc="-40" dirty="0">
                          <a:solidFill>
                            <a:srgbClr val="FFFFFF"/>
                          </a:solidFill>
                          <a:latin typeface="Gill Sans MT"/>
                          <a:cs typeface="Gill Sans MT"/>
                        </a:rPr>
                        <a:t>Negociación</a:t>
                      </a:r>
                      <a:r>
                        <a:rPr sz="1400" spc="-90" dirty="0">
                          <a:solidFill>
                            <a:srgbClr val="FFFFFF"/>
                          </a:solidFill>
                          <a:latin typeface="Gill Sans MT"/>
                          <a:cs typeface="Gill Sans MT"/>
                        </a:rPr>
                        <a:t> </a:t>
                      </a:r>
                      <a:r>
                        <a:rPr sz="1400" spc="-30" dirty="0">
                          <a:solidFill>
                            <a:srgbClr val="FFFFFF"/>
                          </a:solidFill>
                          <a:latin typeface="Gill Sans MT"/>
                          <a:cs typeface="Gill Sans MT"/>
                        </a:rPr>
                        <a:t>de</a:t>
                      </a:r>
                      <a:r>
                        <a:rPr sz="1400" spc="-120" dirty="0">
                          <a:solidFill>
                            <a:srgbClr val="FFFFFF"/>
                          </a:solidFill>
                          <a:latin typeface="Gill Sans MT"/>
                          <a:cs typeface="Gill Sans MT"/>
                        </a:rPr>
                        <a:t> </a:t>
                      </a:r>
                      <a:r>
                        <a:rPr sz="1400" spc="-10" dirty="0">
                          <a:solidFill>
                            <a:srgbClr val="FFFFFF"/>
                          </a:solidFill>
                          <a:latin typeface="Gill Sans MT"/>
                          <a:cs typeface="Gill Sans MT"/>
                        </a:rPr>
                        <a:t>Harvard</a:t>
                      </a:r>
                      <a:endParaRPr sz="1400">
                        <a:latin typeface="Gill Sans MT"/>
                        <a:cs typeface="Gill Sans MT"/>
                      </a:endParaRPr>
                    </a:p>
                  </a:txBody>
                  <a:tcPr marL="0" marR="0" marT="0" marB="0"/>
                </a:tc>
                <a:extLst>
                  <a:ext uri="{0D108BD9-81ED-4DB2-BD59-A6C34878D82A}">
                    <a16:rowId xmlns:a16="http://schemas.microsoft.com/office/drawing/2014/main" val="10001"/>
                  </a:ext>
                </a:extLst>
              </a:tr>
              <a:tr h="213360">
                <a:tc>
                  <a:txBody>
                    <a:bodyPr/>
                    <a:lstStyle/>
                    <a:p>
                      <a:pPr marL="31750">
                        <a:lnSpc>
                          <a:spcPts val="1540"/>
                        </a:lnSpc>
                      </a:pPr>
                      <a:r>
                        <a:rPr sz="1400" spc="-60" dirty="0">
                          <a:solidFill>
                            <a:srgbClr val="FFFFFF"/>
                          </a:solidFill>
                          <a:latin typeface="Gill Sans MT"/>
                          <a:cs typeface="Gill Sans MT"/>
                        </a:rPr>
                        <a:t>4.3</a:t>
                      </a:r>
                      <a:r>
                        <a:rPr sz="1400" spc="-145" dirty="0">
                          <a:solidFill>
                            <a:srgbClr val="FFFFFF"/>
                          </a:solidFill>
                          <a:latin typeface="Gill Sans MT"/>
                          <a:cs typeface="Gill Sans MT"/>
                        </a:rPr>
                        <a:t> </a:t>
                      </a:r>
                      <a:r>
                        <a:rPr sz="1400" spc="-50" dirty="0">
                          <a:solidFill>
                            <a:srgbClr val="FFFFFF"/>
                          </a:solidFill>
                          <a:latin typeface="Gill Sans MT"/>
                          <a:cs typeface="Gill Sans MT"/>
                        </a:rPr>
                        <a:t>Cultura</a:t>
                      </a:r>
                      <a:r>
                        <a:rPr sz="1400" spc="-140" dirty="0">
                          <a:solidFill>
                            <a:srgbClr val="FFFFFF"/>
                          </a:solidFill>
                          <a:latin typeface="Gill Sans MT"/>
                          <a:cs typeface="Gill Sans MT"/>
                        </a:rPr>
                        <a:t> </a:t>
                      </a:r>
                      <a:r>
                        <a:rPr sz="1400" spc="-30" dirty="0">
                          <a:solidFill>
                            <a:srgbClr val="FFFFFF"/>
                          </a:solidFill>
                          <a:latin typeface="Gill Sans MT"/>
                          <a:cs typeface="Gill Sans MT"/>
                        </a:rPr>
                        <a:t>de</a:t>
                      </a:r>
                      <a:r>
                        <a:rPr sz="1400" spc="-145" dirty="0">
                          <a:solidFill>
                            <a:srgbClr val="FFFFFF"/>
                          </a:solidFill>
                          <a:latin typeface="Gill Sans MT"/>
                          <a:cs typeface="Gill Sans MT"/>
                        </a:rPr>
                        <a:t> </a:t>
                      </a:r>
                      <a:r>
                        <a:rPr sz="1400" spc="-10" dirty="0">
                          <a:solidFill>
                            <a:srgbClr val="FFFFFF"/>
                          </a:solidFill>
                          <a:latin typeface="Gill Sans MT"/>
                          <a:cs typeface="Gill Sans MT"/>
                        </a:rPr>
                        <a:t>trabajo</a:t>
                      </a:r>
                      <a:r>
                        <a:rPr sz="1400" spc="-135" dirty="0">
                          <a:solidFill>
                            <a:srgbClr val="FFFFFF"/>
                          </a:solidFill>
                          <a:latin typeface="Gill Sans MT"/>
                          <a:cs typeface="Gill Sans MT"/>
                        </a:rPr>
                        <a:t> </a:t>
                      </a:r>
                      <a:r>
                        <a:rPr sz="1400" spc="-30" dirty="0">
                          <a:solidFill>
                            <a:srgbClr val="FFFFFF"/>
                          </a:solidFill>
                          <a:latin typeface="Gill Sans MT"/>
                          <a:cs typeface="Gill Sans MT"/>
                        </a:rPr>
                        <a:t>de</a:t>
                      </a:r>
                      <a:r>
                        <a:rPr sz="1400" spc="-135" dirty="0">
                          <a:solidFill>
                            <a:srgbClr val="FFFFFF"/>
                          </a:solidFill>
                          <a:latin typeface="Gill Sans MT"/>
                          <a:cs typeface="Gill Sans MT"/>
                        </a:rPr>
                        <a:t> </a:t>
                      </a:r>
                      <a:r>
                        <a:rPr sz="1400" dirty="0">
                          <a:solidFill>
                            <a:srgbClr val="FFFFFF"/>
                          </a:solidFill>
                          <a:latin typeface="Gill Sans MT"/>
                          <a:cs typeface="Gill Sans MT"/>
                        </a:rPr>
                        <a:t>diálogo</a:t>
                      </a:r>
                      <a:r>
                        <a:rPr sz="1400" spc="-114" dirty="0">
                          <a:solidFill>
                            <a:srgbClr val="FFFFFF"/>
                          </a:solidFill>
                          <a:latin typeface="Gill Sans MT"/>
                          <a:cs typeface="Gill Sans MT"/>
                        </a:rPr>
                        <a:t> </a:t>
                      </a:r>
                      <a:r>
                        <a:rPr sz="1400" spc="-25" dirty="0">
                          <a:solidFill>
                            <a:srgbClr val="FFFFFF"/>
                          </a:solidFill>
                          <a:latin typeface="Gill Sans MT"/>
                          <a:cs typeface="Gill Sans MT"/>
                        </a:rPr>
                        <a:t>y</a:t>
                      </a:r>
                      <a:r>
                        <a:rPr sz="1400" spc="-150" dirty="0">
                          <a:solidFill>
                            <a:srgbClr val="FFFFFF"/>
                          </a:solidFill>
                          <a:latin typeface="Gill Sans MT"/>
                          <a:cs typeface="Gill Sans MT"/>
                        </a:rPr>
                        <a:t> </a:t>
                      </a:r>
                      <a:r>
                        <a:rPr sz="1400" spc="-25" dirty="0">
                          <a:solidFill>
                            <a:srgbClr val="FFFFFF"/>
                          </a:solidFill>
                          <a:latin typeface="Gill Sans MT"/>
                          <a:cs typeface="Gill Sans MT"/>
                        </a:rPr>
                        <a:t>paz</a:t>
                      </a:r>
                      <a:endParaRPr sz="1400">
                        <a:latin typeface="Gill Sans MT"/>
                        <a:cs typeface="Gill Sans MT"/>
                      </a:endParaRPr>
                    </a:p>
                  </a:txBody>
                  <a:tcPr marL="0" marR="0" marT="0" marB="0"/>
                </a:tc>
                <a:extLst>
                  <a:ext uri="{0D108BD9-81ED-4DB2-BD59-A6C34878D82A}">
                    <a16:rowId xmlns:a16="http://schemas.microsoft.com/office/drawing/2014/main" val="10002"/>
                  </a:ext>
                </a:extLst>
              </a:tr>
              <a:tr h="213360">
                <a:tc>
                  <a:txBody>
                    <a:bodyPr/>
                    <a:lstStyle/>
                    <a:p>
                      <a:pPr marL="31750">
                        <a:lnSpc>
                          <a:spcPts val="1540"/>
                        </a:lnSpc>
                      </a:pPr>
                      <a:r>
                        <a:rPr sz="1400" spc="-25" dirty="0">
                          <a:solidFill>
                            <a:srgbClr val="FFFFFF"/>
                          </a:solidFill>
                          <a:latin typeface="Gill Sans MT"/>
                          <a:cs typeface="Gill Sans MT"/>
                        </a:rPr>
                        <a:t>4.4</a:t>
                      </a:r>
                      <a:r>
                        <a:rPr sz="1400" spc="-125" dirty="0">
                          <a:solidFill>
                            <a:srgbClr val="FFFFFF"/>
                          </a:solidFill>
                          <a:latin typeface="Gill Sans MT"/>
                          <a:cs typeface="Gill Sans MT"/>
                        </a:rPr>
                        <a:t> </a:t>
                      </a:r>
                      <a:r>
                        <a:rPr sz="1400" spc="-25" dirty="0">
                          <a:solidFill>
                            <a:srgbClr val="FFFFFF"/>
                          </a:solidFill>
                          <a:latin typeface="Gill Sans MT"/>
                          <a:cs typeface="Gill Sans MT"/>
                        </a:rPr>
                        <a:t>Fases</a:t>
                      </a:r>
                      <a:r>
                        <a:rPr sz="1400" spc="-130" dirty="0">
                          <a:solidFill>
                            <a:srgbClr val="FFFFFF"/>
                          </a:solidFill>
                          <a:latin typeface="Gill Sans MT"/>
                          <a:cs typeface="Gill Sans MT"/>
                        </a:rPr>
                        <a:t> </a:t>
                      </a:r>
                      <a:r>
                        <a:rPr sz="1400" spc="-25" dirty="0">
                          <a:solidFill>
                            <a:srgbClr val="FFFFFF"/>
                          </a:solidFill>
                          <a:latin typeface="Gill Sans MT"/>
                          <a:cs typeface="Gill Sans MT"/>
                        </a:rPr>
                        <a:t>y</a:t>
                      </a:r>
                      <a:r>
                        <a:rPr sz="1400" spc="-130" dirty="0">
                          <a:solidFill>
                            <a:srgbClr val="FFFFFF"/>
                          </a:solidFill>
                          <a:latin typeface="Gill Sans MT"/>
                          <a:cs typeface="Gill Sans MT"/>
                        </a:rPr>
                        <a:t> </a:t>
                      </a:r>
                      <a:r>
                        <a:rPr sz="1400" spc="-60" dirty="0">
                          <a:solidFill>
                            <a:srgbClr val="FFFFFF"/>
                          </a:solidFill>
                          <a:latin typeface="Gill Sans MT"/>
                          <a:cs typeface="Gill Sans MT"/>
                        </a:rPr>
                        <a:t>Tipos</a:t>
                      </a:r>
                      <a:r>
                        <a:rPr sz="1400" spc="-125" dirty="0">
                          <a:solidFill>
                            <a:srgbClr val="FFFFFF"/>
                          </a:solidFill>
                          <a:latin typeface="Gill Sans MT"/>
                          <a:cs typeface="Gill Sans MT"/>
                        </a:rPr>
                        <a:t> </a:t>
                      </a:r>
                      <a:r>
                        <a:rPr sz="1400" dirty="0">
                          <a:solidFill>
                            <a:srgbClr val="FFFFFF"/>
                          </a:solidFill>
                          <a:latin typeface="Gill Sans MT"/>
                          <a:cs typeface="Gill Sans MT"/>
                        </a:rPr>
                        <a:t>del</a:t>
                      </a:r>
                      <a:r>
                        <a:rPr sz="1400" spc="-125" dirty="0">
                          <a:solidFill>
                            <a:srgbClr val="FFFFFF"/>
                          </a:solidFill>
                          <a:latin typeface="Gill Sans MT"/>
                          <a:cs typeface="Gill Sans MT"/>
                        </a:rPr>
                        <a:t> </a:t>
                      </a:r>
                      <a:r>
                        <a:rPr sz="1400" spc="-55" dirty="0">
                          <a:solidFill>
                            <a:srgbClr val="FFFFFF"/>
                          </a:solidFill>
                          <a:latin typeface="Gill Sans MT"/>
                          <a:cs typeface="Gill Sans MT"/>
                        </a:rPr>
                        <a:t>Conflicto</a:t>
                      </a:r>
                      <a:r>
                        <a:rPr sz="1400" spc="-110" dirty="0">
                          <a:solidFill>
                            <a:srgbClr val="FFFFFF"/>
                          </a:solidFill>
                          <a:latin typeface="Gill Sans MT"/>
                          <a:cs typeface="Gill Sans MT"/>
                        </a:rPr>
                        <a:t> </a:t>
                      </a:r>
                      <a:r>
                        <a:rPr sz="1400" spc="-10" dirty="0">
                          <a:solidFill>
                            <a:srgbClr val="FFFFFF"/>
                          </a:solidFill>
                          <a:latin typeface="Gill Sans MT"/>
                          <a:cs typeface="Gill Sans MT"/>
                        </a:rPr>
                        <a:t>Laboral</a:t>
                      </a:r>
                      <a:endParaRPr sz="1400">
                        <a:latin typeface="Gill Sans MT"/>
                        <a:cs typeface="Gill Sans MT"/>
                      </a:endParaRPr>
                    </a:p>
                  </a:txBody>
                  <a:tcPr marL="0" marR="0" marT="0" marB="0"/>
                </a:tc>
                <a:extLst>
                  <a:ext uri="{0D108BD9-81ED-4DB2-BD59-A6C34878D82A}">
                    <a16:rowId xmlns:a16="http://schemas.microsoft.com/office/drawing/2014/main" val="10003"/>
                  </a:ext>
                </a:extLst>
              </a:tr>
              <a:tr h="212725">
                <a:tc>
                  <a:txBody>
                    <a:bodyPr/>
                    <a:lstStyle/>
                    <a:p>
                      <a:pPr marL="31750">
                        <a:lnSpc>
                          <a:spcPts val="1540"/>
                        </a:lnSpc>
                      </a:pPr>
                      <a:r>
                        <a:rPr sz="1400" spc="-55" dirty="0">
                          <a:solidFill>
                            <a:srgbClr val="FFFFFF"/>
                          </a:solidFill>
                          <a:latin typeface="Gill Sans MT"/>
                          <a:cs typeface="Gill Sans MT"/>
                        </a:rPr>
                        <a:t>4.5</a:t>
                      </a:r>
                      <a:r>
                        <a:rPr sz="1400" spc="-120" dirty="0">
                          <a:solidFill>
                            <a:srgbClr val="FFFFFF"/>
                          </a:solidFill>
                          <a:latin typeface="Gill Sans MT"/>
                          <a:cs typeface="Gill Sans MT"/>
                        </a:rPr>
                        <a:t> </a:t>
                      </a:r>
                      <a:r>
                        <a:rPr sz="1400" spc="-45" dirty="0">
                          <a:solidFill>
                            <a:srgbClr val="FFFFFF"/>
                          </a:solidFill>
                          <a:latin typeface="Gill Sans MT"/>
                          <a:cs typeface="Gill Sans MT"/>
                        </a:rPr>
                        <a:t>Técnicas</a:t>
                      </a:r>
                      <a:r>
                        <a:rPr sz="1400" spc="-114" dirty="0">
                          <a:solidFill>
                            <a:srgbClr val="FFFFFF"/>
                          </a:solidFill>
                          <a:latin typeface="Gill Sans MT"/>
                          <a:cs typeface="Gill Sans MT"/>
                        </a:rPr>
                        <a:t> </a:t>
                      </a:r>
                      <a:r>
                        <a:rPr sz="1400" dirty="0">
                          <a:solidFill>
                            <a:srgbClr val="FFFFFF"/>
                          </a:solidFill>
                          <a:latin typeface="Gill Sans MT"/>
                          <a:cs typeface="Gill Sans MT"/>
                        </a:rPr>
                        <a:t>para</a:t>
                      </a:r>
                      <a:r>
                        <a:rPr sz="1400" spc="-114" dirty="0">
                          <a:solidFill>
                            <a:srgbClr val="FFFFFF"/>
                          </a:solidFill>
                          <a:latin typeface="Gill Sans MT"/>
                          <a:cs typeface="Gill Sans MT"/>
                        </a:rPr>
                        <a:t> </a:t>
                      </a:r>
                      <a:r>
                        <a:rPr sz="1400" dirty="0">
                          <a:solidFill>
                            <a:srgbClr val="FFFFFF"/>
                          </a:solidFill>
                          <a:latin typeface="Gill Sans MT"/>
                          <a:cs typeface="Gill Sans MT"/>
                        </a:rPr>
                        <a:t>la</a:t>
                      </a:r>
                      <a:r>
                        <a:rPr sz="1400" spc="-120" dirty="0">
                          <a:solidFill>
                            <a:srgbClr val="FFFFFF"/>
                          </a:solidFill>
                          <a:latin typeface="Gill Sans MT"/>
                          <a:cs typeface="Gill Sans MT"/>
                        </a:rPr>
                        <a:t> </a:t>
                      </a:r>
                      <a:r>
                        <a:rPr sz="1400" spc="-40" dirty="0">
                          <a:solidFill>
                            <a:srgbClr val="FFFFFF"/>
                          </a:solidFill>
                          <a:latin typeface="Gill Sans MT"/>
                          <a:cs typeface="Gill Sans MT"/>
                        </a:rPr>
                        <a:t>Resolución</a:t>
                      </a:r>
                      <a:r>
                        <a:rPr sz="1400" spc="-100" dirty="0">
                          <a:solidFill>
                            <a:srgbClr val="FFFFFF"/>
                          </a:solidFill>
                          <a:latin typeface="Gill Sans MT"/>
                          <a:cs typeface="Gill Sans MT"/>
                        </a:rPr>
                        <a:t> </a:t>
                      </a:r>
                      <a:r>
                        <a:rPr sz="1400" dirty="0">
                          <a:solidFill>
                            <a:srgbClr val="FFFFFF"/>
                          </a:solidFill>
                          <a:latin typeface="Gill Sans MT"/>
                          <a:cs typeface="Gill Sans MT"/>
                        </a:rPr>
                        <a:t>del</a:t>
                      </a:r>
                      <a:r>
                        <a:rPr sz="1400" spc="-114" dirty="0">
                          <a:solidFill>
                            <a:srgbClr val="FFFFFF"/>
                          </a:solidFill>
                          <a:latin typeface="Gill Sans MT"/>
                          <a:cs typeface="Gill Sans MT"/>
                        </a:rPr>
                        <a:t> </a:t>
                      </a:r>
                      <a:r>
                        <a:rPr sz="1400" spc="-10" dirty="0">
                          <a:solidFill>
                            <a:srgbClr val="FFFFFF"/>
                          </a:solidFill>
                          <a:latin typeface="Gill Sans MT"/>
                          <a:cs typeface="Gill Sans MT"/>
                        </a:rPr>
                        <a:t>Conflicto</a:t>
                      </a:r>
                      <a:endParaRPr sz="1400">
                        <a:latin typeface="Gill Sans MT"/>
                        <a:cs typeface="Gill Sans MT"/>
                      </a:endParaRPr>
                    </a:p>
                  </a:txBody>
                  <a:tcPr marL="0" marR="0" marT="0" marB="0"/>
                </a:tc>
                <a:extLst>
                  <a:ext uri="{0D108BD9-81ED-4DB2-BD59-A6C34878D82A}">
                    <a16:rowId xmlns:a16="http://schemas.microsoft.com/office/drawing/2014/main" val="10004"/>
                  </a:ext>
                </a:extLst>
              </a:tr>
            </a:tbl>
          </a:graphicData>
        </a:graphic>
      </p:graphicFrame>
      <p:grpSp>
        <p:nvGrpSpPr>
          <p:cNvPr id="8" name="object 8"/>
          <p:cNvGrpSpPr/>
          <p:nvPr/>
        </p:nvGrpSpPr>
        <p:grpSpPr>
          <a:xfrm>
            <a:off x="0" y="1711451"/>
            <a:ext cx="9877425" cy="3590290"/>
            <a:chOff x="0" y="1711451"/>
            <a:chExt cx="9877425" cy="3590290"/>
          </a:xfrm>
        </p:grpSpPr>
        <p:pic>
          <p:nvPicPr>
            <p:cNvPr id="9" name="object 9"/>
            <p:cNvPicPr/>
            <p:nvPr/>
          </p:nvPicPr>
          <p:blipFill>
            <a:blip r:embed="rId3" cstate="print"/>
            <a:stretch>
              <a:fillRect/>
            </a:stretch>
          </p:blipFill>
          <p:spPr>
            <a:xfrm>
              <a:off x="6747509" y="4467605"/>
              <a:ext cx="3129533" cy="833628"/>
            </a:xfrm>
            <a:prstGeom prst="rect">
              <a:avLst/>
            </a:prstGeom>
          </p:spPr>
        </p:pic>
        <p:pic>
          <p:nvPicPr>
            <p:cNvPr id="10" name="object 10"/>
            <p:cNvPicPr/>
            <p:nvPr/>
          </p:nvPicPr>
          <p:blipFill>
            <a:blip r:embed="rId5" cstate="print"/>
            <a:stretch>
              <a:fillRect/>
            </a:stretch>
          </p:blipFill>
          <p:spPr>
            <a:xfrm>
              <a:off x="7748523" y="4759451"/>
              <a:ext cx="1650110" cy="457454"/>
            </a:xfrm>
            <a:prstGeom prst="rect">
              <a:avLst/>
            </a:prstGeom>
          </p:spPr>
        </p:pic>
        <p:sp>
          <p:nvSpPr>
            <p:cNvPr id="11" name="object 11"/>
            <p:cNvSpPr/>
            <p:nvPr/>
          </p:nvSpPr>
          <p:spPr>
            <a:xfrm>
              <a:off x="0" y="1711451"/>
              <a:ext cx="5217795" cy="769620"/>
            </a:xfrm>
            <a:custGeom>
              <a:avLst/>
              <a:gdLst/>
              <a:ahLst/>
              <a:cxnLst/>
              <a:rect l="l" t="t" r="r" b="b"/>
              <a:pathLst>
                <a:path w="5217795" h="769619">
                  <a:moveTo>
                    <a:pt x="5089144" y="0"/>
                  </a:moveTo>
                  <a:lnTo>
                    <a:pt x="0" y="0"/>
                  </a:lnTo>
                  <a:lnTo>
                    <a:pt x="0" y="769620"/>
                  </a:lnTo>
                  <a:lnTo>
                    <a:pt x="5089144" y="769620"/>
                  </a:lnTo>
                  <a:lnTo>
                    <a:pt x="5139082" y="759543"/>
                  </a:lnTo>
                  <a:lnTo>
                    <a:pt x="5179853" y="732059"/>
                  </a:lnTo>
                  <a:lnTo>
                    <a:pt x="5207337" y="691288"/>
                  </a:lnTo>
                  <a:lnTo>
                    <a:pt x="5217414" y="641350"/>
                  </a:lnTo>
                  <a:lnTo>
                    <a:pt x="5217414" y="128270"/>
                  </a:lnTo>
                  <a:lnTo>
                    <a:pt x="5207337" y="78331"/>
                  </a:lnTo>
                  <a:lnTo>
                    <a:pt x="5179853" y="37560"/>
                  </a:lnTo>
                  <a:lnTo>
                    <a:pt x="5139082" y="10076"/>
                  </a:lnTo>
                  <a:lnTo>
                    <a:pt x="5089144" y="0"/>
                  </a:lnTo>
                  <a:close/>
                </a:path>
              </a:pathLst>
            </a:custGeom>
            <a:solidFill>
              <a:srgbClr val="FFC000"/>
            </a:solidFill>
          </p:spPr>
          <p:txBody>
            <a:bodyPr wrap="square" lIns="0" tIns="0" rIns="0" bIns="0" rtlCol="0"/>
            <a:lstStyle/>
            <a:p>
              <a:endParaRPr/>
            </a:p>
          </p:txBody>
        </p:sp>
      </p:grpSp>
      <p:sp>
        <p:nvSpPr>
          <p:cNvPr id="12" name="object 12"/>
          <p:cNvSpPr txBox="1">
            <a:spLocks noGrp="1"/>
          </p:cNvSpPr>
          <p:nvPr>
            <p:ph type="title"/>
          </p:nvPr>
        </p:nvSpPr>
        <p:spPr>
          <a:xfrm>
            <a:off x="293115" y="1656080"/>
            <a:ext cx="4576445" cy="1439545"/>
          </a:xfrm>
          <a:prstGeom prst="rect">
            <a:avLst/>
          </a:prstGeom>
        </p:spPr>
        <p:txBody>
          <a:bodyPr vert="horz" wrap="square" lIns="0" tIns="12065" rIns="0" bIns="0" rtlCol="0">
            <a:spAutoFit/>
          </a:bodyPr>
          <a:lstStyle/>
          <a:p>
            <a:pPr algn="ctr">
              <a:lnSpc>
                <a:spcPts val="4970"/>
              </a:lnSpc>
              <a:spcBef>
                <a:spcPts val="95"/>
              </a:spcBef>
            </a:pPr>
            <a:r>
              <a:rPr sz="4400" i="1" spc="-330" dirty="0">
                <a:solidFill>
                  <a:srgbClr val="001F5F"/>
                </a:solidFill>
                <a:latin typeface="Arial Narrow"/>
                <a:cs typeface="Arial Narrow"/>
              </a:rPr>
              <a:t>Habilidades</a:t>
            </a:r>
            <a:r>
              <a:rPr sz="4400" i="1" spc="-75" dirty="0">
                <a:solidFill>
                  <a:srgbClr val="001F5F"/>
                </a:solidFill>
                <a:latin typeface="Arial Narrow"/>
                <a:cs typeface="Arial Narrow"/>
              </a:rPr>
              <a:t> </a:t>
            </a:r>
            <a:r>
              <a:rPr sz="4400" i="1" spc="-505" dirty="0">
                <a:solidFill>
                  <a:srgbClr val="001F5F"/>
                </a:solidFill>
                <a:latin typeface="Arial Narrow"/>
                <a:cs typeface="Arial Narrow"/>
              </a:rPr>
              <a:t>de</a:t>
            </a:r>
            <a:r>
              <a:rPr sz="4400" i="1" spc="-100" dirty="0">
                <a:solidFill>
                  <a:srgbClr val="001F5F"/>
                </a:solidFill>
                <a:latin typeface="Arial Narrow"/>
                <a:cs typeface="Arial Narrow"/>
              </a:rPr>
              <a:t> </a:t>
            </a:r>
            <a:r>
              <a:rPr sz="4400" i="1" spc="-409" dirty="0">
                <a:solidFill>
                  <a:srgbClr val="001F5F"/>
                </a:solidFill>
                <a:latin typeface="Arial Narrow"/>
                <a:cs typeface="Arial Narrow"/>
              </a:rPr>
              <a:t>Negociación</a:t>
            </a:r>
            <a:endParaRPr sz="4400">
              <a:latin typeface="Arial Narrow"/>
              <a:cs typeface="Arial Narrow"/>
            </a:endParaRPr>
          </a:p>
          <a:p>
            <a:pPr marL="60960" algn="ctr">
              <a:lnSpc>
                <a:spcPts val="6170"/>
              </a:lnSpc>
            </a:pPr>
            <a:r>
              <a:rPr sz="5400" i="1" spc="-440" dirty="0">
                <a:latin typeface="Arial Narrow"/>
                <a:cs typeface="Arial Narrow"/>
              </a:rPr>
              <a:t>Manejo</a:t>
            </a:r>
            <a:r>
              <a:rPr sz="5400" i="1" spc="-155" dirty="0">
                <a:latin typeface="Arial Narrow"/>
                <a:cs typeface="Arial Narrow"/>
              </a:rPr>
              <a:t> </a:t>
            </a:r>
            <a:r>
              <a:rPr sz="5400" i="1" spc="-620" dirty="0">
                <a:latin typeface="Arial Narrow"/>
                <a:cs typeface="Arial Narrow"/>
              </a:rPr>
              <a:t>de</a:t>
            </a:r>
            <a:r>
              <a:rPr sz="5400" i="1" spc="-145" dirty="0">
                <a:latin typeface="Arial Narrow"/>
                <a:cs typeface="Arial Narrow"/>
              </a:rPr>
              <a:t> </a:t>
            </a:r>
            <a:r>
              <a:rPr sz="5400" i="1" spc="-459" dirty="0">
                <a:latin typeface="Arial Narrow"/>
                <a:cs typeface="Arial Narrow"/>
              </a:rPr>
              <a:t>Conflictos</a:t>
            </a:r>
            <a:endParaRPr sz="5400">
              <a:latin typeface="Arial Narrow"/>
              <a:cs typeface="Arial Narrow"/>
            </a:endParaRPr>
          </a:p>
        </p:txBody>
      </p:sp>
      <p:pic>
        <p:nvPicPr>
          <p:cNvPr id="13" name="object 9"/>
          <p:cNvPicPr/>
          <p:nvPr/>
        </p:nvPicPr>
        <p:blipFill>
          <a:blip r:embed="rId6" cstate="print"/>
          <a:stretch>
            <a:fillRect/>
          </a:stretch>
        </p:blipFill>
        <p:spPr>
          <a:xfrm>
            <a:off x="9448800" y="184404"/>
            <a:ext cx="2531364" cy="501396"/>
          </a:xfrm>
          <a:prstGeom prst="rect">
            <a:avLst/>
          </a:prstGeom>
        </p:spPr>
      </p:pic>
    </p:spTree>
    <p:extLst>
      <p:ext uri="{BB962C8B-B14F-4D97-AF65-F5344CB8AC3E}">
        <p14:creationId xmlns:p14="http://schemas.microsoft.com/office/powerpoint/2010/main" val="23663784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7895081" y="710183"/>
              <a:ext cx="4297045" cy="904875"/>
            </a:xfrm>
            <a:custGeom>
              <a:avLst/>
              <a:gdLst/>
              <a:ahLst/>
              <a:cxnLst/>
              <a:rect l="l" t="t" r="r" b="b"/>
              <a:pathLst>
                <a:path w="4297045" h="904875">
                  <a:moveTo>
                    <a:pt x="4172839" y="0"/>
                  </a:moveTo>
                  <a:lnTo>
                    <a:pt x="150749" y="0"/>
                  </a:lnTo>
                  <a:lnTo>
                    <a:pt x="103079" y="7679"/>
                  </a:lnTo>
                  <a:lnTo>
                    <a:pt x="61694" y="29069"/>
                  </a:lnTo>
                  <a:lnTo>
                    <a:pt x="29069" y="61694"/>
                  </a:lnTo>
                  <a:lnTo>
                    <a:pt x="7679" y="103079"/>
                  </a:lnTo>
                  <a:lnTo>
                    <a:pt x="0" y="150749"/>
                  </a:lnTo>
                  <a:lnTo>
                    <a:pt x="0" y="753744"/>
                  </a:lnTo>
                  <a:lnTo>
                    <a:pt x="7679" y="801414"/>
                  </a:lnTo>
                  <a:lnTo>
                    <a:pt x="29069" y="842799"/>
                  </a:lnTo>
                  <a:lnTo>
                    <a:pt x="61694" y="875424"/>
                  </a:lnTo>
                  <a:lnTo>
                    <a:pt x="103079" y="896814"/>
                  </a:lnTo>
                  <a:lnTo>
                    <a:pt x="150749" y="904493"/>
                  </a:lnTo>
                  <a:lnTo>
                    <a:pt x="4172839" y="904493"/>
                  </a:lnTo>
                  <a:lnTo>
                    <a:pt x="4220508" y="896814"/>
                  </a:lnTo>
                  <a:lnTo>
                    <a:pt x="4261893" y="875424"/>
                  </a:lnTo>
                  <a:lnTo>
                    <a:pt x="4294518" y="842799"/>
                  </a:lnTo>
                  <a:lnTo>
                    <a:pt x="4296918" y="838156"/>
                  </a:lnTo>
                  <a:lnTo>
                    <a:pt x="4296918" y="66337"/>
                  </a:lnTo>
                  <a:lnTo>
                    <a:pt x="4294518" y="61694"/>
                  </a:lnTo>
                  <a:lnTo>
                    <a:pt x="4261893" y="29069"/>
                  </a:lnTo>
                  <a:lnTo>
                    <a:pt x="4220508" y="7679"/>
                  </a:lnTo>
                  <a:lnTo>
                    <a:pt x="4172839" y="0"/>
                  </a:lnTo>
                  <a:close/>
                </a:path>
              </a:pathLst>
            </a:custGeom>
            <a:solidFill>
              <a:srgbClr val="006FC0"/>
            </a:solid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700" rIns="0" bIns="0" rtlCol="0">
            <a:spAutoFit/>
          </a:bodyPr>
          <a:lstStyle/>
          <a:p>
            <a:pPr marL="7020559">
              <a:lnSpc>
                <a:spcPct val="100000"/>
              </a:lnSpc>
              <a:spcBef>
                <a:spcPts val="100"/>
              </a:spcBef>
            </a:pPr>
            <a:r>
              <a:rPr spc="-10" dirty="0"/>
              <a:t>Actividad</a:t>
            </a:r>
          </a:p>
        </p:txBody>
      </p:sp>
      <p:pic>
        <p:nvPicPr>
          <p:cNvPr id="6" name="object 9"/>
          <p:cNvPicPr/>
          <p:nvPr/>
        </p:nvPicPr>
        <p:blipFill>
          <a:blip r:embed="rId3" cstate="print"/>
          <a:stretch>
            <a:fillRect/>
          </a:stretch>
        </p:blipFill>
        <p:spPr>
          <a:xfrm>
            <a:off x="457200" y="304800"/>
            <a:ext cx="2531364" cy="501396"/>
          </a:xfrm>
          <a:prstGeom prst="rect">
            <a:avLst/>
          </a:prstGeom>
        </p:spPr>
      </p:pic>
    </p:spTree>
    <p:extLst>
      <p:ext uri="{BB962C8B-B14F-4D97-AF65-F5344CB8AC3E}">
        <p14:creationId xmlns:p14="http://schemas.microsoft.com/office/powerpoint/2010/main" val="1866628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380"/>
            <a:ext cx="12181840" cy="6858000"/>
          </a:xfrm>
          <a:custGeom>
            <a:avLst/>
            <a:gdLst/>
            <a:ahLst/>
            <a:cxnLst/>
            <a:rect l="l" t="t" r="r" b="b"/>
            <a:pathLst>
              <a:path w="12181840" h="6858000">
                <a:moveTo>
                  <a:pt x="12181713" y="6857617"/>
                </a:moveTo>
                <a:lnTo>
                  <a:pt x="12181713" y="0"/>
                </a:lnTo>
                <a:lnTo>
                  <a:pt x="0" y="0"/>
                </a:lnTo>
              </a:path>
            </a:pathLst>
          </a:custGeom>
          <a:ln w="12700">
            <a:solidFill>
              <a:srgbClr val="9D0000"/>
            </a:solidFill>
          </a:ln>
        </p:spPr>
        <p:txBody>
          <a:bodyPr wrap="square" lIns="0" tIns="0" rIns="0" bIns="0" rtlCol="0"/>
          <a:lstStyle/>
          <a:p>
            <a:endParaRPr/>
          </a:p>
        </p:txBody>
      </p:sp>
      <p:sp>
        <p:nvSpPr>
          <p:cNvPr id="4" name="object 4"/>
          <p:cNvSpPr txBox="1"/>
          <p:nvPr/>
        </p:nvSpPr>
        <p:spPr>
          <a:xfrm>
            <a:off x="1225296" y="512317"/>
            <a:ext cx="1859914" cy="269875"/>
          </a:xfrm>
          <a:prstGeom prst="rect">
            <a:avLst/>
          </a:prstGeom>
        </p:spPr>
        <p:txBody>
          <a:bodyPr vert="horz" wrap="square" lIns="0" tIns="12700" rIns="0" bIns="0" rtlCol="0">
            <a:spAutoFit/>
          </a:bodyPr>
          <a:lstStyle/>
          <a:p>
            <a:pPr marL="12700">
              <a:lnSpc>
                <a:spcPct val="100000"/>
              </a:lnSpc>
              <a:spcBef>
                <a:spcPts val="100"/>
              </a:spcBef>
            </a:pPr>
            <a:r>
              <a:rPr sz="1600" spc="-100" dirty="0">
                <a:solidFill>
                  <a:srgbClr val="001F5F"/>
                </a:solidFill>
                <a:latin typeface="Gill Sans MT"/>
                <a:cs typeface="Gill Sans MT"/>
              </a:rPr>
              <a:t>4.1</a:t>
            </a:r>
            <a:r>
              <a:rPr sz="1600" spc="-175" dirty="0">
                <a:solidFill>
                  <a:srgbClr val="001F5F"/>
                </a:solidFill>
                <a:latin typeface="Gill Sans MT"/>
                <a:cs typeface="Gill Sans MT"/>
              </a:rPr>
              <a:t> </a:t>
            </a:r>
            <a:r>
              <a:rPr sz="1600" spc="-120" dirty="0">
                <a:solidFill>
                  <a:srgbClr val="001F5F"/>
                </a:solidFill>
                <a:latin typeface="Gill Sans MT"/>
                <a:cs typeface="Gill Sans MT"/>
              </a:rPr>
              <a:t>FUNDAMENTOS</a:t>
            </a:r>
            <a:r>
              <a:rPr sz="1600" spc="-185" dirty="0">
                <a:solidFill>
                  <a:srgbClr val="001F5F"/>
                </a:solidFill>
                <a:latin typeface="Gill Sans MT"/>
                <a:cs typeface="Gill Sans MT"/>
              </a:rPr>
              <a:t> </a:t>
            </a:r>
            <a:r>
              <a:rPr sz="1600" spc="-50" dirty="0">
                <a:solidFill>
                  <a:srgbClr val="001F5F"/>
                </a:solidFill>
                <a:latin typeface="Gill Sans MT"/>
                <a:cs typeface="Gill Sans MT"/>
              </a:rPr>
              <a:t>DE</a:t>
            </a:r>
            <a:endParaRPr sz="1600">
              <a:latin typeface="Gill Sans MT"/>
              <a:cs typeface="Gill Sans MT"/>
            </a:endParaRPr>
          </a:p>
        </p:txBody>
      </p:sp>
      <p:sp>
        <p:nvSpPr>
          <p:cNvPr id="8" name="object 8"/>
          <p:cNvSpPr txBox="1">
            <a:spLocks noGrp="1"/>
          </p:cNvSpPr>
          <p:nvPr>
            <p:ph type="title"/>
          </p:nvPr>
        </p:nvSpPr>
        <p:spPr>
          <a:xfrm>
            <a:off x="537718" y="634745"/>
            <a:ext cx="2742565" cy="940435"/>
          </a:xfrm>
          <a:prstGeom prst="rect">
            <a:avLst/>
          </a:prstGeom>
        </p:spPr>
        <p:txBody>
          <a:bodyPr vert="horz" wrap="square" lIns="0" tIns="12700" rIns="0" bIns="0" rtlCol="0">
            <a:spAutoFit/>
          </a:bodyPr>
          <a:lstStyle/>
          <a:p>
            <a:pPr marL="12700">
              <a:lnSpc>
                <a:spcPct val="100000"/>
              </a:lnSpc>
              <a:spcBef>
                <a:spcPts val="100"/>
              </a:spcBef>
            </a:pPr>
            <a:r>
              <a:rPr i="1" spc="-535" dirty="0">
                <a:solidFill>
                  <a:srgbClr val="001F5F"/>
                </a:solidFill>
                <a:latin typeface="Arial Narrow"/>
                <a:cs typeface="Arial Narrow"/>
              </a:rPr>
              <a:t>Negociación</a:t>
            </a:r>
          </a:p>
        </p:txBody>
      </p:sp>
      <p:sp>
        <p:nvSpPr>
          <p:cNvPr id="9" name="object 9"/>
          <p:cNvSpPr txBox="1"/>
          <p:nvPr/>
        </p:nvSpPr>
        <p:spPr>
          <a:xfrm>
            <a:off x="7903135" y="3644961"/>
            <a:ext cx="3938270" cy="2128520"/>
          </a:xfrm>
          <a:prstGeom prst="rect">
            <a:avLst/>
          </a:prstGeom>
        </p:spPr>
        <p:txBody>
          <a:bodyPr vert="horz" wrap="square" lIns="0" tIns="12065" rIns="0" bIns="0" rtlCol="0">
            <a:spAutoFit/>
          </a:bodyPr>
          <a:lstStyle/>
          <a:p>
            <a:pPr marL="12700" marR="5080" algn="just">
              <a:lnSpc>
                <a:spcPct val="100000"/>
              </a:lnSpc>
              <a:spcBef>
                <a:spcPts val="95"/>
              </a:spcBef>
            </a:pPr>
            <a:r>
              <a:rPr sz="2000" dirty="0">
                <a:solidFill>
                  <a:srgbClr val="464646"/>
                </a:solidFill>
                <a:latin typeface="Gill Sans MT"/>
                <a:cs typeface="Gill Sans MT"/>
              </a:rPr>
              <a:t>La</a:t>
            </a:r>
            <a:r>
              <a:rPr sz="2000" spc="75" dirty="0">
                <a:solidFill>
                  <a:srgbClr val="464646"/>
                </a:solidFill>
                <a:latin typeface="Gill Sans MT"/>
                <a:cs typeface="Gill Sans MT"/>
              </a:rPr>
              <a:t> </a:t>
            </a:r>
            <a:r>
              <a:rPr sz="2000" dirty="0">
                <a:solidFill>
                  <a:srgbClr val="464646"/>
                </a:solidFill>
                <a:latin typeface="Gill Sans MT"/>
                <a:cs typeface="Gill Sans MT"/>
              </a:rPr>
              <a:t>negociación</a:t>
            </a:r>
            <a:r>
              <a:rPr sz="2000" spc="80" dirty="0">
                <a:solidFill>
                  <a:srgbClr val="464646"/>
                </a:solidFill>
                <a:latin typeface="Gill Sans MT"/>
                <a:cs typeface="Gill Sans MT"/>
              </a:rPr>
              <a:t> </a:t>
            </a:r>
            <a:r>
              <a:rPr sz="2000" dirty="0">
                <a:solidFill>
                  <a:srgbClr val="464646"/>
                </a:solidFill>
                <a:latin typeface="Gill Sans MT"/>
                <a:cs typeface="Gill Sans MT"/>
              </a:rPr>
              <a:t>es</a:t>
            </a:r>
            <a:r>
              <a:rPr sz="2000" spc="70" dirty="0">
                <a:solidFill>
                  <a:srgbClr val="464646"/>
                </a:solidFill>
                <a:latin typeface="Gill Sans MT"/>
                <a:cs typeface="Gill Sans MT"/>
              </a:rPr>
              <a:t> </a:t>
            </a:r>
            <a:r>
              <a:rPr sz="2000" spc="55" dirty="0">
                <a:solidFill>
                  <a:srgbClr val="464646"/>
                </a:solidFill>
                <a:latin typeface="Gill Sans MT"/>
                <a:cs typeface="Gill Sans MT"/>
              </a:rPr>
              <a:t>la</a:t>
            </a:r>
            <a:r>
              <a:rPr sz="2000" spc="80" dirty="0">
                <a:solidFill>
                  <a:srgbClr val="464646"/>
                </a:solidFill>
                <a:latin typeface="Gill Sans MT"/>
                <a:cs typeface="Gill Sans MT"/>
              </a:rPr>
              <a:t> </a:t>
            </a:r>
            <a:r>
              <a:rPr sz="2000" dirty="0">
                <a:solidFill>
                  <a:srgbClr val="464646"/>
                </a:solidFill>
                <a:latin typeface="Gill Sans MT"/>
                <a:cs typeface="Gill Sans MT"/>
              </a:rPr>
              <a:t>comunicación</a:t>
            </a:r>
            <a:r>
              <a:rPr sz="2000" spc="80" dirty="0">
                <a:solidFill>
                  <a:srgbClr val="464646"/>
                </a:solidFill>
                <a:latin typeface="Gill Sans MT"/>
                <a:cs typeface="Gill Sans MT"/>
              </a:rPr>
              <a:t> </a:t>
            </a:r>
            <a:r>
              <a:rPr sz="2000" spc="-25" dirty="0">
                <a:solidFill>
                  <a:srgbClr val="464646"/>
                </a:solidFill>
                <a:latin typeface="Gill Sans MT"/>
                <a:cs typeface="Gill Sans MT"/>
              </a:rPr>
              <a:t>de </a:t>
            </a:r>
            <a:r>
              <a:rPr sz="2000" dirty="0">
                <a:solidFill>
                  <a:srgbClr val="464646"/>
                </a:solidFill>
                <a:latin typeface="Gill Sans MT"/>
                <a:cs typeface="Gill Sans MT"/>
              </a:rPr>
              <a:t>ida</a:t>
            </a:r>
            <a:r>
              <a:rPr sz="2000" spc="229" dirty="0">
                <a:solidFill>
                  <a:srgbClr val="464646"/>
                </a:solidFill>
                <a:latin typeface="Gill Sans MT"/>
                <a:cs typeface="Gill Sans MT"/>
              </a:rPr>
              <a:t> </a:t>
            </a:r>
            <a:r>
              <a:rPr sz="2000" dirty="0">
                <a:solidFill>
                  <a:srgbClr val="464646"/>
                </a:solidFill>
                <a:latin typeface="Gill Sans MT"/>
                <a:cs typeface="Gill Sans MT"/>
              </a:rPr>
              <a:t>y</a:t>
            </a:r>
            <a:r>
              <a:rPr sz="2000" spc="240" dirty="0">
                <a:solidFill>
                  <a:srgbClr val="464646"/>
                </a:solidFill>
                <a:latin typeface="Gill Sans MT"/>
                <a:cs typeface="Gill Sans MT"/>
              </a:rPr>
              <a:t> </a:t>
            </a:r>
            <a:r>
              <a:rPr sz="2000" dirty="0">
                <a:solidFill>
                  <a:srgbClr val="464646"/>
                </a:solidFill>
                <a:latin typeface="Gill Sans MT"/>
                <a:cs typeface="Gill Sans MT"/>
              </a:rPr>
              <a:t>vuelta</a:t>
            </a:r>
            <a:r>
              <a:rPr sz="2000" spc="240" dirty="0">
                <a:solidFill>
                  <a:srgbClr val="464646"/>
                </a:solidFill>
                <a:latin typeface="Gill Sans MT"/>
                <a:cs typeface="Gill Sans MT"/>
              </a:rPr>
              <a:t> </a:t>
            </a:r>
            <a:r>
              <a:rPr sz="2000" dirty="0">
                <a:solidFill>
                  <a:srgbClr val="464646"/>
                </a:solidFill>
                <a:latin typeface="Gill Sans MT"/>
                <a:cs typeface="Gill Sans MT"/>
              </a:rPr>
              <a:t>que</a:t>
            </a:r>
            <a:r>
              <a:rPr sz="2000" spc="245" dirty="0">
                <a:solidFill>
                  <a:srgbClr val="464646"/>
                </a:solidFill>
                <a:latin typeface="Gill Sans MT"/>
                <a:cs typeface="Gill Sans MT"/>
              </a:rPr>
              <a:t> </a:t>
            </a:r>
            <a:r>
              <a:rPr sz="2000" dirty="0">
                <a:solidFill>
                  <a:srgbClr val="464646"/>
                </a:solidFill>
                <a:latin typeface="Gill Sans MT"/>
                <a:cs typeface="Gill Sans MT"/>
              </a:rPr>
              <a:t>aspira</a:t>
            </a:r>
            <a:r>
              <a:rPr sz="2000" spc="240" dirty="0">
                <a:solidFill>
                  <a:srgbClr val="464646"/>
                </a:solidFill>
                <a:latin typeface="Gill Sans MT"/>
                <a:cs typeface="Gill Sans MT"/>
              </a:rPr>
              <a:t> </a:t>
            </a:r>
            <a:r>
              <a:rPr sz="2000" spc="65" dirty="0">
                <a:solidFill>
                  <a:srgbClr val="464646"/>
                </a:solidFill>
                <a:latin typeface="Gill Sans MT"/>
                <a:cs typeface="Gill Sans MT"/>
              </a:rPr>
              <a:t>a</a:t>
            </a:r>
            <a:r>
              <a:rPr sz="2000" spc="235" dirty="0">
                <a:solidFill>
                  <a:srgbClr val="464646"/>
                </a:solidFill>
                <a:latin typeface="Gill Sans MT"/>
                <a:cs typeface="Gill Sans MT"/>
              </a:rPr>
              <a:t> </a:t>
            </a:r>
            <a:r>
              <a:rPr sz="2000" dirty="0">
                <a:solidFill>
                  <a:srgbClr val="464646"/>
                </a:solidFill>
                <a:latin typeface="Gill Sans MT"/>
                <a:cs typeface="Gill Sans MT"/>
              </a:rPr>
              <a:t>alcanzar</a:t>
            </a:r>
            <a:r>
              <a:rPr sz="2000" spc="250" dirty="0">
                <a:solidFill>
                  <a:srgbClr val="464646"/>
                </a:solidFill>
                <a:latin typeface="Gill Sans MT"/>
                <a:cs typeface="Gill Sans MT"/>
              </a:rPr>
              <a:t> </a:t>
            </a:r>
            <a:r>
              <a:rPr sz="2000" spc="-25" dirty="0">
                <a:solidFill>
                  <a:srgbClr val="464646"/>
                </a:solidFill>
                <a:latin typeface="Gill Sans MT"/>
                <a:cs typeface="Gill Sans MT"/>
              </a:rPr>
              <a:t>un </a:t>
            </a:r>
            <a:r>
              <a:rPr sz="2000" dirty="0">
                <a:solidFill>
                  <a:srgbClr val="464646"/>
                </a:solidFill>
                <a:latin typeface="Gill Sans MT"/>
                <a:cs typeface="Gill Sans MT"/>
              </a:rPr>
              <a:t>acuerdo</a:t>
            </a:r>
            <a:r>
              <a:rPr sz="2000" spc="330" dirty="0">
                <a:solidFill>
                  <a:srgbClr val="464646"/>
                </a:solidFill>
                <a:latin typeface="Gill Sans MT"/>
                <a:cs typeface="Gill Sans MT"/>
              </a:rPr>
              <a:t>  </a:t>
            </a:r>
            <a:r>
              <a:rPr sz="2000" dirty="0">
                <a:solidFill>
                  <a:srgbClr val="464646"/>
                </a:solidFill>
                <a:latin typeface="Gill Sans MT"/>
                <a:cs typeface="Gill Sans MT"/>
              </a:rPr>
              <a:t>cuando</a:t>
            </a:r>
            <a:r>
              <a:rPr sz="2000" spc="340" dirty="0">
                <a:solidFill>
                  <a:srgbClr val="464646"/>
                </a:solidFill>
                <a:latin typeface="Gill Sans MT"/>
                <a:cs typeface="Gill Sans MT"/>
              </a:rPr>
              <a:t>  </a:t>
            </a:r>
            <a:r>
              <a:rPr sz="2000" dirty="0">
                <a:solidFill>
                  <a:srgbClr val="464646"/>
                </a:solidFill>
                <a:latin typeface="Gill Sans MT"/>
                <a:cs typeface="Gill Sans MT"/>
              </a:rPr>
              <a:t>diferentes</a:t>
            </a:r>
            <a:r>
              <a:rPr sz="2000" spc="330" dirty="0">
                <a:solidFill>
                  <a:srgbClr val="464646"/>
                </a:solidFill>
                <a:latin typeface="Gill Sans MT"/>
                <a:cs typeface="Gill Sans MT"/>
              </a:rPr>
              <a:t>  </a:t>
            </a:r>
            <a:r>
              <a:rPr sz="2000" spc="-25" dirty="0">
                <a:solidFill>
                  <a:srgbClr val="464646"/>
                </a:solidFill>
                <a:latin typeface="Gill Sans MT"/>
                <a:cs typeface="Gill Sans MT"/>
              </a:rPr>
              <a:t>partes </a:t>
            </a:r>
            <a:r>
              <a:rPr sz="2000" dirty="0">
                <a:solidFill>
                  <a:srgbClr val="464646"/>
                </a:solidFill>
                <a:latin typeface="Gill Sans MT"/>
                <a:cs typeface="Gill Sans MT"/>
              </a:rPr>
              <a:t>tienen</a:t>
            </a:r>
            <a:r>
              <a:rPr sz="2000" spc="30" dirty="0">
                <a:solidFill>
                  <a:srgbClr val="464646"/>
                </a:solidFill>
                <a:latin typeface="Gill Sans MT"/>
                <a:cs typeface="Gill Sans MT"/>
              </a:rPr>
              <a:t> </a:t>
            </a:r>
            <a:r>
              <a:rPr sz="2000" spc="-10" dirty="0">
                <a:solidFill>
                  <a:srgbClr val="464646"/>
                </a:solidFill>
                <a:latin typeface="Gill Sans MT"/>
                <a:cs typeface="Gill Sans MT"/>
              </a:rPr>
              <a:t>intereses</a:t>
            </a:r>
            <a:r>
              <a:rPr sz="2000" spc="35" dirty="0">
                <a:solidFill>
                  <a:srgbClr val="464646"/>
                </a:solidFill>
                <a:latin typeface="Gill Sans MT"/>
                <a:cs typeface="Gill Sans MT"/>
              </a:rPr>
              <a:t> </a:t>
            </a:r>
            <a:r>
              <a:rPr sz="2000" spc="-30" dirty="0">
                <a:solidFill>
                  <a:srgbClr val="464646"/>
                </a:solidFill>
                <a:latin typeface="Gill Sans MT"/>
                <a:cs typeface="Gill Sans MT"/>
              </a:rPr>
              <a:t>contrapuestos</a:t>
            </a:r>
            <a:r>
              <a:rPr sz="2000" spc="40" dirty="0">
                <a:solidFill>
                  <a:srgbClr val="464646"/>
                </a:solidFill>
                <a:latin typeface="Gill Sans MT"/>
                <a:cs typeface="Gill Sans MT"/>
              </a:rPr>
              <a:t> </a:t>
            </a:r>
            <a:r>
              <a:rPr sz="2000" dirty="0">
                <a:solidFill>
                  <a:srgbClr val="464646"/>
                </a:solidFill>
                <a:latin typeface="Gill Sans MT"/>
                <a:cs typeface="Gill Sans MT"/>
              </a:rPr>
              <a:t>y</a:t>
            </a:r>
            <a:r>
              <a:rPr sz="2000" spc="45" dirty="0">
                <a:solidFill>
                  <a:srgbClr val="464646"/>
                </a:solidFill>
                <a:latin typeface="Gill Sans MT"/>
                <a:cs typeface="Gill Sans MT"/>
              </a:rPr>
              <a:t> </a:t>
            </a:r>
            <a:r>
              <a:rPr sz="2000" spc="-70" dirty="0">
                <a:solidFill>
                  <a:srgbClr val="464646"/>
                </a:solidFill>
                <a:latin typeface="Gill Sans MT"/>
                <a:cs typeface="Gill Sans MT"/>
              </a:rPr>
              <a:t>otros </a:t>
            </a:r>
            <a:r>
              <a:rPr sz="2000" spc="-10" dirty="0">
                <a:solidFill>
                  <a:srgbClr val="464646"/>
                </a:solidFill>
                <a:latin typeface="Gill Sans MT"/>
                <a:cs typeface="Gill Sans MT"/>
              </a:rPr>
              <a:t>parcialmente</a:t>
            </a:r>
            <a:r>
              <a:rPr sz="2000" spc="-204" dirty="0">
                <a:solidFill>
                  <a:srgbClr val="464646"/>
                </a:solidFill>
                <a:latin typeface="Gill Sans MT"/>
                <a:cs typeface="Gill Sans MT"/>
              </a:rPr>
              <a:t> </a:t>
            </a:r>
            <a:r>
              <a:rPr sz="2000" spc="-10" dirty="0">
                <a:solidFill>
                  <a:srgbClr val="464646"/>
                </a:solidFill>
                <a:latin typeface="Gill Sans MT"/>
                <a:cs typeface="Gill Sans MT"/>
              </a:rPr>
              <a:t>compartidos.</a:t>
            </a:r>
            <a:endParaRPr sz="2000" dirty="0">
              <a:latin typeface="Gill Sans MT"/>
              <a:cs typeface="Gill Sans MT"/>
            </a:endParaRPr>
          </a:p>
          <a:p>
            <a:pPr>
              <a:lnSpc>
                <a:spcPct val="100000"/>
              </a:lnSpc>
              <a:spcBef>
                <a:spcPts val="15"/>
              </a:spcBef>
            </a:pPr>
            <a:endParaRPr sz="1850" dirty="0">
              <a:latin typeface="Gill Sans MT"/>
              <a:cs typeface="Gill Sans MT"/>
            </a:endParaRPr>
          </a:p>
          <a:p>
            <a:pPr marL="2096770">
              <a:lnSpc>
                <a:spcPct val="100000"/>
              </a:lnSpc>
              <a:spcBef>
                <a:spcPts val="5"/>
              </a:spcBef>
            </a:pPr>
            <a:r>
              <a:rPr sz="2000" spc="-50" dirty="0">
                <a:solidFill>
                  <a:srgbClr val="464646"/>
                </a:solidFill>
                <a:latin typeface="Gill Sans MT"/>
                <a:cs typeface="Gill Sans MT"/>
              </a:rPr>
              <a:t>Fisher</a:t>
            </a:r>
            <a:r>
              <a:rPr sz="2000" spc="-210" dirty="0">
                <a:solidFill>
                  <a:srgbClr val="464646"/>
                </a:solidFill>
                <a:latin typeface="Gill Sans MT"/>
                <a:cs typeface="Gill Sans MT"/>
              </a:rPr>
              <a:t> </a:t>
            </a:r>
            <a:r>
              <a:rPr sz="2000" spc="-35" dirty="0">
                <a:solidFill>
                  <a:srgbClr val="464646"/>
                </a:solidFill>
                <a:latin typeface="Gill Sans MT"/>
                <a:cs typeface="Gill Sans MT"/>
              </a:rPr>
              <a:t>y</a:t>
            </a:r>
            <a:r>
              <a:rPr sz="2000" spc="-195" dirty="0">
                <a:solidFill>
                  <a:srgbClr val="464646"/>
                </a:solidFill>
                <a:latin typeface="Gill Sans MT"/>
                <a:cs typeface="Gill Sans MT"/>
              </a:rPr>
              <a:t> </a:t>
            </a:r>
            <a:r>
              <a:rPr sz="2000" spc="-90" dirty="0">
                <a:solidFill>
                  <a:srgbClr val="464646"/>
                </a:solidFill>
                <a:latin typeface="Gill Sans MT"/>
                <a:cs typeface="Gill Sans MT"/>
              </a:rPr>
              <a:t>Ury,</a:t>
            </a:r>
            <a:r>
              <a:rPr sz="2000" spc="-195" dirty="0">
                <a:solidFill>
                  <a:srgbClr val="464646"/>
                </a:solidFill>
                <a:latin typeface="Gill Sans MT"/>
                <a:cs typeface="Gill Sans MT"/>
              </a:rPr>
              <a:t> </a:t>
            </a:r>
            <a:r>
              <a:rPr sz="2000" spc="-95" dirty="0">
                <a:solidFill>
                  <a:srgbClr val="464646"/>
                </a:solidFill>
                <a:latin typeface="Gill Sans MT"/>
                <a:cs typeface="Gill Sans MT"/>
              </a:rPr>
              <a:t>(1994)</a:t>
            </a:r>
            <a:endParaRPr sz="2000" dirty="0">
              <a:latin typeface="Gill Sans MT"/>
              <a:cs typeface="Gill Sans MT"/>
            </a:endParaRPr>
          </a:p>
        </p:txBody>
      </p:sp>
      <p:pic>
        <p:nvPicPr>
          <p:cNvPr id="11" name="object 11"/>
          <p:cNvPicPr/>
          <p:nvPr/>
        </p:nvPicPr>
        <p:blipFill>
          <a:blip r:embed="rId2" cstate="print"/>
          <a:stretch>
            <a:fillRect/>
          </a:stretch>
        </p:blipFill>
        <p:spPr>
          <a:xfrm>
            <a:off x="8974328" y="2747009"/>
            <a:ext cx="1959991" cy="609600"/>
          </a:xfrm>
          <a:prstGeom prst="rect">
            <a:avLst/>
          </a:prstGeom>
        </p:spPr>
      </p:pic>
      <p:pic>
        <p:nvPicPr>
          <p:cNvPr id="12" name="object 9"/>
          <p:cNvPicPr/>
          <p:nvPr/>
        </p:nvPicPr>
        <p:blipFill>
          <a:blip r:embed="rId3" cstate="print"/>
          <a:stretch>
            <a:fillRect/>
          </a:stretch>
        </p:blipFill>
        <p:spPr>
          <a:xfrm>
            <a:off x="9448800" y="164846"/>
            <a:ext cx="2531364" cy="501396"/>
          </a:xfrm>
          <a:prstGeom prst="rect">
            <a:avLst/>
          </a:prstGeom>
        </p:spPr>
      </p:pic>
      <p:pic>
        <p:nvPicPr>
          <p:cNvPr id="13" name="Imagen 12"/>
          <p:cNvPicPr>
            <a:picLocks noChangeAspect="1"/>
          </p:cNvPicPr>
          <p:nvPr/>
        </p:nvPicPr>
        <p:blipFill>
          <a:blip r:embed="rId4"/>
          <a:stretch>
            <a:fillRect/>
          </a:stretch>
        </p:blipFill>
        <p:spPr>
          <a:xfrm>
            <a:off x="185483" y="2590799"/>
            <a:ext cx="7532169" cy="4236845"/>
          </a:xfrm>
          <a:prstGeom prst="rect">
            <a:avLst/>
          </a:prstGeom>
        </p:spPr>
      </p:pic>
    </p:spTree>
    <p:extLst>
      <p:ext uri="{BB962C8B-B14F-4D97-AF65-F5344CB8AC3E}">
        <p14:creationId xmlns:p14="http://schemas.microsoft.com/office/powerpoint/2010/main" val="109597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5715000" y="2326164"/>
            <a:ext cx="6507480" cy="4314742"/>
          </a:xfrm>
          <a:prstGeom prst="rect">
            <a:avLst/>
          </a:prstGeom>
        </p:spPr>
      </p:pic>
      <p:pic>
        <p:nvPicPr>
          <p:cNvPr id="6" name="object 9"/>
          <p:cNvPicPr/>
          <p:nvPr/>
        </p:nvPicPr>
        <p:blipFill>
          <a:blip r:embed="rId3" cstate="print"/>
          <a:stretch>
            <a:fillRect/>
          </a:stretch>
        </p:blipFill>
        <p:spPr>
          <a:xfrm>
            <a:off x="9448800" y="164846"/>
            <a:ext cx="2531364" cy="501396"/>
          </a:xfrm>
          <a:prstGeom prst="rect">
            <a:avLst/>
          </a:prstGeom>
        </p:spPr>
      </p:pic>
      <p:sp>
        <p:nvSpPr>
          <p:cNvPr id="7" name="Rectángulo 6"/>
          <p:cNvSpPr/>
          <p:nvPr/>
        </p:nvSpPr>
        <p:spPr>
          <a:xfrm>
            <a:off x="152400" y="653142"/>
            <a:ext cx="12039600" cy="1467902"/>
          </a:xfrm>
          <a:prstGeom prst="rect">
            <a:avLst/>
          </a:prstGeom>
        </p:spPr>
        <p:txBody>
          <a:bodyPr wrap="square">
            <a:spAutoFit/>
          </a:bodyPr>
          <a:lstStyle/>
          <a:p>
            <a:pPr algn="just">
              <a:lnSpc>
                <a:spcPct val="107000"/>
              </a:lnSpc>
              <a:spcAft>
                <a:spcPts val="0"/>
              </a:spcAft>
            </a:pPr>
            <a:r>
              <a:rPr lang="es-SV" sz="2800" b="1" dirty="0" smtClean="0">
                <a:effectLst/>
                <a:latin typeface="Tempus Sans ITC" panose="04020404030D07020202" pitchFamily="82" charset="0"/>
                <a:ea typeface="Calibri" panose="020F0502020204030204" pitchFamily="34" charset="0"/>
                <a:cs typeface="Times New Roman" panose="02020603050405020304" pitchFamily="18" charset="0"/>
              </a:rPr>
              <a:t>“La comunicación, es fuente de conflicto, los problemas de semántica, de malos entendidos y de ruido en los canales de comunicación son potenciadores de conflictos cuando no se gestionan correctamente.”</a:t>
            </a:r>
            <a:endParaRPr lang="en-US" sz="2400" b="1" dirty="0">
              <a:effectLst/>
              <a:latin typeface="Tempus Sans ITC" panose="04020404030D07020202" pitchFamily="82" charset="0"/>
              <a:ea typeface="Calibri" panose="020F0502020204030204" pitchFamily="34" charset="0"/>
              <a:cs typeface="Times New Roman" panose="02020603050405020304" pitchFamily="18" charset="0"/>
            </a:endParaRPr>
          </a:p>
        </p:txBody>
      </p:sp>
      <p:sp>
        <p:nvSpPr>
          <p:cNvPr id="8" name="Rectángulo 7"/>
          <p:cNvSpPr/>
          <p:nvPr/>
        </p:nvSpPr>
        <p:spPr>
          <a:xfrm>
            <a:off x="152400" y="2819400"/>
            <a:ext cx="5105400" cy="3539430"/>
          </a:xfrm>
          <a:prstGeom prst="rect">
            <a:avLst/>
          </a:prstGeom>
        </p:spPr>
        <p:txBody>
          <a:bodyPr wrap="square">
            <a:spAutoFit/>
          </a:bodyPr>
          <a:lstStyle/>
          <a:p>
            <a:r>
              <a:rPr lang="es-SV" sz="2800" b="1" dirty="0">
                <a:latin typeface="Tempus Sans ITC" panose="04020404030D07020202" pitchFamily="82" charset="0"/>
                <a:ea typeface="Calibri" panose="020F0502020204030204" pitchFamily="34" charset="0"/>
                <a:cs typeface="Times New Roman" panose="02020603050405020304" pitchFamily="18" charset="0"/>
              </a:rPr>
              <a:t>Constantemente, estamos negociando debido a las relaciones humanas y esto se debe a dos motivos : </a:t>
            </a:r>
            <a:endParaRPr lang="es-SV" sz="2800" b="1" dirty="0" smtClean="0">
              <a:latin typeface="Tempus Sans ITC" panose="04020404030D07020202" pitchFamily="82" charset="0"/>
              <a:ea typeface="Calibri" panose="020F0502020204030204" pitchFamily="34" charset="0"/>
              <a:cs typeface="Times New Roman" panose="02020603050405020304" pitchFamily="18" charset="0"/>
            </a:endParaRPr>
          </a:p>
          <a:p>
            <a:r>
              <a:rPr lang="es-SV" sz="2800" b="1" dirty="0" smtClean="0">
                <a:latin typeface="Tempus Sans ITC" panose="04020404030D07020202" pitchFamily="82" charset="0"/>
                <a:ea typeface="Calibri" panose="020F0502020204030204" pitchFamily="34" charset="0"/>
                <a:cs typeface="Times New Roman" panose="02020603050405020304" pitchFamily="18" charset="0"/>
              </a:rPr>
              <a:t>1</a:t>
            </a:r>
            <a:r>
              <a:rPr lang="es-SV" sz="2800" b="1" dirty="0">
                <a:latin typeface="Tempus Sans ITC" panose="04020404030D07020202" pitchFamily="82" charset="0"/>
                <a:ea typeface="Calibri" panose="020F0502020204030204" pitchFamily="34" charset="0"/>
                <a:cs typeface="Times New Roman" panose="02020603050405020304" pitchFamily="18" charset="0"/>
              </a:rPr>
              <a:t>) Hay una relación de interdependencia entre las partes y, 2) existe un conflicto de intereses</a:t>
            </a:r>
            <a:endParaRPr lang="en-US" sz="2800" b="1" dirty="0">
              <a:latin typeface="Tempus Sans ITC" panose="04020404030D07020202" pitchFamily="8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3293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4239" y="1058671"/>
            <a:ext cx="2199640" cy="756920"/>
          </a:xfrm>
          <a:prstGeom prst="rect">
            <a:avLst/>
          </a:prstGeom>
        </p:spPr>
        <p:txBody>
          <a:bodyPr vert="horz" wrap="square" lIns="0" tIns="12700" rIns="0" bIns="0" rtlCol="0">
            <a:spAutoFit/>
          </a:bodyPr>
          <a:lstStyle/>
          <a:p>
            <a:pPr marL="12700">
              <a:lnSpc>
                <a:spcPct val="100000"/>
              </a:lnSpc>
              <a:spcBef>
                <a:spcPts val="100"/>
              </a:spcBef>
            </a:pPr>
            <a:r>
              <a:rPr sz="4800" i="1" spc="-425" dirty="0">
                <a:solidFill>
                  <a:srgbClr val="006FC0"/>
                </a:solidFill>
                <a:latin typeface="Arial Narrow"/>
                <a:cs typeface="Arial Narrow"/>
              </a:rPr>
              <a:t>Negociación</a:t>
            </a:r>
            <a:endParaRPr sz="4800">
              <a:latin typeface="Arial Narrow"/>
              <a:cs typeface="Arial Narrow"/>
            </a:endParaRPr>
          </a:p>
        </p:txBody>
      </p:sp>
      <p:pic>
        <p:nvPicPr>
          <p:cNvPr id="3" name="object 3"/>
          <p:cNvPicPr/>
          <p:nvPr/>
        </p:nvPicPr>
        <p:blipFill>
          <a:blip r:embed="rId2" cstate="print"/>
          <a:stretch>
            <a:fillRect/>
          </a:stretch>
        </p:blipFill>
        <p:spPr>
          <a:xfrm>
            <a:off x="757936" y="566166"/>
            <a:ext cx="2826385" cy="762000"/>
          </a:xfrm>
          <a:prstGeom prst="rect">
            <a:avLst/>
          </a:prstGeom>
        </p:spPr>
      </p:pic>
      <p:pic>
        <p:nvPicPr>
          <p:cNvPr id="5" name="object 5"/>
          <p:cNvPicPr/>
          <p:nvPr/>
        </p:nvPicPr>
        <p:blipFill>
          <a:blip r:embed="rId3" cstate="print"/>
          <a:stretch>
            <a:fillRect/>
          </a:stretch>
        </p:blipFill>
        <p:spPr>
          <a:xfrm>
            <a:off x="4209033" y="1020318"/>
            <a:ext cx="7982965" cy="5837679"/>
          </a:xfrm>
          <a:prstGeom prst="rect">
            <a:avLst/>
          </a:prstGeom>
        </p:spPr>
      </p:pic>
      <p:sp>
        <p:nvSpPr>
          <p:cNvPr id="7" name="object 7"/>
          <p:cNvSpPr txBox="1"/>
          <p:nvPr/>
        </p:nvSpPr>
        <p:spPr>
          <a:xfrm>
            <a:off x="76200" y="1995532"/>
            <a:ext cx="4267200" cy="4500591"/>
          </a:xfrm>
          <a:prstGeom prst="rect">
            <a:avLst/>
          </a:prstGeom>
        </p:spPr>
        <p:txBody>
          <a:bodyPr vert="horz" wrap="square" lIns="0" tIns="12065" rIns="0" bIns="0" rtlCol="0">
            <a:spAutoFit/>
          </a:bodyPr>
          <a:lstStyle/>
          <a:p>
            <a:pPr marL="80010" marR="74930" indent="2540" algn="ctr">
              <a:lnSpc>
                <a:spcPct val="100000"/>
              </a:lnSpc>
              <a:spcBef>
                <a:spcPts val="95"/>
              </a:spcBef>
            </a:pPr>
            <a:r>
              <a:rPr sz="2800" spc="-110" dirty="0" smtClean="0">
                <a:solidFill>
                  <a:srgbClr val="2E2933"/>
                </a:solidFill>
                <a:latin typeface="Gill Sans MT"/>
                <a:cs typeface="Gill Sans MT"/>
              </a:rPr>
              <a:t>Los</a:t>
            </a:r>
            <a:r>
              <a:rPr sz="2800" spc="-204" dirty="0" smtClean="0">
                <a:solidFill>
                  <a:srgbClr val="2E2933"/>
                </a:solidFill>
                <a:latin typeface="Gill Sans MT"/>
                <a:cs typeface="Gill Sans MT"/>
              </a:rPr>
              <a:t> </a:t>
            </a:r>
            <a:r>
              <a:rPr sz="2800" spc="-55" dirty="0">
                <a:solidFill>
                  <a:srgbClr val="2E2933"/>
                </a:solidFill>
                <a:latin typeface="Gill Sans MT"/>
                <a:cs typeface="Gill Sans MT"/>
              </a:rPr>
              <a:t>métodos</a:t>
            </a:r>
            <a:r>
              <a:rPr sz="2800" spc="-195" dirty="0">
                <a:solidFill>
                  <a:srgbClr val="2E2933"/>
                </a:solidFill>
                <a:latin typeface="Gill Sans MT"/>
                <a:cs typeface="Gill Sans MT"/>
              </a:rPr>
              <a:t> </a:t>
            </a:r>
            <a:r>
              <a:rPr sz="2800" spc="-35" dirty="0">
                <a:solidFill>
                  <a:srgbClr val="2E2933"/>
                </a:solidFill>
                <a:latin typeface="Gill Sans MT"/>
                <a:cs typeface="Gill Sans MT"/>
              </a:rPr>
              <a:t>de</a:t>
            </a:r>
            <a:r>
              <a:rPr sz="2800" spc="-204" dirty="0">
                <a:solidFill>
                  <a:srgbClr val="2E2933"/>
                </a:solidFill>
                <a:latin typeface="Gill Sans MT"/>
                <a:cs typeface="Gill Sans MT"/>
              </a:rPr>
              <a:t> </a:t>
            </a:r>
            <a:r>
              <a:rPr sz="2800" spc="-10" dirty="0">
                <a:solidFill>
                  <a:srgbClr val="2E2933"/>
                </a:solidFill>
                <a:latin typeface="Gill Sans MT"/>
                <a:cs typeface="Gill Sans MT"/>
              </a:rPr>
              <a:t>negociación </a:t>
            </a:r>
            <a:r>
              <a:rPr sz="2800" spc="-55" dirty="0">
                <a:solidFill>
                  <a:srgbClr val="2E2933"/>
                </a:solidFill>
                <a:latin typeface="Gill Sans MT"/>
                <a:cs typeface="Gill Sans MT"/>
              </a:rPr>
              <a:t>son</a:t>
            </a:r>
            <a:r>
              <a:rPr sz="2800" spc="-204" dirty="0">
                <a:solidFill>
                  <a:srgbClr val="2E2933"/>
                </a:solidFill>
                <a:latin typeface="Gill Sans MT"/>
                <a:cs typeface="Gill Sans MT"/>
              </a:rPr>
              <a:t> </a:t>
            </a:r>
            <a:r>
              <a:rPr sz="2800" spc="-45" dirty="0">
                <a:solidFill>
                  <a:srgbClr val="2E2933"/>
                </a:solidFill>
                <a:latin typeface="Gill Sans MT"/>
                <a:cs typeface="Gill Sans MT"/>
              </a:rPr>
              <a:t>los</a:t>
            </a:r>
            <a:r>
              <a:rPr sz="2800" spc="-195" dirty="0">
                <a:solidFill>
                  <a:srgbClr val="2E2933"/>
                </a:solidFill>
                <a:latin typeface="Gill Sans MT"/>
                <a:cs typeface="Gill Sans MT"/>
              </a:rPr>
              <a:t> </a:t>
            </a:r>
            <a:r>
              <a:rPr sz="2800" spc="-35" dirty="0">
                <a:solidFill>
                  <a:srgbClr val="2E2933"/>
                </a:solidFill>
                <a:latin typeface="Gill Sans MT"/>
                <a:cs typeface="Gill Sans MT"/>
              </a:rPr>
              <a:t>estilos</a:t>
            </a:r>
            <a:r>
              <a:rPr sz="2800" spc="-200" dirty="0">
                <a:solidFill>
                  <a:srgbClr val="2E2933"/>
                </a:solidFill>
                <a:latin typeface="Gill Sans MT"/>
                <a:cs typeface="Gill Sans MT"/>
              </a:rPr>
              <a:t> </a:t>
            </a:r>
            <a:r>
              <a:rPr sz="2800" spc="-25" dirty="0">
                <a:solidFill>
                  <a:srgbClr val="2E2933"/>
                </a:solidFill>
                <a:latin typeface="Gill Sans MT"/>
                <a:cs typeface="Gill Sans MT"/>
              </a:rPr>
              <a:t>adoptados</a:t>
            </a:r>
            <a:r>
              <a:rPr sz="2800" spc="-180" dirty="0">
                <a:solidFill>
                  <a:srgbClr val="2E2933"/>
                </a:solidFill>
                <a:latin typeface="Gill Sans MT"/>
                <a:cs typeface="Gill Sans MT"/>
              </a:rPr>
              <a:t> </a:t>
            </a:r>
            <a:r>
              <a:rPr sz="2800" spc="-140" dirty="0">
                <a:solidFill>
                  <a:srgbClr val="2E2933"/>
                </a:solidFill>
                <a:latin typeface="Gill Sans MT"/>
                <a:cs typeface="Gill Sans MT"/>
              </a:rPr>
              <a:t>o</a:t>
            </a:r>
            <a:r>
              <a:rPr sz="2800" spc="-204" dirty="0">
                <a:solidFill>
                  <a:srgbClr val="2E2933"/>
                </a:solidFill>
                <a:latin typeface="Gill Sans MT"/>
                <a:cs typeface="Gill Sans MT"/>
              </a:rPr>
              <a:t> </a:t>
            </a:r>
            <a:r>
              <a:rPr sz="2800" spc="30" dirty="0">
                <a:solidFill>
                  <a:srgbClr val="2E2933"/>
                </a:solidFill>
                <a:latin typeface="Gill Sans MT"/>
                <a:cs typeface="Gill Sans MT"/>
              </a:rPr>
              <a:t>la </a:t>
            </a:r>
            <a:r>
              <a:rPr sz="2800" spc="-25" dirty="0">
                <a:solidFill>
                  <a:srgbClr val="2E2933"/>
                </a:solidFill>
                <a:latin typeface="Gill Sans MT"/>
                <a:cs typeface="Gill Sans MT"/>
              </a:rPr>
              <a:t>metodología</a:t>
            </a:r>
            <a:r>
              <a:rPr sz="2800" spc="-140" dirty="0">
                <a:solidFill>
                  <a:srgbClr val="2E2933"/>
                </a:solidFill>
                <a:latin typeface="Gill Sans MT"/>
                <a:cs typeface="Gill Sans MT"/>
              </a:rPr>
              <a:t> </a:t>
            </a:r>
            <a:r>
              <a:rPr sz="2800" dirty="0">
                <a:solidFill>
                  <a:srgbClr val="2E2933"/>
                </a:solidFill>
                <a:latin typeface="Gill Sans MT"/>
                <a:cs typeface="Gill Sans MT"/>
              </a:rPr>
              <a:t>seguida</a:t>
            </a:r>
            <a:r>
              <a:rPr sz="2800" spc="-165" dirty="0">
                <a:solidFill>
                  <a:srgbClr val="2E2933"/>
                </a:solidFill>
                <a:latin typeface="Gill Sans MT"/>
                <a:cs typeface="Gill Sans MT"/>
              </a:rPr>
              <a:t> </a:t>
            </a:r>
            <a:r>
              <a:rPr sz="2800" dirty="0">
                <a:solidFill>
                  <a:srgbClr val="2E2933"/>
                </a:solidFill>
                <a:latin typeface="Gill Sans MT"/>
                <a:cs typeface="Gill Sans MT"/>
              </a:rPr>
              <a:t>para</a:t>
            </a:r>
            <a:r>
              <a:rPr sz="2800" spc="-165" dirty="0">
                <a:solidFill>
                  <a:srgbClr val="2E2933"/>
                </a:solidFill>
                <a:latin typeface="Gill Sans MT"/>
                <a:cs typeface="Gill Sans MT"/>
              </a:rPr>
              <a:t> </a:t>
            </a:r>
            <a:r>
              <a:rPr sz="2800" spc="30" dirty="0">
                <a:solidFill>
                  <a:srgbClr val="2E2933"/>
                </a:solidFill>
                <a:latin typeface="Gill Sans MT"/>
                <a:cs typeface="Gill Sans MT"/>
              </a:rPr>
              <a:t>la </a:t>
            </a:r>
            <a:r>
              <a:rPr sz="2800" spc="-40" dirty="0">
                <a:solidFill>
                  <a:srgbClr val="2E2933"/>
                </a:solidFill>
                <a:latin typeface="Gill Sans MT"/>
                <a:cs typeface="Gill Sans MT"/>
              </a:rPr>
              <a:t>ejecución</a:t>
            </a:r>
            <a:r>
              <a:rPr sz="2800" spc="-195" dirty="0">
                <a:solidFill>
                  <a:srgbClr val="2E2933"/>
                </a:solidFill>
                <a:latin typeface="Gill Sans MT"/>
                <a:cs typeface="Gill Sans MT"/>
              </a:rPr>
              <a:t> </a:t>
            </a:r>
            <a:r>
              <a:rPr sz="2800" spc="-35" dirty="0">
                <a:solidFill>
                  <a:srgbClr val="2E2933"/>
                </a:solidFill>
                <a:latin typeface="Gill Sans MT"/>
                <a:cs typeface="Gill Sans MT"/>
              </a:rPr>
              <a:t>de</a:t>
            </a:r>
            <a:r>
              <a:rPr sz="2800" spc="-190" dirty="0">
                <a:solidFill>
                  <a:srgbClr val="2E2933"/>
                </a:solidFill>
                <a:latin typeface="Gill Sans MT"/>
                <a:cs typeface="Gill Sans MT"/>
              </a:rPr>
              <a:t> </a:t>
            </a:r>
            <a:r>
              <a:rPr sz="2800" dirty="0">
                <a:solidFill>
                  <a:srgbClr val="2E2933"/>
                </a:solidFill>
                <a:latin typeface="Gill Sans MT"/>
                <a:cs typeface="Gill Sans MT"/>
              </a:rPr>
              <a:t>un</a:t>
            </a:r>
            <a:r>
              <a:rPr sz="2800" spc="-195" dirty="0">
                <a:solidFill>
                  <a:srgbClr val="2E2933"/>
                </a:solidFill>
                <a:latin typeface="Gill Sans MT"/>
                <a:cs typeface="Gill Sans MT"/>
              </a:rPr>
              <a:t> </a:t>
            </a:r>
            <a:r>
              <a:rPr sz="2800" spc="-95" dirty="0">
                <a:solidFill>
                  <a:srgbClr val="2E2933"/>
                </a:solidFill>
                <a:latin typeface="Gill Sans MT"/>
                <a:cs typeface="Gill Sans MT"/>
              </a:rPr>
              <a:t>proceso</a:t>
            </a:r>
            <a:r>
              <a:rPr sz="2800" spc="-170" dirty="0">
                <a:solidFill>
                  <a:srgbClr val="2E2933"/>
                </a:solidFill>
                <a:latin typeface="Gill Sans MT"/>
                <a:cs typeface="Gill Sans MT"/>
              </a:rPr>
              <a:t> </a:t>
            </a:r>
            <a:r>
              <a:rPr sz="2800" spc="-25" dirty="0">
                <a:solidFill>
                  <a:srgbClr val="2E2933"/>
                </a:solidFill>
                <a:latin typeface="Gill Sans MT"/>
                <a:cs typeface="Gill Sans MT"/>
              </a:rPr>
              <a:t>de </a:t>
            </a:r>
            <a:r>
              <a:rPr sz="2800" spc="-10" dirty="0">
                <a:solidFill>
                  <a:srgbClr val="2E2933"/>
                </a:solidFill>
                <a:latin typeface="Gill Sans MT"/>
                <a:cs typeface="Gill Sans MT"/>
              </a:rPr>
              <a:t>negociación.</a:t>
            </a:r>
            <a:endParaRPr sz="2800" dirty="0">
              <a:latin typeface="Gill Sans MT"/>
              <a:cs typeface="Gill Sans MT"/>
            </a:endParaRPr>
          </a:p>
          <a:p>
            <a:pPr marL="12065" marR="5080" algn="ctr">
              <a:lnSpc>
                <a:spcPct val="100200"/>
              </a:lnSpc>
              <a:spcBef>
                <a:spcPts val="1440"/>
              </a:spcBef>
            </a:pPr>
            <a:r>
              <a:rPr sz="2800" spc="-25" dirty="0">
                <a:solidFill>
                  <a:srgbClr val="2E2933"/>
                </a:solidFill>
                <a:latin typeface="Gill Sans MT"/>
                <a:cs typeface="Gill Sans MT"/>
              </a:rPr>
              <a:t>Se</a:t>
            </a:r>
            <a:r>
              <a:rPr sz="2800" spc="-190" dirty="0">
                <a:solidFill>
                  <a:srgbClr val="2E2933"/>
                </a:solidFill>
                <a:latin typeface="Gill Sans MT"/>
                <a:cs typeface="Gill Sans MT"/>
              </a:rPr>
              <a:t> </a:t>
            </a:r>
            <a:r>
              <a:rPr sz="2800" spc="-25" dirty="0">
                <a:solidFill>
                  <a:srgbClr val="2E2933"/>
                </a:solidFill>
                <a:latin typeface="Gill Sans MT"/>
                <a:cs typeface="Gill Sans MT"/>
              </a:rPr>
              <a:t>trata</a:t>
            </a:r>
            <a:r>
              <a:rPr sz="2800" spc="-190" dirty="0">
                <a:solidFill>
                  <a:srgbClr val="2E2933"/>
                </a:solidFill>
                <a:latin typeface="Gill Sans MT"/>
                <a:cs typeface="Gill Sans MT"/>
              </a:rPr>
              <a:t> </a:t>
            </a:r>
            <a:r>
              <a:rPr sz="2800" spc="-10" dirty="0">
                <a:solidFill>
                  <a:srgbClr val="2E2933"/>
                </a:solidFill>
                <a:latin typeface="Gill Sans MT"/>
                <a:cs typeface="Gill Sans MT"/>
              </a:rPr>
              <a:t>del</a:t>
            </a:r>
            <a:r>
              <a:rPr sz="2800" spc="-190" dirty="0">
                <a:solidFill>
                  <a:srgbClr val="2E2933"/>
                </a:solidFill>
                <a:latin typeface="Gill Sans MT"/>
                <a:cs typeface="Gill Sans MT"/>
              </a:rPr>
              <a:t> </a:t>
            </a:r>
            <a:r>
              <a:rPr sz="2800" dirty="0">
                <a:solidFill>
                  <a:srgbClr val="2E2933"/>
                </a:solidFill>
                <a:latin typeface="Gill Sans MT"/>
                <a:cs typeface="Gill Sans MT"/>
              </a:rPr>
              <a:t>papel</a:t>
            </a:r>
            <a:r>
              <a:rPr sz="2800" spc="-180" dirty="0">
                <a:solidFill>
                  <a:srgbClr val="2E2933"/>
                </a:solidFill>
                <a:latin typeface="Gill Sans MT"/>
                <a:cs typeface="Gill Sans MT"/>
              </a:rPr>
              <a:t> </a:t>
            </a:r>
            <a:r>
              <a:rPr sz="2800" spc="-25" dirty="0">
                <a:solidFill>
                  <a:srgbClr val="2E2933"/>
                </a:solidFill>
                <a:latin typeface="Gill Sans MT"/>
                <a:cs typeface="Gill Sans MT"/>
              </a:rPr>
              <a:t>que </a:t>
            </a:r>
            <a:r>
              <a:rPr sz="2800" spc="-10" dirty="0">
                <a:solidFill>
                  <a:srgbClr val="2E2933"/>
                </a:solidFill>
                <a:latin typeface="Gill Sans MT"/>
                <a:cs typeface="Gill Sans MT"/>
              </a:rPr>
              <a:t>adoptarán</a:t>
            </a:r>
            <a:r>
              <a:rPr sz="2800" spc="-204" dirty="0">
                <a:solidFill>
                  <a:srgbClr val="2E2933"/>
                </a:solidFill>
                <a:latin typeface="Gill Sans MT"/>
                <a:cs typeface="Gill Sans MT"/>
              </a:rPr>
              <a:t> </a:t>
            </a:r>
            <a:r>
              <a:rPr sz="2800" spc="-45" dirty="0">
                <a:solidFill>
                  <a:srgbClr val="2E2933"/>
                </a:solidFill>
                <a:latin typeface="Gill Sans MT"/>
                <a:cs typeface="Gill Sans MT"/>
              </a:rPr>
              <a:t>los</a:t>
            </a:r>
            <a:r>
              <a:rPr sz="2800" spc="-210" dirty="0">
                <a:solidFill>
                  <a:srgbClr val="2E2933"/>
                </a:solidFill>
                <a:latin typeface="Gill Sans MT"/>
                <a:cs typeface="Gill Sans MT"/>
              </a:rPr>
              <a:t> </a:t>
            </a:r>
            <a:r>
              <a:rPr sz="2800" spc="-10" dirty="0">
                <a:solidFill>
                  <a:srgbClr val="2E2933"/>
                </a:solidFill>
                <a:latin typeface="Gill Sans MT"/>
                <a:cs typeface="Gill Sans MT"/>
              </a:rPr>
              <a:t>actores implicados</a:t>
            </a:r>
            <a:r>
              <a:rPr sz="2800" spc="-155" dirty="0">
                <a:solidFill>
                  <a:srgbClr val="2E2933"/>
                </a:solidFill>
                <a:latin typeface="Gill Sans MT"/>
                <a:cs typeface="Gill Sans MT"/>
              </a:rPr>
              <a:t> </a:t>
            </a:r>
            <a:r>
              <a:rPr sz="2800" spc="-25" dirty="0">
                <a:solidFill>
                  <a:srgbClr val="2E2933"/>
                </a:solidFill>
                <a:latin typeface="Gill Sans MT"/>
                <a:cs typeface="Gill Sans MT"/>
              </a:rPr>
              <a:t>en</a:t>
            </a:r>
            <a:r>
              <a:rPr sz="2800" spc="-195" dirty="0">
                <a:solidFill>
                  <a:srgbClr val="2E2933"/>
                </a:solidFill>
                <a:latin typeface="Gill Sans MT"/>
                <a:cs typeface="Gill Sans MT"/>
              </a:rPr>
              <a:t> </a:t>
            </a:r>
            <a:r>
              <a:rPr sz="2800" spc="55" dirty="0">
                <a:solidFill>
                  <a:srgbClr val="2E2933"/>
                </a:solidFill>
                <a:latin typeface="Gill Sans MT"/>
                <a:cs typeface="Gill Sans MT"/>
              </a:rPr>
              <a:t>la</a:t>
            </a:r>
            <a:r>
              <a:rPr sz="2800" spc="-185" dirty="0">
                <a:solidFill>
                  <a:srgbClr val="2E2933"/>
                </a:solidFill>
                <a:latin typeface="Gill Sans MT"/>
                <a:cs typeface="Gill Sans MT"/>
              </a:rPr>
              <a:t> </a:t>
            </a:r>
            <a:r>
              <a:rPr sz="2800" spc="-35" dirty="0">
                <a:solidFill>
                  <a:srgbClr val="2E2933"/>
                </a:solidFill>
                <a:latin typeface="Gill Sans MT"/>
                <a:cs typeface="Gill Sans MT"/>
              </a:rPr>
              <a:t>negociación</a:t>
            </a:r>
            <a:r>
              <a:rPr sz="2800" spc="-165" dirty="0">
                <a:solidFill>
                  <a:srgbClr val="2E2933"/>
                </a:solidFill>
                <a:latin typeface="Gill Sans MT"/>
                <a:cs typeface="Gill Sans MT"/>
              </a:rPr>
              <a:t> </a:t>
            </a:r>
            <a:r>
              <a:rPr sz="2800" spc="-50" dirty="0">
                <a:solidFill>
                  <a:srgbClr val="2E2933"/>
                </a:solidFill>
                <a:latin typeface="Gill Sans MT"/>
                <a:cs typeface="Gill Sans MT"/>
              </a:rPr>
              <a:t>y </a:t>
            </a:r>
            <a:r>
              <a:rPr sz="2800" spc="-10" dirty="0">
                <a:solidFill>
                  <a:srgbClr val="2E2933"/>
                </a:solidFill>
                <a:latin typeface="Gill Sans MT"/>
                <a:cs typeface="Gill Sans MT"/>
              </a:rPr>
              <a:t>que</a:t>
            </a:r>
            <a:r>
              <a:rPr sz="2800" spc="-210" dirty="0">
                <a:solidFill>
                  <a:srgbClr val="2E2933"/>
                </a:solidFill>
                <a:latin typeface="Gill Sans MT"/>
                <a:cs typeface="Gill Sans MT"/>
              </a:rPr>
              <a:t> </a:t>
            </a:r>
            <a:r>
              <a:rPr sz="2800" spc="-35" dirty="0">
                <a:solidFill>
                  <a:srgbClr val="2E2933"/>
                </a:solidFill>
                <a:latin typeface="Gill Sans MT"/>
                <a:cs typeface="Gill Sans MT"/>
              </a:rPr>
              <a:t>tendrá</a:t>
            </a:r>
            <a:r>
              <a:rPr sz="2800" spc="-210" dirty="0">
                <a:solidFill>
                  <a:srgbClr val="2E2933"/>
                </a:solidFill>
                <a:latin typeface="Gill Sans MT"/>
                <a:cs typeface="Gill Sans MT"/>
              </a:rPr>
              <a:t> </a:t>
            </a:r>
            <a:r>
              <a:rPr sz="2800" spc="-20" dirty="0">
                <a:solidFill>
                  <a:srgbClr val="2E2933"/>
                </a:solidFill>
                <a:latin typeface="Gill Sans MT"/>
                <a:cs typeface="Gill Sans MT"/>
              </a:rPr>
              <a:t>que</a:t>
            </a:r>
            <a:r>
              <a:rPr sz="2800" spc="-210" dirty="0">
                <a:solidFill>
                  <a:srgbClr val="2E2933"/>
                </a:solidFill>
                <a:latin typeface="Gill Sans MT"/>
                <a:cs typeface="Gill Sans MT"/>
              </a:rPr>
              <a:t> </a:t>
            </a:r>
            <a:r>
              <a:rPr sz="2800" spc="-85" dirty="0">
                <a:solidFill>
                  <a:srgbClr val="2E2933"/>
                </a:solidFill>
                <a:latin typeface="Gill Sans MT"/>
                <a:cs typeface="Gill Sans MT"/>
              </a:rPr>
              <a:t>ver</a:t>
            </a:r>
            <a:r>
              <a:rPr sz="2800" spc="-215" dirty="0">
                <a:solidFill>
                  <a:srgbClr val="2E2933"/>
                </a:solidFill>
                <a:latin typeface="Gill Sans MT"/>
                <a:cs typeface="Gill Sans MT"/>
              </a:rPr>
              <a:t> </a:t>
            </a:r>
            <a:r>
              <a:rPr sz="2800" spc="-75" dirty="0">
                <a:solidFill>
                  <a:srgbClr val="2E2933"/>
                </a:solidFill>
                <a:latin typeface="Gill Sans MT"/>
                <a:cs typeface="Gill Sans MT"/>
              </a:rPr>
              <a:t>con</a:t>
            </a:r>
            <a:r>
              <a:rPr sz="2800" spc="-204" dirty="0">
                <a:solidFill>
                  <a:srgbClr val="2E2933"/>
                </a:solidFill>
                <a:latin typeface="Gill Sans MT"/>
                <a:cs typeface="Gill Sans MT"/>
              </a:rPr>
              <a:t> </a:t>
            </a:r>
            <a:r>
              <a:rPr sz="2800" spc="-25" dirty="0">
                <a:solidFill>
                  <a:srgbClr val="2E2933"/>
                </a:solidFill>
                <a:latin typeface="Gill Sans MT"/>
                <a:cs typeface="Gill Sans MT"/>
              </a:rPr>
              <a:t>el </a:t>
            </a:r>
            <a:r>
              <a:rPr sz="2800" spc="-85" dirty="0">
                <a:solidFill>
                  <a:srgbClr val="2E2933"/>
                </a:solidFill>
                <a:latin typeface="Gill Sans MT"/>
                <a:cs typeface="Gill Sans MT"/>
              </a:rPr>
              <a:t>contexto</a:t>
            </a:r>
            <a:r>
              <a:rPr sz="2800" spc="-185" dirty="0">
                <a:solidFill>
                  <a:srgbClr val="2E2933"/>
                </a:solidFill>
                <a:latin typeface="Gill Sans MT"/>
                <a:cs typeface="Gill Sans MT"/>
              </a:rPr>
              <a:t> </a:t>
            </a:r>
            <a:r>
              <a:rPr sz="2800" spc="-35" dirty="0">
                <a:solidFill>
                  <a:srgbClr val="2E2933"/>
                </a:solidFill>
                <a:latin typeface="Gill Sans MT"/>
                <a:cs typeface="Gill Sans MT"/>
              </a:rPr>
              <a:t>de</a:t>
            </a:r>
            <a:r>
              <a:rPr sz="2800" spc="-200" dirty="0">
                <a:solidFill>
                  <a:srgbClr val="2E2933"/>
                </a:solidFill>
                <a:latin typeface="Gill Sans MT"/>
                <a:cs typeface="Gill Sans MT"/>
              </a:rPr>
              <a:t> </a:t>
            </a:r>
            <a:r>
              <a:rPr sz="2800" spc="55" dirty="0">
                <a:solidFill>
                  <a:srgbClr val="2E2933"/>
                </a:solidFill>
                <a:latin typeface="Gill Sans MT"/>
                <a:cs typeface="Gill Sans MT"/>
              </a:rPr>
              <a:t>la</a:t>
            </a:r>
            <a:r>
              <a:rPr sz="2800" spc="-204" dirty="0">
                <a:solidFill>
                  <a:srgbClr val="2E2933"/>
                </a:solidFill>
                <a:latin typeface="Gill Sans MT"/>
                <a:cs typeface="Gill Sans MT"/>
              </a:rPr>
              <a:t> </a:t>
            </a:r>
            <a:r>
              <a:rPr sz="2800" spc="-10" dirty="0">
                <a:solidFill>
                  <a:srgbClr val="2E2933"/>
                </a:solidFill>
                <a:latin typeface="Gill Sans MT"/>
                <a:cs typeface="Gill Sans MT"/>
              </a:rPr>
              <a:t>situación.</a:t>
            </a:r>
            <a:endParaRPr sz="2800" dirty="0">
              <a:latin typeface="Gill Sans MT"/>
              <a:cs typeface="Gill Sans MT"/>
            </a:endParaRPr>
          </a:p>
        </p:txBody>
      </p:sp>
      <p:pic>
        <p:nvPicPr>
          <p:cNvPr id="6" name="object 9"/>
          <p:cNvPicPr/>
          <p:nvPr/>
        </p:nvPicPr>
        <p:blipFill>
          <a:blip r:embed="rId4" cstate="print"/>
          <a:stretch>
            <a:fillRect/>
          </a:stretch>
        </p:blipFill>
        <p:spPr>
          <a:xfrm>
            <a:off x="9448800" y="164846"/>
            <a:ext cx="2531364" cy="501396"/>
          </a:xfrm>
          <a:prstGeom prst="rect">
            <a:avLst/>
          </a:prstGeom>
        </p:spPr>
      </p:pic>
    </p:spTree>
    <p:extLst>
      <p:ext uri="{BB962C8B-B14F-4D97-AF65-F5344CB8AC3E}">
        <p14:creationId xmlns:p14="http://schemas.microsoft.com/office/powerpoint/2010/main" val="3837437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4114800" y="304800"/>
            <a:ext cx="3927982" cy="609600"/>
          </a:xfrm>
          <a:prstGeom prst="rect">
            <a:avLst/>
          </a:prstGeom>
        </p:spPr>
      </p:pic>
      <p:pic>
        <p:nvPicPr>
          <p:cNvPr id="4" name="object 9"/>
          <p:cNvPicPr/>
          <p:nvPr/>
        </p:nvPicPr>
        <p:blipFill>
          <a:blip r:embed="rId3" cstate="print"/>
          <a:stretch>
            <a:fillRect/>
          </a:stretch>
        </p:blipFill>
        <p:spPr>
          <a:xfrm>
            <a:off x="9448800" y="164846"/>
            <a:ext cx="2531364" cy="501396"/>
          </a:xfrm>
          <a:prstGeom prst="rect">
            <a:avLst/>
          </a:prstGeom>
        </p:spPr>
      </p:pic>
      <p:graphicFrame>
        <p:nvGraphicFramePr>
          <p:cNvPr id="5" name="Diagrama 4"/>
          <p:cNvGraphicFramePr/>
          <p:nvPr>
            <p:extLst/>
          </p:nvPr>
        </p:nvGraphicFramePr>
        <p:xfrm>
          <a:off x="228600" y="1143000"/>
          <a:ext cx="11963400" cy="5486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04413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0"/>
            <a:ext cx="12191999" cy="6857997"/>
          </a:xfrm>
          <a:prstGeom prst="rect">
            <a:avLst/>
          </a:prstGeom>
        </p:spPr>
      </p:pic>
      <p:sp>
        <p:nvSpPr>
          <p:cNvPr id="3" name="object 3"/>
          <p:cNvSpPr txBox="1"/>
          <p:nvPr/>
        </p:nvSpPr>
        <p:spPr>
          <a:xfrm>
            <a:off x="828802" y="1688083"/>
            <a:ext cx="2183765" cy="269875"/>
          </a:xfrm>
          <a:prstGeom prst="rect">
            <a:avLst/>
          </a:prstGeom>
        </p:spPr>
        <p:txBody>
          <a:bodyPr vert="horz" wrap="square" lIns="0" tIns="12700" rIns="0" bIns="0" rtlCol="0">
            <a:spAutoFit/>
          </a:bodyPr>
          <a:lstStyle/>
          <a:p>
            <a:pPr marL="12700">
              <a:lnSpc>
                <a:spcPct val="100000"/>
              </a:lnSpc>
              <a:spcBef>
                <a:spcPts val="100"/>
              </a:spcBef>
            </a:pPr>
            <a:r>
              <a:rPr sz="1600" spc="-40" dirty="0">
                <a:solidFill>
                  <a:srgbClr val="001F5F"/>
                </a:solidFill>
                <a:latin typeface="Gill Sans MT"/>
                <a:cs typeface="Gill Sans MT"/>
              </a:rPr>
              <a:t>4.2</a:t>
            </a:r>
            <a:r>
              <a:rPr sz="1600" spc="-150" dirty="0">
                <a:solidFill>
                  <a:srgbClr val="001F5F"/>
                </a:solidFill>
                <a:latin typeface="Gill Sans MT"/>
                <a:cs typeface="Gill Sans MT"/>
              </a:rPr>
              <a:t> </a:t>
            </a:r>
            <a:r>
              <a:rPr sz="1600" spc="-175" dirty="0">
                <a:solidFill>
                  <a:srgbClr val="001F5F"/>
                </a:solidFill>
                <a:latin typeface="Gill Sans MT"/>
                <a:cs typeface="Gill Sans MT"/>
              </a:rPr>
              <a:t>MÉTODO</a:t>
            </a:r>
            <a:r>
              <a:rPr sz="1600" spc="-150" dirty="0">
                <a:solidFill>
                  <a:srgbClr val="001F5F"/>
                </a:solidFill>
                <a:latin typeface="Gill Sans MT"/>
                <a:cs typeface="Gill Sans MT"/>
              </a:rPr>
              <a:t> </a:t>
            </a:r>
            <a:r>
              <a:rPr sz="1600" spc="-120" dirty="0">
                <a:solidFill>
                  <a:srgbClr val="001F5F"/>
                </a:solidFill>
                <a:latin typeface="Gill Sans MT"/>
                <a:cs typeface="Gill Sans MT"/>
              </a:rPr>
              <a:t>HARVARD</a:t>
            </a:r>
            <a:r>
              <a:rPr sz="1600" spc="-145" dirty="0">
                <a:solidFill>
                  <a:srgbClr val="001F5F"/>
                </a:solidFill>
                <a:latin typeface="Gill Sans MT"/>
                <a:cs typeface="Gill Sans MT"/>
              </a:rPr>
              <a:t> </a:t>
            </a:r>
            <a:r>
              <a:rPr sz="1600" spc="-25" dirty="0">
                <a:solidFill>
                  <a:srgbClr val="001F5F"/>
                </a:solidFill>
                <a:latin typeface="Gill Sans MT"/>
                <a:cs typeface="Gill Sans MT"/>
              </a:rPr>
              <a:t>DE</a:t>
            </a:r>
            <a:endParaRPr sz="1600">
              <a:latin typeface="Gill Sans MT"/>
              <a:cs typeface="Gill Sans MT"/>
            </a:endParaRPr>
          </a:p>
        </p:txBody>
      </p:sp>
      <p:sp>
        <p:nvSpPr>
          <p:cNvPr id="4" name="object 4"/>
          <p:cNvSpPr/>
          <p:nvPr/>
        </p:nvSpPr>
        <p:spPr>
          <a:xfrm>
            <a:off x="0" y="1985010"/>
            <a:ext cx="3284220" cy="23495"/>
          </a:xfrm>
          <a:custGeom>
            <a:avLst/>
            <a:gdLst/>
            <a:ahLst/>
            <a:cxnLst/>
            <a:rect l="l" t="t" r="r" b="b"/>
            <a:pathLst>
              <a:path w="3284220" h="23494">
                <a:moveTo>
                  <a:pt x="0" y="23124"/>
                </a:moveTo>
                <a:lnTo>
                  <a:pt x="3283712" y="0"/>
                </a:lnTo>
              </a:path>
            </a:pathLst>
          </a:custGeom>
          <a:ln w="6350">
            <a:solidFill>
              <a:srgbClr val="221F25"/>
            </a:solidFill>
          </a:ln>
        </p:spPr>
        <p:txBody>
          <a:bodyPr wrap="square" lIns="0" tIns="0" rIns="0" bIns="0" rtlCol="0"/>
          <a:lstStyle/>
          <a:p>
            <a:endParaRPr/>
          </a:p>
        </p:txBody>
      </p:sp>
      <p:sp>
        <p:nvSpPr>
          <p:cNvPr id="5" name="object 5"/>
          <p:cNvSpPr txBox="1">
            <a:spLocks noGrp="1"/>
          </p:cNvSpPr>
          <p:nvPr>
            <p:ph type="title"/>
          </p:nvPr>
        </p:nvSpPr>
        <p:spPr>
          <a:xfrm>
            <a:off x="465073" y="1810511"/>
            <a:ext cx="2745105" cy="940435"/>
          </a:xfrm>
          <a:prstGeom prst="rect">
            <a:avLst/>
          </a:prstGeom>
        </p:spPr>
        <p:txBody>
          <a:bodyPr vert="horz" wrap="square" lIns="0" tIns="12700" rIns="0" bIns="0" rtlCol="0">
            <a:spAutoFit/>
          </a:bodyPr>
          <a:lstStyle/>
          <a:p>
            <a:pPr marL="12700">
              <a:lnSpc>
                <a:spcPct val="100000"/>
              </a:lnSpc>
              <a:spcBef>
                <a:spcPts val="100"/>
              </a:spcBef>
            </a:pPr>
            <a:r>
              <a:rPr i="1" spc="-530" dirty="0">
                <a:solidFill>
                  <a:srgbClr val="001F5F"/>
                </a:solidFill>
                <a:latin typeface="Arial Narrow"/>
                <a:cs typeface="Arial Narrow"/>
              </a:rPr>
              <a:t>Negociación</a:t>
            </a:r>
          </a:p>
        </p:txBody>
      </p:sp>
      <p:pic>
        <p:nvPicPr>
          <p:cNvPr id="7" name="object 9"/>
          <p:cNvPicPr/>
          <p:nvPr/>
        </p:nvPicPr>
        <p:blipFill>
          <a:blip r:embed="rId3" cstate="print"/>
          <a:stretch>
            <a:fillRect/>
          </a:stretch>
        </p:blipFill>
        <p:spPr>
          <a:xfrm>
            <a:off x="9448800" y="228600"/>
            <a:ext cx="2531364" cy="501396"/>
          </a:xfrm>
          <a:prstGeom prst="rect">
            <a:avLst/>
          </a:prstGeom>
        </p:spPr>
      </p:pic>
    </p:spTree>
    <p:extLst>
      <p:ext uri="{BB962C8B-B14F-4D97-AF65-F5344CB8AC3E}">
        <p14:creationId xmlns:p14="http://schemas.microsoft.com/office/powerpoint/2010/main" val="2248270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3047999" y="0"/>
            <a:ext cx="9144000" cy="6857997"/>
          </a:xfrm>
          <a:prstGeom prst="rect">
            <a:avLst/>
          </a:prstGeom>
        </p:spPr>
      </p:pic>
      <p:pic>
        <p:nvPicPr>
          <p:cNvPr id="5" name="Imagen 4"/>
          <p:cNvPicPr>
            <a:picLocks noChangeAspect="1"/>
          </p:cNvPicPr>
          <p:nvPr/>
        </p:nvPicPr>
        <p:blipFill>
          <a:blip r:embed="rId3"/>
          <a:stretch>
            <a:fillRect/>
          </a:stretch>
        </p:blipFill>
        <p:spPr>
          <a:xfrm>
            <a:off x="8681" y="3048000"/>
            <a:ext cx="6148944" cy="3276600"/>
          </a:xfrm>
          <a:prstGeom prst="rect">
            <a:avLst/>
          </a:prstGeom>
        </p:spPr>
      </p:pic>
      <p:pic>
        <p:nvPicPr>
          <p:cNvPr id="6" name="object 9"/>
          <p:cNvPicPr/>
          <p:nvPr/>
        </p:nvPicPr>
        <p:blipFill>
          <a:blip r:embed="rId4" cstate="print"/>
          <a:stretch>
            <a:fillRect/>
          </a:stretch>
        </p:blipFill>
        <p:spPr>
          <a:xfrm>
            <a:off x="9448800" y="228600"/>
            <a:ext cx="2531364" cy="501396"/>
          </a:xfrm>
          <a:prstGeom prst="rect">
            <a:avLst/>
          </a:prstGeom>
        </p:spPr>
      </p:pic>
    </p:spTree>
    <p:extLst>
      <p:ext uri="{BB962C8B-B14F-4D97-AF65-F5344CB8AC3E}">
        <p14:creationId xmlns:p14="http://schemas.microsoft.com/office/powerpoint/2010/main" val="2693590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507"/>
            <a:chOff x="0" y="0"/>
            <a:chExt cx="12192000" cy="6858507"/>
          </a:xfrm>
        </p:grpSpPr>
        <p:sp>
          <p:nvSpPr>
            <p:cNvPr id="3" name="object 3"/>
            <p:cNvSpPr/>
            <p:nvPr/>
          </p:nvSpPr>
          <p:spPr>
            <a:xfrm>
              <a:off x="0" y="1610867"/>
              <a:ext cx="12192000" cy="5247640"/>
            </a:xfrm>
            <a:custGeom>
              <a:avLst/>
              <a:gdLst/>
              <a:ahLst/>
              <a:cxnLst/>
              <a:rect l="l" t="t" r="r" b="b"/>
              <a:pathLst>
                <a:path w="12192000" h="5247640">
                  <a:moveTo>
                    <a:pt x="0" y="5247131"/>
                  </a:moveTo>
                  <a:lnTo>
                    <a:pt x="12192000" y="5247131"/>
                  </a:lnTo>
                  <a:lnTo>
                    <a:pt x="12192000" y="0"/>
                  </a:lnTo>
                  <a:lnTo>
                    <a:pt x="0" y="0"/>
                  </a:lnTo>
                  <a:lnTo>
                    <a:pt x="0" y="5247131"/>
                  </a:lnTo>
                  <a:close/>
                </a:path>
              </a:pathLst>
            </a:custGeom>
            <a:solidFill>
              <a:srgbClr val="DCFC2F"/>
            </a:solidFill>
          </p:spPr>
          <p:txBody>
            <a:bodyPr wrap="square" lIns="0" tIns="0" rIns="0" bIns="0" rtlCol="0"/>
            <a:lstStyle/>
            <a:p>
              <a:endParaRPr/>
            </a:p>
          </p:txBody>
        </p:sp>
        <p:sp>
          <p:nvSpPr>
            <p:cNvPr id="4" name="object 4"/>
            <p:cNvSpPr/>
            <p:nvPr/>
          </p:nvSpPr>
          <p:spPr>
            <a:xfrm>
              <a:off x="0" y="0"/>
              <a:ext cx="12192000" cy="1610995"/>
            </a:xfrm>
            <a:custGeom>
              <a:avLst/>
              <a:gdLst/>
              <a:ahLst/>
              <a:cxnLst/>
              <a:rect l="l" t="t" r="r" b="b"/>
              <a:pathLst>
                <a:path w="12192000" h="1610995">
                  <a:moveTo>
                    <a:pt x="12192000" y="0"/>
                  </a:moveTo>
                  <a:lnTo>
                    <a:pt x="0" y="0"/>
                  </a:lnTo>
                  <a:lnTo>
                    <a:pt x="0" y="1610867"/>
                  </a:lnTo>
                  <a:lnTo>
                    <a:pt x="12192000" y="1610867"/>
                  </a:lnTo>
                  <a:lnTo>
                    <a:pt x="12192000" y="0"/>
                  </a:lnTo>
                  <a:close/>
                </a:path>
              </a:pathLst>
            </a:custGeom>
            <a:solidFill>
              <a:srgbClr val="0964FD"/>
            </a:solidFill>
          </p:spPr>
          <p:txBody>
            <a:bodyPr wrap="square" lIns="0" tIns="0" rIns="0" bIns="0" rtlCol="0"/>
            <a:lstStyle/>
            <a:p>
              <a:endParaRPr/>
            </a:p>
          </p:txBody>
        </p:sp>
        <p:pic>
          <p:nvPicPr>
            <p:cNvPr id="5" name="object 5"/>
            <p:cNvPicPr/>
            <p:nvPr/>
          </p:nvPicPr>
          <p:blipFill>
            <a:blip r:embed="rId2" cstate="print"/>
            <a:stretch>
              <a:fillRect/>
            </a:stretch>
          </p:blipFill>
          <p:spPr>
            <a:xfrm>
              <a:off x="1524000" y="0"/>
              <a:ext cx="9144000" cy="6857997"/>
            </a:xfrm>
            <a:prstGeom prst="rect">
              <a:avLst/>
            </a:prstGeom>
          </p:spPr>
        </p:pic>
        <p:sp>
          <p:nvSpPr>
            <p:cNvPr id="6" name="object 6"/>
            <p:cNvSpPr/>
            <p:nvPr/>
          </p:nvSpPr>
          <p:spPr>
            <a:xfrm>
              <a:off x="4920234" y="943355"/>
              <a:ext cx="2424430" cy="290830"/>
            </a:xfrm>
            <a:custGeom>
              <a:avLst/>
              <a:gdLst/>
              <a:ahLst/>
              <a:cxnLst/>
              <a:rect l="l" t="t" r="r" b="b"/>
              <a:pathLst>
                <a:path w="2424429" h="290830">
                  <a:moveTo>
                    <a:pt x="2423921" y="0"/>
                  </a:moveTo>
                  <a:lnTo>
                    <a:pt x="0" y="0"/>
                  </a:lnTo>
                  <a:lnTo>
                    <a:pt x="0" y="290322"/>
                  </a:lnTo>
                  <a:lnTo>
                    <a:pt x="2423921" y="290322"/>
                  </a:lnTo>
                  <a:lnTo>
                    <a:pt x="2423921" y="0"/>
                  </a:lnTo>
                  <a:close/>
                </a:path>
              </a:pathLst>
            </a:custGeom>
            <a:solidFill>
              <a:srgbClr val="0A63FF"/>
            </a:solidFill>
          </p:spPr>
          <p:txBody>
            <a:bodyPr wrap="square" lIns="0" tIns="0" rIns="0" bIns="0" rtlCol="0"/>
            <a:lstStyle/>
            <a:p>
              <a:endParaRPr/>
            </a:p>
          </p:txBody>
        </p:sp>
      </p:grpSp>
      <p:pic>
        <p:nvPicPr>
          <p:cNvPr id="7" name="object 9"/>
          <p:cNvPicPr/>
          <p:nvPr/>
        </p:nvPicPr>
        <p:blipFill>
          <a:blip r:embed="rId3" cstate="print"/>
          <a:stretch>
            <a:fillRect/>
          </a:stretch>
        </p:blipFill>
        <p:spPr>
          <a:xfrm>
            <a:off x="9525000" y="6356601"/>
            <a:ext cx="2531364" cy="501396"/>
          </a:xfrm>
          <a:prstGeom prst="rect">
            <a:avLst/>
          </a:prstGeom>
        </p:spPr>
      </p:pic>
    </p:spTree>
    <p:extLst>
      <p:ext uri="{BB962C8B-B14F-4D97-AF65-F5344CB8AC3E}">
        <p14:creationId xmlns:p14="http://schemas.microsoft.com/office/powerpoint/2010/main" val="432933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985</Words>
  <Application>Microsoft Office PowerPoint</Application>
  <PresentationFormat>Panorámica</PresentationFormat>
  <Paragraphs>63</Paragraphs>
  <Slides>20</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20</vt:i4>
      </vt:variant>
    </vt:vector>
  </HeadingPairs>
  <TitlesOfParts>
    <vt:vector size="29" baseType="lpstr">
      <vt:lpstr>Arial</vt:lpstr>
      <vt:lpstr>Arial Narrow</vt:lpstr>
      <vt:lpstr>Arial Unicode MS</vt:lpstr>
      <vt:lpstr>Calibri</vt:lpstr>
      <vt:lpstr>Calibri Light</vt:lpstr>
      <vt:lpstr>Gill Sans MT</vt:lpstr>
      <vt:lpstr>Tempus Sans ITC</vt:lpstr>
      <vt:lpstr>Times New Roman</vt:lpstr>
      <vt:lpstr>Tema de Office</vt:lpstr>
      <vt:lpstr>4. Habilidades de</vt:lpstr>
      <vt:lpstr>Habilidades de Negociación Manejo de Conflictos</vt:lpstr>
      <vt:lpstr>Negociación</vt:lpstr>
      <vt:lpstr>Presentación de PowerPoint</vt:lpstr>
      <vt:lpstr>Negociación</vt:lpstr>
      <vt:lpstr>Presentación de PowerPoint</vt:lpstr>
      <vt:lpstr>Negociación</vt:lpstr>
      <vt:lpstr>Presentación de PowerPoint</vt:lpstr>
      <vt:lpstr>Presentación de PowerPoint</vt:lpstr>
      <vt:lpstr>Paz y Diálogo</vt:lpstr>
      <vt:lpstr>Presentación de PowerPoint</vt:lpstr>
      <vt:lpstr>Conflicto</vt:lpstr>
      <vt:lpstr>Conflicto</vt:lpstr>
      <vt:lpstr>Conflicto</vt:lpstr>
      <vt:lpstr>Presentación de PowerPoint</vt:lpstr>
      <vt:lpstr>Conflictos</vt:lpstr>
      <vt:lpstr>Presentación de PowerPoint</vt:lpstr>
      <vt:lpstr>Presentación de PowerPoint</vt:lpstr>
      <vt:lpstr>Presentación de PowerPoint</vt:lpstr>
      <vt:lpstr>Actividad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RUTH</dc:creator>
  <cp:lastModifiedBy>RUTH</cp:lastModifiedBy>
  <cp:revision>4</cp:revision>
  <dcterms:created xsi:type="dcterms:W3CDTF">2023-02-06T15:33:09Z</dcterms:created>
  <dcterms:modified xsi:type="dcterms:W3CDTF">2023-02-06T15:36:47Z</dcterms:modified>
</cp:coreProperties>
</file>