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8568D-A411-405F-98AF-C34566697EED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E99429E8-21B5-4523-8A70-7DBD5128DA48}">
      <dgm:prSet phldrT="[Texto]"/>
      <dgm:spPr/>
      <dgm:t>
        <a:bodyPr/>
        <a:lstStyle/>
        <a:p>
          <a:r>
            <a:rPr lang="es-ES" dirty="0" smtClean="0"/>
            <a:t>Razones para procrastinar</a:t>
          </a:r>
          <a:endParaRPr lang="es-ES" dirty="0"/>
        </a:p>
      </dgm:t>
    </dgm:pt>
    <dgm:pt modelId="{DB82C530-12AF-4A2E-B3BC-26036D04CE36}" type="parTrans" cxnId="{770B8B6E-34FC-43AF-818F-424FC54BF2EE}">
      <dgm:prSet/>
      <dgm:spPr/>
      <dgm:t>
        <a:bodyPr/>
        <a:lstStyle/>
        <a:p>
          <a:endParaRPr lang="es-ES"/>
        </a:p>
      </dgm:t>
    </dgm:pt>
    <dgm:pt modelId="{F453A5B8-415F-4074-B8FE-EDFB6479625A}" type="sibTrans" cxnId="{770B8B6E-34FC-43AF-818F-424FC54BF2EE}">
      <dgm:prSet/>
      <dgm:spPr/>
      <dgm:t>
        <a:bodyPr/>
        <a:lstStyle/>
        <a:p>
          <a:endParaRPr lang="es-ES"/>
        </a:p>
      </dgm:t>
    </dgm:pt>
    <dgm:pt modelId="{20433A44-E3AD-408E-9550-16C4DEB668B2}">
      <dgm:prSet phldrT="[Texto]" custT="1"/>
      <dgm:spPr/>
      <dgm:t>
        <a:bodyPr/>
        <a:lstStyle/>
        <a:p>
          <a:r>
            <a:rPr lang="es-ES" sz="1800" dirty="0" smtClean="0"/>
            <a:t>Evitar una actividad que no se puede hacer a fondo o perfectamente </a:t>
          </a:r>
          <a:endParaRPr lang="es-ES" sz="1800" dirty="0"/>
        </a:p>
      </dgm:t>
    </dgm:pt>
    <dgm:pt modelId="{870A6904-796D-42C3-B761-6B80B967C543}" type="parTrans" cxnId="{A63265EB-BB5A-424B-869E-AE818D3BF20F}">
      <dgm:prSet/>
      <dgm:spPr/>
      <dgm:t>
        <a:bodyPr/>
        <a:lstStyle/>
        <a:p>
          <a:endParaRPr lang="es-ES"/>
        </a:p>
      </dgm:t>
    </dgm:pt>
    <dgm:pt modelId="{B3A904AC-3C0A-467A-B955-A78B080AECDF}" type="sibTrans" cxnId="{A63265EB-BB5A-424B-869E-AE818D3BF20F}">
      <dgm:prSet/>
      <dgm:spPr/>
      <dgm:t>
        <a:bodyPr/>
        <a:lstStyle/>
        <a:p>
          <a:endParaRPr lang="es-ES"/>
        </a:p>
      </dgm:t>
    </dgm:pt>
    <dgm:pt modelId="{3D215E56-C861-42C5-8840-EA4A93438F47}">
      <dgm:prSet phldrT="[Texto]"/>
      <dgm:spPr/>
      <dgm:t>
        <a:bodyPr/>
        <a:lstStyle/>
        <a:p>
          <a:r>
            <a:rPr lang="es-ES" dirty="0" smtClean="0"/>
            <a:t>Consecuencias de procrastinar</a:t>
          </a:r>
          <a:endParaRPr lang="es-ES" dirty="0"/>
        </a:p>
      </dgm:t>
    </dgm:pt>
    <dgm:pt modelId="{9FE164BA-9A91-4FF1-8630-7FD62CDD1CD3}" type="parTrans" cxnId="{42C757B1-CE20-48C7-9BAB-3322629E468A}">
      <dgm:prSet/>
      <dgm:spPr/>
      <dgm:t>
        <a:bodyPr/>
        <a:lstStyle/>
        <a:p>
          <a:endParaRPr lang="es-ES"/>
        </a:p>
      </dgm:t>
    </dgm:pt>
    <dgm:pt modelId="{43DDE2B7-E126-4475-BAC8-629914C3AFED}" type="sibTrans" cxnId="{42C757B1-CE20-48C7-9BAB-3322629E468A}">
      <dgm:prSet/>
      <dgm:spPr/>
      <dgm:t>
        <a:bodyPr/>
        <a:lstStyle/>
        <a:p>
          <a:endParaRPr lang="es-ES"/>
        </a:p>
      </dgm:t>
    </dgm:pt>
    <dgm:pt modelId="{3B673B2A-859B-43F5-8C44-16A824FDEEB6}">
      <dgm:prSet phldrT="[Texto]"/>
      <dgm:spPr/>
      <dgm:t>
        <a:bodyPr/>
        <a:lstStyle/>
        <a:p>
          <a:r>
            <a:rPr lang="es-SV" dirty="0" smtClean="0"/>
            <a:t>Con respecto al bienestar mental, la </a:t>
          </a:r>
          <a:r>
            <a:rPr lang="es-SV" dirty="0" err="1" smtClean="0"/>
            <a:t>procrastinación</a:t>
          </a:r>
          <a:r>
            <a:rPr lang="es-SV" dirty="0" smtClean="0"/>
            <a:t> se asocia con ansiedad, depresión y estrés. </a:t>
          </a:r>
          <a:endParaRPr lang="es-ES" dirty="0"/>
        </a:p>
      </dgm:t>
    </dgm:pt>
    <dgm:pt modelId="{E482B08B-C6D2-4E1B-8632-05A351D0C730}" type="parTrans" cxnId="{93E4C4F1-2FCF-49AC-B1D2-4D647FD6DCA2}">
      <dgm:prSet/>
      <dgm:spPr/>
      <dgm:t>
        <a:bodyPr/>
        <a:lstStyle/>
        <a:p>
          <a:endParaRPr lang="es-ES"/>
        </a:p>
      </dgm:t>
    </dgm:pt>
    <dgm:pt modelId="{FFB454B7-8FF4-4949-B8F3-DB50370AA234}" type="sibTrans" cxnId="{93E4C4F1-2FCF-49AC-B1D2-4D647FD6DCA2}">
      <dgm:prSet/>
      <dgm:spPr/>
      <dgm:t>
        <a:bodyPr/>
        <a:lstStyle/>
        <a:p>
          <a:endParaRPr lang="es-ES"/>
        </a:p>
      </dgm:t>
    </dgm:pt>
    <dgm:pt modelId="{220D5660-78D6-4597-B7F5-9FC7B5D8A6A5}">
      <dgm:prSet custT="1"/>
      <dgm:spPr/>
      <dgm:t>
        <a:bodyPr/>
        <a:lstStyle/>
        <a:p>
          <a:endParaRPr lang="es-ES" sz="1800" dirty="0"/>
        </a:p>
      </dgm:t>
    </dgm:pt>
    <dgm:pt modelId="{330D7F34-9430-4AE9-A79D-4B742305A066}" type="parTrans" cxnId="{630F5AA4-682C-4039-9477-C78AB0CF3ED3}">
      <dgm:prSet/>
      <dgm:spPr/>
      <dgm:t>
        <a:bodyPr/>
        <a:lstStyle/>
        <a:p>
          <a:endParaRPr lang="es-ES"/>
        </a:p>
      </dgm:t>
    </dgm:pt>
    <dgm:pt modelId="{30404E78-7A9F-4A9F-89BA-C7DF4D17610C}" type="sibTrans" cxnId="{630F5AA4-682C-4039-9477-C78AB0CF3ED3}">
      <dgm:prSet/>
      <dgm:spPr/>
      <dgm:t>
        <a:bodyPr/>
        <a:lstStyle/>
        <a:p>
          <a:endParaRPr lang="es-ES"/>
        </a:p>
      </dgm:t>
    </dgm:pt>
    <dgm:pt modelId="{64CC26BE-CA13-4549-BD6E-D1F38E70313A}">
      <dgm:prSet custT="1"/>
      <dgm:spPr/>
      <dgm:t>
        <a:bodyPr/>
        <a:lstStyle/>
        <a:p>
          <a:endParaRPr lang="es-ES" sz="1800" dirty="0"/>
        </a:p>
      </dgm:t>
    </dgm:pt>
    <dgm:pt modelId="{8E5BF560-3F04-4FFF-9881-A013CBC762BD}" type="parTrans" cxnId="{8E4EB6FE-1406-4BF0-B406-5D5F8D7C17CE}">
      <dgm:prSet/>
      <dgm:spPr/>
      <dgm:t>
        <a:bodyPr/>
        <a:lstStyle/>
        <a:p>
          <a:endParaRPr lang="es-ES"/>
        </a:p>
      </dgm:t>
    </dgm:pt>
    <dgm:pt modelId="{8CE70468-ABB6-47AA-A980-CF63CCD62856}" type="sibTrans" cxnId="{8E4EB6FE-1406-4BF0-B406-5D5F8D7C17CE}">
      <dgm:prSet/>
      <dgm:spPr/>
      <dgm:t>
        <a:bodyPr/>
        <a:lstStyle/>
        <a:p>
          <a:endParaRPr lang="es-ES"/>
        </a:p>
      </dgm:t>
    </dgm:pt>
    <dgm:pt modelId="{E2B08477-1CB6-43DF-9565-9776694A832C}">
      <dgm:prSet custT="1"/>
      <dgm:spPr/>
      <dgm:t>
        <a:bodyPr/>
        <a:lstStyle/>
        <a:p>
          <a:endParaRPr lang="es-ES" sz="1800"/>
        </a:p>
      </dgm:t>
    </dgm:pt>
    <dgm:pt modelId="{6E75E1FC-CED8-4F6E-B6E7-0C47337C1339}" type="parTrans" cxnId="{B26DDDFE-57CA-4D73-9E22-A793A81AEC27}">
      <dgm:prSet/>
      <dgm:spPr/>
      <dgm:t>
        <a:bodyPr/>
        <a:lstStyle/>
        <a:p>
          <a:endParaRPr lang="es-ES"/>
        </a:p>
      </dgm:t>
    </dgm:pt>
    <dgm:pt modelId="{55D4FE33-FAA5-402C-90D0-4E662788FD2F}" type="sibTrans" cxnId="{B26DDDFE-57CA-4D73-9E22-A793A81AEC27}">
      <dgm:prSet/>
      <dgm:spPr/>
      <dgm:t>
        <a:bodyPr/>
        <a:lstStyle/>
        <a:p>
          <a:endParaRPr lang="es-ES"/>
        </a:p>
      </dgm:t>
    </dgm:pt>
    <dgm:pt modelId="{00130C1C-616B-4980-920A-0D1811D7CA52}">
      <dgm:prSet custT="1"/>
      <dgm:spPr/>
      <dgm:t>
        <a:bodyPr/>
        <a:lstStyle/>
        <a:p>
          <a:r>
            <a:rPr lang="es-ES" sz="1800" dirty="0" smtClean="0"/>
            <a:t>Dificultad para concentrarse en una tarea</a:t>
          </a:r>
          <a:endParaRPr lang="en-US" sz="1800" dirty="0"/>
        </a:p>
      </dgm:t>
    </dgm:pt>
    <dgm:pt modelId="{44E0C805-5C09-43F0-A2C3-4777E0EAA491}" type="parTrans" cxnId="{ECD56864-28C2-4083-94CC-8E67350FAD80}">
      <dgm:prSet/>
      <dgm:spPr/>
      <dgm:t>
        <a:bodyPr/>
        <a:lstStyle/>
        <a:p>
          <a:endParaRPr lang="es-ES"/>
        </a:p>
      </dgm:t>
    </dgm:pt>
    <dgm:pt modelId="{B9EC9A09-ACF8-4E47-B073-9FCF261D7718}" type="sibTrans" cxnId="{ECD56864-28C2-4083-94CC-8E67350FAD80}">
      <dgm:prSet/>
      <dgm:spPr/>
      <dgm:t>
        <a:bodyPr/>
        <a:lstStyle/>
        <a:p>
          <a:endParaRPr lang="es-ES"/>
        </a:p>
      </dgm:t>
    </dgm:pt>
    <dgm:pt modelId="{184D3079-7094-4A1A-9BD2-4CB7BF6906F4}">
      <dgm:prSet custT="1"/>
      <dgm:spPr/>
      <dgm:t>
        <a:bodyPr/>
        <a:lstStyle/>
        <a:p>
          <a:r>
            <a:rPr lang="es-ES" sz="1800" dirty="0" smtClean="0"/>
            <a:t>Asumir que se es capaz de hacer todo a último minuto y sentir emoción por ello</a:t>
          </a:r>
          <a:endParaRPr lang="en-US" sz="1800" dirty="0"/>
        </a:p>
      </dgm:t>
    </dgm:pt>
    <dgm:pt modelId="{5CFE2E63-F0D7-4DAC-A9EA-CE27E4A3B16F}" type="parTrans" cxnId="{44B53753-2575-4437-BC47-5E8EC2F332C1}">
      <dgm:prSet/>
      <dgm:spPr/>
      <dgm:t>
        <a:bodyPr/>
        <a:lstStyle/>
        <a:p>
          <a:endParaRPr lang="es-ES"/>
        </a:p>
      </dgm:t>
    </dgm:pt>
    <dgm:pt modelId="{9A4BEA44-DA19-4807-8DE7-40807F02C955}" type="sibTrans" cxnId="{44B53753-2575-4437-BC47-5E8EC2F332C1}">
      <dgm:prSet/>
      <dgm:spPr/>
      <dgm:t>
        <a:bodyPr/>
        <a:lstStyle/>
        <a:p>
          <a:endParaRPr lang="es-ES"/>
        </a:p>
      </dgm:t>
    </dgm:pt>
    <dgm:pt modelId="{6C8D24EB-6660-4368-897E-18F481190788}">
      <dgm:prSet custT="1"/>
      <dgm:spPr/>
      <dgm:t>
        <a:bodyPr/>
        <a:lstStyle/>
        <a:p>
          <a:r>
            <a:rPr lang="es-ES" sz="1800" dirty="0" smtClean="0"/>
            <a:t>Evitar algo que provoca sentimientos de incompetencia o impotencia</a:t>
          </a:r>
          <a:endParaRPr lang="en-US" sz="1800" dirty="0"/>
        </a:p>
      </dgm:t>
    </dgm:pt>
    <dgm:pt modelId="{09A1A169-972F-43F8-95C1-44204FD2C5BA}" type="parTrans" cxnId="{CB773793-9F44-4528-BCCB-6EA369D476EA}">
      <dgm:prSet/>
      <dgm:spPr/>
      <dgm:t>
        <a:bodyPr/>
        <a:lstStyle/>
        <a:p>
          <a:endParaRPr lang="es-ES"/>
        </a:p>
      </dgm:t>
    </dgm:pt>
    <dgm:pt modelId="{4CE3990C-539F-4F4D-9109-547BDDCBBB39}" type="sibTrans" cxnId="{CB773793-9F44-4528-BCCB-6EA369D476EA}">
      <dgm:prSet/>
      <dgm:spPr/>
      <dgm:t>
        <a:bodyPr/>
        <a:lstStyle/>
        <a:p>
          <a:endParaRPr lang="es-ES"/>
        </a:p>
      </dgm:t>
    </dgm:pt>
    <dgm:pt modelId="{14668A7C-4FE1-4D98-A14F-7FFD1C37B919}">
      <dgm:prSet custT="1"/>
      <dgm:spPr/>
      <dgm:t>
        <a:bodyPr/>
        <a:lstStyle/>
        <a:p>
          <a:r>
            <a:rPr lang="es-ES" sz="1800" dirty="0" smtClean="0"/>
            <a:t>Necesidad de estar en el «estado de ánimo adecuado» para hacer el trabajo</a:t>
          </a:r>
          <a:endParaRPr lang="en-US" sz="1800" dirty="0"/>
        </a:p>
      </dgm:t>
    </dgm:pt>
    <dgm:pt modelId="{CDDD39CB-0991-4DC9-8ED5-81A352AF58FA}" type="parTrans" cxnId="{2C322204-FF8A-427F-81ED-6E05F5AA6682}">
      <dgm:prSet/>
      <dgm:spPr/>
      <dgm:t>
        <a:bodyPr/>
        <a:lstStyle/>
        <a:p>
          <a:endParaRPr lang="es-ES"/>
        </a:p>
      </dgm:t>
    </dgm:pt>
    <dgm:pt modelId="{76EFB37E-825A-4869-B0A5-46E965BF9152}" type="sibTrans" cxnId="{2C322204-FF8A-427F-81ED-6E05F5AA6682}">
      <dgm:prSet/>
      <dgm:spPr/>
      <dgm:t>
        <a:bodyPr/>
        <a:lstStyle/>
        <a:p>
          <a:endParaRPr lang="es-ES"/>
        </a:p>
      </dgm:t>
    </dgm:pt>
    <dgm:pt modelId="{BA056DE2-6323-4BE1-80CB-11509330CB84}">
      <dgm:prSet custT="1"/>
      <dgm:spPr/>
      <dgm:t>
        <a:bodyPr/>
        <a:lstStyle/>
        <a:p>
          <a:r>
            <a:rPr lang="es-ES" sz="1800" dirty="0" smtClean="0"/>
            <a:t>Creer que se ahorra tiempo y esfuerzo al hacer varias cosas al tiempo</a:t>
          </a:r>
          <a:endParaRPr lang="en-US" sz="1800" dirty="0"/>
        </a:p>
      </dgm:t>
    </dgm:pt>
    <dgm:pt modelId="{1AA609B4-3A35-4CB1-AEDB-76D95790564D}" type="parTrans" cxnId="{2F73CCC8-F804-4B51-874A-40499653DFE4}">
      <dgm:prSet/>
      <dgm:spPr/>
      <dgm:t>
        <a:bodyPr/>
        <a:lstStyle/>
        <a:p>
          <a:endParaRPr lang="es-ES"/>
        </a:p>
      </dgm:t>
    </dgm:pt>
    <dgm:pt modelId="{1C94E7AC-4F6D-4CF5-AF5F-C3065661C71D}" type="sibTrans" cxnId="{2F73CCC8-F804-4B51-874A-40499653DFE4}">
      <dgm:prSet/>
      <dgm:spPr/>
      <dgm:t>
        <a:bodyPr/>
        <a:lstStyle/>
        <a:p>
          <a:endParaRPr lang="es-ES"/>
        </a:p>
      </dgm:t>
    </dgm:pt>
    <dgm:pt modelId="{3D0CF71E-AA6A-4087-A218-A514A40F3D1D}">
      <dgm:prSet/>
      <dgm:spPr/>
      <dgm:t>
        <a:bodyPr/>
        <a:lstStyle/>
        <a:p>
          <a:r>
            <a:rPr lang="es-SV" dirty="0" smtClean="0"/>
            <a:t>Los </a:t>
          </a:r>
          <a:r>
            <a:rPr lang="es-SV" dirty="0" err="1" smtClean="0"/>
            <a:t>procrastinadores</a:t>
          </a:r>
          <a:r>
            <a:rPr lang="es-SV" dirty="0" smtClean="0"/>
            <a:t> son menos propensos a buscar la ayuda médica necesaria. Los </a:t>
          </a:r>
          <a:r>
            <a:rPr lang="es-SV" dirty="0" err="1" smtClean="0"/>
            <a:t>procrastinadores</a:t>
          </a:r>
          <a:r>
            <a:rPr lang="es-SV" dirty="0" smtClean="0"/>
            <a:t> también tienden a no practicar comportamientos importantes de seguridad en el hogar. </a:t>
          </a:r>
          <a:endParaRPr lang="en-US" dirty="0"/>
        </a:p>
      </dgm:t>
    </dgm:pt>
    <dgm:pt modelId="{5723BD3C-7EC0-40C7-AE21-BB315AA10220}" type="parTrans" cxnId="{52A9E501-4A8A-4C5A-9145-D3E76F887785}">
      <dgm:prSet/>
      <dgm:spPr/>
      <dgm:t>
        <a:bodyPr/>
        <a:lstStyle/>
        <a:p>
          <a:endParaRPr lang="es-ES"/>
        </a:p>
      </dgm:t>
    </dgm:pt>
    <dgm:pt modelId="{3C904679-D159-49CF-B5F0-187BAD097A80}" type="sibTrans" cxnId="{52A9E501-4A8A-4C5A-9145-D3E76F887785}">
      <dgm:prSet/>
      <dgm:spPr/>
      <dgm:t>
        <a:bodyPr/>
        <a:lstStyle/>
        <a:p>
          <a:endParaRPr lang="es-ES"/>
        </a:p>
      </dgm:t>
    </dgm:pt>
    <dgm:pt modelId="{A7A02D82-4AD4-4954-98D0-92FBB98088A2}" type="pres">
      <dgm:prSet presAssocID="{B778568D-A411-405F-98AF-C34566697EED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AF2B5E9-DF0A-4BF8-9908-01ECC5A9B52E}" type="pres">
      <dgm:prSet presAssocID="{B778568D-A411-405F-98AF-C34566697EED}" presName="Background" presStyleLbl="node1" presStyleIdx="0" presStyleCnt="1"/>
      <dgm:spPr/>
    </dgm:pt>
    <dgm:pt modelId="{1011B27E-46E1-463E-970D-E07775B3905B}" type="pres">
      <dgm:prSet presAssocID="{B778568D-A411-405F-98AF-C34566697EED}" presName="Divider" presStyleLbl="callout" presStyleIdx="0" presStyleCnt="1"/>
      <dgm:spPr/>
    </dgm:pt>
    <dgm:pt modelId="{3D86D3AF-C6BC-434B-8B1C-349CFD7DF1D5}" type="pres">
      <dgm:prSet presAssocID="{B778568D-A411-405F-98AF-C34566697EED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1677E1-62A1-4A93-BA7C-2BCD8170A262}" type="pres">
      <dgm:prSet presAssocID="{B778568D-A411-405F-98AF-C34566697EED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D4DDEC-B475-4729-AEEB-E1B75CE720EC}" type="pres">
      <dgm:prSet presAssocID="{B778568D-A411-405F-98AF-C34566697EED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F2BE7E86-9A95-45E9-B6EB-E8ECBD262422}" type="pres">
      <dgm:prSet presAssocID="{B778568D-A411-405F-98AF-C34566697EED}" presName="ParentShape1" presStyleLbl="alignImgPlace1" presStyleIdx="0" presStyleCnt="2" custLinFactNeighborX="-1199" custLinFactNeighborY="3019">
        <dgm:presLayoutVars/>
      </dgm:prSet>
      <dgm:spPr/>
      <dgm:t>
        <a:bodyPr/>
        <a:lstStyle/>
        <a:p>
          <a:endParaRPr lang="es-ES"/>
        </a:p>
      </dgm:t>
    </dgm:pt>
    <dgm:pt modelId="{D81259C2-1B59-43B7-B296-EEE1DF010253}" type="pres">
      <dgm:prSet presAssocID="{B778568D-A411-405F-98AF-C34566697EED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17F2D5AE-ACC5-4E6F-AD8C-B3FF56BB3563}" type="pres">
      <dgm:prSet presAssocID="{B778568D-A411-405F-98AF-C34566697EED}" presName="ParentShape2" presStyleLbl="alignImgPlace1" presStyleIdx="1" presStyleCnt="2">
        <dgm:presLayoutVars/>
      </dgm:prSet>
      <dgm:spPr/>
      <dgm:t>
        <a:bodyPr/>
        <a:lstStyle/>
        <a:p>
          <a:endParaRPr lang="es-ES"/>
        </a:p>
      </dgm:t>
    </dgm:pt>
  </dgm:ptLst>
  <dgm:cxnLst>
    <dgm:cxn modelId="{1D69C0C4-E572-46A6-9FF3-38AAC8419D17}" type="presOf" srcId="{3D215E56-C861-42C5-8840-EA4A93438F47}" destId="{D81259C2-1B59-43B7-B296-EEE1DF010253}" srcOrd="0" destOrd="0" presId="urn:microsoft.com/office/officeart/2009/3/layout/OpposingIdeas"/>
    <dgm:cxn modelId="{7DF9B110-79F8-45DC-AB97-A76D15934D21}" type="presOf" srcId="{E99429E8-21B5-4523-8A70-7DBD5128DA48}" destId="{F2BE7E86-9A95-45E9-B6EB-E8ECBD262422}" srcOrd="1" destOrd="0" presId="urn:microsoft.com/office/officeart/2009/3/layout/OpposingIdeas"/>
    <dgm:cxn modelId="{2F73CCC8-F804-4B51-874A-40499653DFE4}" srcId="{E99429E8-21B5-4523-8A70-7DBD5128DA48}" destId="{BA056DE2-6323-4BE1-80CB-11509330CB84}" srcOrd="5" destOrd="0" parTransId="{1AA609B4-3A35-4CB1-AEDB-76D95790564D}" sibTransId="{1C94E7AC-4F6D-4CF5-AF5F-C3065661C71D}"/>
    <dgm:cxn modelId="{D89C315A-BB33-48C1-8DE1-F160797153E8}" type="presOf" srcId="{3B673B2A-859B-43F5-8C44-16A824FDEEB6}" destId="{241677E1-62A1-4A93-BA7C-2BCD8170A262}" srcOrd="0" destOrd="0" presId="urn:microsoft.com/office/officeart/2009/3/layout/OpposingIdeas"/>
    <dgm:cxn modelId="{CB773793-9F44-4528-BCCB-6EA369D476EA}" srcId="{E99429E8-21B5-4523-8A70-7DBD5128DA48}" destId="{6C8D24EB-6660-4368-897E-18F481190788}" srcOrd="3" destOrd="0" parTransId="{09A1A169-972F-43F8-95C1-44204FD2C5BA}" sibTransId="{4CE3990C-539F-4F4D-9109-547BDDCBBB39}"/>
    <dgm:cxn modelId="{8E4EB6FE-1406-4BF0-B406-5D5F8D7C17CE}" srcId="{E99429E8-21B5-4523-8A70-7DBD5128DA48}" destId="{64CC26BE-CA13-4549-BD6E-D1F38E70313A}" srcOrd="7" destOrd="0" parTransId="{8E5BF560-3F04-4FFF-9881-A013CBC762BD}" sibTransId="{8CE70468-ABB6-47AA-A980-CF63CCD62856}"/>
    <dgm:cxn modelId="{42C757B1-CE20-48C7-9BAB-3322629E468A}" srcId="{B778568D-A411-405F-98AF-C34566697EED}" destId="{3D215E56-C861-42C5-8840-EA4A93438F47}" srcOrd="1" destOrd="0" parTransId="{9FE164BA-9A91-4FF1-8630-7FD62CDD1CD3}" sibTransId="{43DDE2B7-E126-4475-BAC8-629914C3AFED}"/>
    <dgm:cxn modelId="{58A8F743-D2A0-4616-8280-719C3F59C05C}" type="presOf" srcId="{14668A7C-4FE1-4D98-A14F-7FFD1C37B919}" destId="{3D86D3AF-C6BC-434B-8B1C-349CFD7DF1D5}" srcOrd="0" destOrd="4" presId="urn:microsoft.com/office/officeart/2009/3/layout/OpposingIdeas"/>
    <dgm:cxn modelId="{93E4C4F1-2FCF-49AC-B1D2-4D647FD6DCA2}" srcId="{3D215E56-C861-42C5-8840-EA4A93438F47}" destId="{3B673B2A-859B-43F5-8C44-16A824FDEEB6}" srcOrd="0" destOrd="0" parTransId="{E482B08B-C6D2-4E1B-8632-05A351D0C730}" sibTransId="{FFB454B7-8FF4-4949-B8F3-DB50370AA234}"/>
    <dgm:cxn modelId="{ECD56864-28C2-4083-94CC-8E67350FAD80}" srcId="{E99429E8-21B5-4523-8A70-7DBD5128DA48}" destId="{00130C1C-616B-4980-920A-0D1811D7CA52}" srcOrd="1" destOrd="0" parTransId="{44E0C805-5C09-43F0-A2C3-4777E0EAA491}" sibTransId="{B9EC9A09-ACF8-4E47-B073-9FCF261D7718}"/>
    <dgm:cxn modelId="{1EB4CDA5-20B4-4E38-978A-B9D5048CB7C8}" type="presOf" srcId="{184D3079-7094-4A1A-9BD2-4CB7BF6906F4}" destId="{3D86D3AF-C6BC-434B-8B1C-349CFD7DF1D5}" srcOrd="0" destOrd="2" presId="urn:microsoft.com/office/officeart/2009/3/layout/OpposingIdeas"/>
    <dgm:cxn modelId="{0BB9069A-7CE6-4E94-BAE2-AD647450C4F5}" type="presOf" srcId="{E99429E8-21B5-4523-8A70-7DBD5128DA48}" destId="{ADD4DDEC-B475-4729-AEEB-E1B75CE720EC}" srcOrd="0" destOrd="0" presId="urn:microsoft.com/office/officeart/2009/3/layout/OpposingIdeas"/>
    <dgm:cxn modelId="{A63265EB-BB5A-424B-869E-AE818D3BF20F}" srcId="{E99429E8-21B5-4523-8A70-7DBD5128DA48}" destId="{20433A44-E3AD-408E-9550-16C4DEB668B2}" srcOrd="0" destOrd="0" parTransId="{870A6904-796D-42C3-B761-6B80B967C543}" sibTransId="{B3A904AC-3C0A-467A-B955-A78B080AECDF}"/>
    <dgm:cxn modelId="{7448D58F-BDDB-4859-9E05-FB8F19721A64}" type="presOf" srcId="{64CC26BE-CA13-4549-BD6E-D1F38E70313A}" destId="{3D86D3AF-C6BC-434B-8B1C-349CFD7DF1D5}" srcOrd="0" destOrd="7" presId="urn:microsoft.com/office/officeart/2009/3/layout/OpposingIdeas"/>
    <dgm:cxn modelId="{44B53753-2575-4437-BC47-5E8EC2F332C1}" srcId="{E99429E8-21B5-4523-8A70-7DBD5128DA48}" destId="{184D3079-7094-4A1A-9BD2-4CB7BF6906F4}" srcOrd="2" destOrd="0" parTransId="{5CFE2E63-F0D7-4DAC-A9EA-CE27E4A3B16F}" sibTransId="{9A4BEA44-DA19-4807-8DE7-40807F02C955}"/>
    <dgm:cxn modelId="{A8DB3655-D5BB-4039-948A-D24FA0678E1F}" type="presOf" srcId="{BA056DE2-6323-4BE1-80CB-11509330CB84}" destId="{3D86D3AF-C6BC-434B-8B1C-349CFD7DF1D5}" srcOrd="0" destOrd="5" presId="urn:microsoft.com/office/officeart/2009/3/layout/OpposingIdeas"/>
    <dgm:cxn modelId="{630F5AA4-682C-4039-9477-C78AB0CF3ED3}" srcId="{E99429E8-21B5-4523-8A70-7DBD5128DA48}" destId="{220D5660-78D6-4597-B7F5-9FC7B5D8A6A5}" srcOrd="6" destOrd="0" parTransId="{330D7F34-9430-4AE9-A79D-4B742305A066}" sibTransId="{30404E78-7A9F-4A9F-89BA-C7DF4D17610C}"/>
    <dgm:cxn modelId="{B26DDDFE-57CA-4D73-9E22-A793A81AEC27}" srcId="{64CC26BE-CA13-4549-BD6E-D1F38E70313A}" destId="{E2B08477-1CB6-43DF-9565-9776694A832C}" srcOrd="0" destOrd="0" parTransId="{6E75E1FC-CED8-4F6E-B6E7-0C47337C1339}" sibTransId="{55D4FE33-FAA5-402C-90D0-4E662788FD2F}"/>
    <dgm:cxn modelId="{E5024289-6878-467B-B00E-ACD22C923267}" type="presOf" srcId="{20433A44-E3AD-408E-9550-16C4DEB668B2}" destId="{3D86D3AF-C6BC-434B-8B1C-349CFD7DF1D5}" srcOrd="0" destOrd="0" presId="urn:microsoft.com/office/officeart/2009/3/layout/OpposingIdeas"/>
    <dgm:cxn modelId="{222998B8-F932-4CDB-AEAE-30C23D2758D2}" type="presOf" srcId="{3D0CF71E-AA6A-4087-A218-A514A40F3D1D}" destId="{241677E1-62A1-4A93-BA7C-2BCD8170A262}" srcOrd="0" destOrd="1" presId="urn:microsoft.com/office/officeart/2009/3/layout/OpposingIdeas"/>
    <dgm:cxn modelId="{7A89571F-F01D-4763-BEDD-158BE320CC96}" type="presOf" srcId="{3D215E56-C861-42C5-8840-EA4A93438F47}" destId="{17F2D5AE-ACC5-4E6F-AD8C-B3FF56BB3563}" srcOrd="1" destOrd="0" presId="urn:microsoft.com/office/officeart/2009/3/layout/OpposingIdeas"/>
    <dgm:cxn modelId="{67231AFE-B64A-4147-8A43-7C5D2F18EA28}" type="presOf" srcId="{00130C1C-616B-4980-920A-0D1811D7CA52}" destId="{3D86D3AF-C6BC-434B-8B1C-349CFD7DF1D5}" srcOrd="0" destOrd="1" presId="urn:microsoft.com/office/officeart/2009/3/layout/OpposingIdeas"/>
    <dgm:cxn modelId="{758B64E5-C2AD-447A-BE1D-FC46B33009A9}" type="presOf" srcId="{6C8D24EB-6660-4368-897E-18F481190788}" destId="{3D86D3AF-C6BC-434B-8B1C-349CFD7DF1D5}" srcOrd="0" destOrd="3" presId="urn:microsoft.com/office/officeart/2009/3/layout/OpposingIdeas"/>
    <dgm:cxn modelId="{52A9E501-4A8A-4C5A-9145-D3E76F887785}" srcId="{3D215E56-C861-42C5-8840-EA4A93438F47}" destId="{3D0CF71E-AA6A-4087-A218-A514A40F3D1D}" srcOrd="1" destOrd="0" parTransId="{5723BD3C-7EC0-40C7-AE21-BB315AA10220}" sibTransId="{3C904679-D159-49CF-B5F0-187BAD097A80}"/>
    <dgm:cxn modelId="{CB00EC9C-B934-4469-8711-70D21A654F2A}" type="presOf" srcId="{B778568D-A411-405F-98AF-C34566697EED}" destId="{A7A02D82-4AD4-4954-98D0-92FBB98088A2}" srcOrd="0" destOrd="0" presId="urn:microsoft.com/office/officeart/2009/3/layout/OpposingIdeas"/>
    <dgm:cxn modelId="{92966752-A491-4E18-8911-D821340B0619}" type="presOf" srcId="{220D5660-78D6-4597-B7F5-9FC7B5D8A6A5}" destId="{3D86D3AF-C6BC-434B-8B1C-349CFD7DF1D5}" srcOrd="0" destOrd="6" presId="urn:microsoft.com/office/officeart/2009/3/layout/OpposingIdeas"/>
    <dgm:cxn modelId="{910B2FDA-E5DA-410B-9D73-4463412DEF5F}" type="presOf" srcId="{E2B08477-1CB6-43DF-9565-9776694A832C}" destId="{3D86D3AF-C6BC-434B-8B1C-349CFD7DF1D5}" srcOrd="0" destOrd="8" presId="urn:microsoft.com/office/officeart/2009/3/layout/OpposingIdeas"/>
    <dgm:cxn modelId="{770B8B6E-34FC-43AF-818F-424FC54BF2EE}" srcId="{B778568D-A411-405F-98AF-C34566697EED}" destId="{E99429E8-21B5-4523-8A70-7DBD5128DA48}" srcOrd="0" destOrd="0" parTransId="{DB82C530-12AF-4A2E-B3BC-26036D04CE36}" sibTransId="{F453A5B8-415F-4074-B8FE-EDFB6479625A}"/>
    <dgm:cxn modelId="{2C322204-FF8A-427F-81ED-6E05F5AA6682}" srcId="{E99429E8-21B5-4523-8A70-7DBD5128DA48}" destId="{14668A7C-4FE1-4D98-A14F-7FFD1C37B919}" srcOrd="4" destOrd="0" parTransId="{CDDD39CB-0991-4DC9-8ED5-81A352AF58FA}" sibTransId="{76EFB37E-825A-4869-B0A5-46E965BF9152}"/>
    <dgm:cxn modelId="{82D73D43-21F3-4551-A3A6-2F28BA7698B2}" type="presParOf" srcId="{A7A02D82-4AD4-4954-98D0-92FBB98088A2}" destId="{7AF2B5E9-DF0A-4BF8-9908-01ECC5A9B52E}" srcOrd="0" destOrd="0" presId="urn:microsoft.com/office/officeart/2009/3/layout/OpposingIdeas"/>
    <dgm:cxn modelId="{21585A4E-3C7A-4D9A-9E7E-10836F1F68BD}" type="presParOf" srcId="{A7A02D82-4AD4-4954-98D0-92FBB98088A2}" destId="{1011B27E-46E1-463E-970D-E07775B3905B}" srcOrd="1" destOrd="0" presId="urn:microsoft.com/office/officeart/2009/3/layout/OpposingIdeas"/>
    <dgm:cxn modelId="{F9685593-09CD-4471-AC18-BAEFB8F984C6}" type="presParOf" srcId="{A7A02D82-4AD4-4954-98D0-92FBB98088A2}" destId="{3D86D3AF-C6BC-434B-8B1C-349CFD7DF1D5}" srcOrd="2" destOrd="0" presId="urn:microsoft.com/office/officeart/2009/3/layout/OpposingIdeas"/>
    <dgm:cxn modelId="{8D5476A0-A921-471E-BD36-302F5B3C4BB2}" type="presParOf" srcId="{A7A02D82-4AD4-4954-98D0-92FBB98088A2}" destId="{241677E1-62A1-4A93-BA7C-2BCD8170A262}" srcOrd="3" destOrd="0" presId="urn:microsoft.com/office/officeart/2009/3/layout/OpposingIdeas"/>
    <dgm:cxn modelId="{06E02ADA-5A7C-41BB-B1F4-2C61413CBEEE}" type="presParOf" srcId="{A7A02D82-4AD4-4954-98D0-92FBB98088A2}" destId="{ADD4DDEC-B475-4729-AEEB-E1B75CE720EC}" srcOrd="4" destOrd="0" presId="urn:microsoft.com/office/officeart/2009/3/layout/OpposingIdeas"/>
    <dgm:cxn modelId="{4D6EA836-76B5-4DEA-8300-8BEEA86632AF}" type="presParOf" srcId="{A7A02D82-4AD4-4954-98D0-92FBB98088A2}" destId="{F2BE7E86-9A95-45E9-B6EB-E8ECBD262422}" srcOrd="5" destOrd="0" presId="urn:microsoft.com/office/officeart/2009/3/layout/OpposingIdeas"/>
    <dgm:cxn modelId="{3E666CDD-95E8-41D7-9CD7-449061741C33}" type="presParOf" srcId="{A7A02D82-4AD4-4954-98D0-92FBB98088A2}" destId="{D81259C2-1B59-43B7-B296-EEE1DF010253}" srcOrd="6" destOrd="0" presId="urn:microsoft.com/office/officeart/2009/3/layout/OpposingIdeas"/>
    <dgm:cxn modelId="{FFCE84B1-F081-4E29-A8B3-1555A45E0E01}" type="presParOf" srcId="{A7A02D82-4AD4-4954-98D0-92FBB98088A2}" destId="{17F2D5AE-ACC5-4E6F-AD8C-B3FF56BB3563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36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2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9263"/>
            <a:ext cx="12192000" cy="6659245"/>
            <a:chOff x="0" y="199263"/>
            <a:chExt cx="12192000" cy="6659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9263"/>
              <a:ext cx="12191999" cy="66587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43293" y="1590293"/>
              <a:ext cx="5648960" cy="958215"/>
            </a:xfrm>
            <a:custGeom>
              <a:avLst/>
              <a:gdLst/>
              <a:ahLst/>
              <a:cxnLst/>
              <a:rect l="l" t="t" r="r" b="b"/>
              <a:pathLst>
                <a:path w="5648959" h="958214">
                  <a:moveTo>
                    <a:pt x="5648706" y="0"/>
                  </a:moveTo>
                  <a:lnTo>
                    <a:pt x="159638" y="0"/>
                  </a:lnTo>
                  <a:lnTo>
                    <a:pt x="109191" y="8141"/>
                  </a:lnTo>
                  <a:lnTo>
                    <a:pt x="65370" y="30809"/>
                  </a:lnTo>
                  <a:lnTo>
                    <a:pt x="30809" y="65370"/>
                  </a:lnTo>
                  <a:lnTo>
                    <a:pt x="8141" y="109191"/>
                  </a:lnTo>
                  <a:lnTo>
                    <a:pt x="0" y="159638"/>
                  </a:lnTo>
                  <a:lnTo>
                    <a:pt x="0" y="798194"/>
                  </a:lnTo>
                  <a:lnTo>
                    <a:pt x="8141" y="848642"/>
                  </a:lnTo>
                  <a:lnTo>
                    <a:pt x="30809" y="892463"/>
                  </a:lnTo>
                  <a:lnTo>
                    <a:pt x="65370" y="927024"/>
                  </a:lnTo>
                  <a:lnTo>
                    <a:pt x="109191" y="949692"/>
                  </a:lnTo>
                  <a:lnTo>
                    <a:pt x="159638" y="957833"/>
                  </a:lnTo>
                  <a:lnTo>
                    <a:pt x="5648706" y="957833"/>
                  </a:lnTo>
                  <a:lnTo>
                    <a:pt x="5648706" y="0"/>
                  </a:lnTo>
                  <a:close/>
                </a:path>
              </a:pathLst>
            </a:custGeom>
            <a:solidFill>
              <a:srgbClr val="1AD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7731" y="1519427"/>
              <a:ext cx="5954267" cy="137693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16445" y="1625853"/>
            <a:ext cx="5504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800" i="1" spc="-170" dirty="0">
                <a:latin typeface="Arial Narrow"/>
                <a:cs typeface="Arial Narrow"/>
              </a:rPr>
              <a:t>5</a:t>
            </a:r>
            <a:r>
              <a:rPr sz="4800" i="1" spc="-170" dirty="0" smtClean="0">
                <a:latin typeface="Arial Narrow"/>
                <a:cs typeface="Arial Narrow"/>
              </a:rPr>
              <a:t>.</a:t>
            </a:r>
            <a:r>
              <a:rPr sz="4800" i="1" spc="-135" dirty="0" smtClean="0">
                <a:latin typeface="Arial Narrow"/>
                <a:cs typeface="Arial Narrow"/>
              </a:rPr>
              <a:t> </a:t>
            </a:r>
            <a:r>
              <a:rPr sz="4800" i="1" spc="-390" dirty="0">
                <a:latin typeface="Arial Narrow"/>
                <a:cs typeface="Arial Narrow"/>
              </a:rPr>
              <a:t>Manejo</a:t>
            </a:r>
            <a:r>
              <a:rPr sz="4800" i="1" spc="-120" dirty="0">
                <a:latin typeface="Arial Narrow"/>
                <a:cs typeface="Arial Narrow"/>
              </a:rPr>
              <a:t> </a:t>
            </a:r>
            <a:r>
              <a:rPr sz="4800" i="1" spc="-370" dirty="0">
                <a:latin typeface="Arial Narrow"/>
                <a:cs typeface="Arial Narrow"/>
              </a:rPr>
              <a:t>Efectivo</a:t>
            </a:r>
            <a:r>
              <a:rPr sz="4800" i="1" spc="-135" dirty="0">
                <a:latin typeface="Arial Narrow"/>
                <a:cs typeface="Arial Narrow"/>
              </a:rPr>
              <a:t> </a:t>
            </a:r>
            <a:r>
              <a:rPr sz="4800" i="1" spc="-390" dirty="0">
                <a:latin typeface="Arial Narrow"/>
                <a:cs typeface="Arial Narrow"/>
              </a:rPr>
              <a:t>del</a:t>
            </a:r>
            <a:r>
              <a:rPr sz="4800" i="1" spc="-130" dirty="0">
                <a:latin typeface="Arial Narrow"/>
                <a:cs typeface="Arial Narrow"/>
              </a:rPr>
              <a:t> </a:t>
            </a:r>
            <a:r>
              <a:rPr sz="4800" i="1" spc="-495" dirty="0">
                <a:latin typeface="Arial Narrow"/>
                <a:cs typeface="Arial Narrow"/>
              </a:rPr>
              <a:t>Tiempo</a:t>
            </a:r>
            <a:endParaRPr sz="4800" dirty="0">
              <a:latin typeface="Arial Narrow"/>
              <a:cs typeface="Arial Narrow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9438" y="495300"/>
            <a:ext cx="2531363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70611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800" i="1" spc="-550" dirty="0" smtClean="0">
                <a:solidFill>
                  <a:srgbClr val="006FC0"/>
                </a:solidFill>
                <a:latin typeface="Arial Narrow"/>
                <a:cs typeface="Arial Narrow"/>
              </a:rPr>
              <a:t>RECOMENDACIONES</a:t>
            </a:r>
            <a:endParaRPr sz="4800" dirty="0">
              <a:latin typeface="Arial Narrow"/>
              <a:cs typeface="Arial Narrow"/>
            </a:endParaRPr>
          </a:p>
        </p:txBody>
      </p:sp>
      <p:pic>
        <p:nvPicPr>
          <p:cNvPr id="10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152400"/>
            <a:ext cx="2531364" cy="501396"/>
          </a:xfrm>
          <a:prstGeom prst="rect">
            <a:avLst/>
          </a:prstGeom>
        </p:spPr>
      </p:pic>
      <p:pic>
        <p:nvPicPr>
          <p:cNvPr id="12" name="Picture 2" descr="5 tips efectivos para dejar de procrastinar - vitalcoachingbarcelo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74595"/>
            <a:ext cx="9677400" cy="52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2" name="Picture 2" descr="5 tips efectivos para dejar de procrastinar - vitalcoachingbarcelo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595"/>
            <a:ext cx="8610600" cy="52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334000" y="2054749"/>
            <a:ext cx="66461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egoe UI Variable Text Light" pitchFamily="2" charset="0"/>
                <a:ea typeface="Times New Roman" panose="02020603050405020304" pitchFamily="18" charset="0"/>
              </a:rPr>
              <a:t>Determine la hora del día en la que es más eficaz </a:t>
            </a:r>
            <a:endParaRPr lang="en-US" sz="2800" b="1" dirty="0" smtClean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egoe UI Variable Text Light" pitchFamily="2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egoe UI Variable Text Light" pitchFamily="2" charset="0"/>
                <a:ea typeface="Times New Roman" panose="02020603050405020304" pitchFamily="18" charset="0"/>
              </a:rPr>
              <a:t>Aprenda a manejar el tiempo eficientemente</a:t>
            </a:r>
            <a:endParaRPr lang="en-US" sz="2800" b="1" dirty="0" smtClean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egoe UI Variable Text Light" pitchFamily="2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egoe UI Variable Text Light" pitchFamily="2" charset="0"/>
                <a:ea typeface="Times New Roman" panose="02020603050405020304" pitchFamily="18" charset="0"/>
              </a:rPr>
              <a:t>Anticipe las consecuencias de sus actos</a:t>
            </a:r>
            <a:endParaRPr lang="en-US" sz="2800" b="1" dirty="0" smtClean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egoe UI Variable Text Light" pitchFamily="2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egoe UI Variable Text Light" pitchFamily="2" charset="0"/>
                <a:ea typeface="Times New Roman" panose="02020603050405020304" pitchFamily="18" charset="0"/>
              </a:rPr>
              <a:t>Establezca un sistema de recompensa para usted mismo</a:t>
            </a:r>
            <a:endParaRPr lang="en-US" sz="2800" b="1" dirty="0" smtClean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egoe UI Variable Text Light" pitchFamily="2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egoe UI Variable Text Light" pitchFamily="2" charset="0"/>
                <a:ea typeface="Times New Roman" panose="02020603050405020304" pitchFamily="18" charset="0"/>
              </a:rPr>
              <a:t>Modifique sus tareas de manera que sean afines con sus habilidades</a:t>
            </a:r>
            <a:endParaRPr lang="en-US" sz="2800" b="1" dirty="0" smtClean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egoe UI Variable Text Light" pitchFamily="2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egoe UI Variable Text Light" pitchFamily="2" charset="0"/>
                <a:ea typeface="Times New Roman" panose="02020603050405020304" pitchFamily="18" charset="0"/>
              </a:rPr>
              <a:t>Defina un “tiempo límite” para la consecución de sus deberes</a:t>
            </a:r>
            <a:endParaRPr lang="en-US" sz="28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egoe UI Variable Text Light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819400" y="4876800"/>
            <a:ext cx="6227631" cy="1767792"/>
          </a:xfrm>
          <a:prstGeom prst="rect">
            <a:avLst/>
          </a:prstGeom>
          <a:solidFill>
            <a:srgbClr val="F9EBE0"/>
          </a:solidFill>
          <a:ln w="12700">
            <a:solidFill>
              <a:srgbClr val="0000FD"/>
            </a:solidFill>
          </a:ln>
        </p:spPr>
        <p:txBody>
          <a:bodyPr vert="horz" wrap="square" lIns="0" tIns="226695" rIns="0" bIns="0" rtlCol="0">
            <a:spAutoFit/>
          </a:bodyPr>
          <a:lstStyle/>
          <a:p>
            <a:pPr marL="784225" indent="-228600">
              <a:lnSpc>
                <a:spcPct val="100000"/>
              </a:lnSpc>
              <a:spcBef>
                <a:spcPts val="1785"/>
              </a:spcBef>
              <a:buAutoNum type="alphaLcParenR"/>
              <a:tabLst>
                <a:tab pos="784225" algn="l"/>
              </a:tabLst>
            </a:pP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Enliste</a:t>
            </a:r>
            <a:r>
              <a:rPr sz="2000" spc="-1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las</a:t>
            </a:r>
            <a:r>
              <a:rPr sz="2000" spc="-1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actividades</a:t>
            </a:r>
            <a:r>
              <a:rPr sz="2000" spc="-1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pendientes</a:t>
            </a:r>
            <a:endParaRPr sz="2000">
              <a:latin typeface="Gill Sans MT"/>
              <a:cs typeface="Gill Sans MT"/>
            </a:endParaRPr>
          </a:p>
          <a:p>
            <a:pPr marL="784225" indent="-228600">
              <a:lnSpc>
                <a:spcPct val="100000"/>
              </a:lnSpc>
              <a:buAutoNum type="alphaLcParenR"/>
              <a:tabLst>
                <a:tab pos="784225" algn="l"/>
              </a:tabLst>
            </a:pP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Establezca</a:t>
            </a:r>
            <a:r>
              <a:rPr sz="2000" spc="-19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2E2933"/>
                </a:solidFill>
                <a:latin typeface="Gill Sans MT"/>
                <a:cs typeface="Gill Sans MT"/>
              </a:rPr>
              <a:t>sus</a:t>
            </a:r>
            <a:r>
              <a:rPr sz="2000" spc="-204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35" dirty="0">
                <a:solidFill>
                  <a:srgbClr val="2E2933"/>
                </a:solidFill>
                <a:latin typeface="Gill Sans MT"/>
                <a:cs typeface="Gill Sans MT"/>
              </a:rPr>
              <a:t>prioridades,</a:t>
            </a:r>
            <a:r>
              <a:rPr sz="2000" spc="-1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sea</a:t>
            </a:r>
            <a:r>
              <a:rPr sz="2000" spc="-2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realista</a:t>
            </a:r>
            <a:endParaRPr sz="2000">
              <a:latin typeface="Gill Sans MT"/>
              <a:cs typeface="Gill Sans MT"/>
            </a:endParaRPr>
          </a:p>
          <a:p>
            <a:pPr marL="784225" indent="-22860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784225" algn="l"/>
              </a:tabLst>
            </a:pPr>
            <a:r>
              <a:rPr sz="2000" spc="-70" dirty="0">
                <a:solidFill>
                  <a:srgbClr val="2E2933"/>
                </a:solidFill>
                <a:latin typeface="Gill Sans MT"/>
                <a:cs typeface="Gill Sans MT"/>
              </a:rPr>
              <a:t>Desarrolle</a:t>
            </a:r>
            <a:r>
              <a:rPr sz="2000" spc="-1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un</a:t>
            </a:r>
            <a:r>
              <a:rPr sz="2000" spc="-18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70" dirty="0">
                <a:solidFill>
                  <a:srgbClr val="2E2933"/>
                </a:solidFill>
                <a:latin typeface="Gill Sans MT"/>
                <a:cs typeface="Gill Sans MT"/>
              </a:rPr>
              <a:t>horario</a:t>
            </a:r>
            <a:r>
              <a:rPr sz="2000" spc="-1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semanal</a:t>
            </a:r>
            <a:endParaRPr sz="2000">
              <a:latin typeface="Gill Sans MT"/>
              <a:cs typeface="Gill Sans MT"/>
            </a:endParaRPr>
          </a:p>
          <a:p>
            <a:pPr marL="784225" indent="-228600">
              <a:lnSpc>
                <a:spcPct val="100000"/>
              </a:lnSpc>
              <a:buAutoNum type="alphaLcParenR"/>
              <a:tabLst>
                <a:tab pos="784225" algn="l"/>
              </a:tabLst>
            </a:pPr>
            <a:r>
              <a:rPr sz="2000" spc="-65" dirty="0">
                <a:solidFill>
                  <a:srgbClr val="2E2933"/>
                </a:solidFill>
                <a:latin typeface="Gill Sans MT"/>
                <a:cs typeface="Gill Sans MT"/>
              </a:rPr>
              <a:t>Organice</a:t>
            </a:r>
            <a:r>
              <a:rPr sz="2000" spc="-1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un</a:t>
            </a:r>
            <a:r>
              <a:rPr sz="2000" spc="-1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40" dirty="0">
                <a:solidFill>
                  <a:srgbClr val="2E2933"/>
                </a:solidFill>
                <a:latin typeface="Gill Sans MT"/>
                <a:cs typeface="Gill Sans MT"/>
              </a:rPr>
              <a:t>espacio</a:t>
            </a:r>
            <a:r>
              <a:rPr sz="2000" spc="-1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apropiado</a:t>
            </a:r>
            <a:endParaRPr sz="2000">
              <a:latin typeface="Gill Sans MT"/>
              <a:cs typeface="Gill Sans MT"/>
            </a:endParaRPr>
          </a:p>
          <a:p>
            <a:pPr marL="784225" indent="-228600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784225" algn="l"/>
              </a:tabLst>
            </a:pP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Haga</a:t>
            </a:r>
            <a:r>
              <a:rPr sz="2000" spc="-1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pausas</a:t>
            </a:r>
            <a:r>
              <a:rPr sz="2000" spc="-9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activas</a:t>
            </a:r>
            <a:endParaRPr sz="2000">
              <a:latin typeface="Gill Sans MT"/>
              <a:cs typeface="Gill Sans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334000"/>
            <a:ext cx="1447800" cy="762000"/>
          </a:xfrm>
          <a:prstGeom prst="rect">
            <a:avLst/>
          </a:prstGeom>
        </p:spPr>
      </p:pic>
      <p:pic>
        <p:nvPicPr>
          <p:cNvPr id="11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2600" y="6323018"/>
            <a:ext cx="2531364" cy="50139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41" y="76200"/>
            <a:ext cx="11026459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0"/>
            <a:ext cx="12192000" cy="6856730"/>
            <a:chOff x="0" y="1523"/>
            <a:chExt cx="1219200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3"/>
              <a:ext cx="12191999" cy="68564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89885" y="3135248"/>
              <a:ext cx="6864350" cy="2003425"/>
            </a:xfrm>
            <a:custGeom>
              <a:avLst/>
              <a:gdLst/>
              <a:ahLst/>
              <a:cxnLst/>
              <a:rect l="l" t="t" r="r" b="b"/>
              <a:pathLst>
                <a:path w="6864350" h="2003425">
                  <a:moveTo>
                    <a:pt x="6864096" y="0"/>
                  </a:moveTo>
                  <a:lnTo>
                    <a:pt x="0" y="0"/>
                  </a:lnTo>
                  <a:lnTo>
                    <a:pt x="0" y="2003298"/>
                  </a:lnTo>
                  <a:lnTo>
                    <a:pt x="6864096" y="2003298"/>
                  </a:lnTo>
                  <a:lnTo>
                    <a:pt x="6864096" y="0"/>
                  </a:lnTo>
                  <a:close/>
                </a:path>
              </a:pathLst>
            </a:custGeom>
            <a:solidFill>
              <a:srgbClr val="F9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86165" y="1429512"/>
              <a:ext cx="4006215" cy="893444"/>
            </a:xfrm>
            <a:custGeom>
              <a:avLst/>
              <a:gdLst/>
              <a:ahLst/>
              <a:cxnLst/>
              <a:rect l="l" t="t" r="r" b="b"/>
              <a:pathLst>
                <a:path w="4006215" h="893444">
                  <a:moveTo>
                    <a:pt x="3944619" y="0"/>
                  </a:moveTo>
                  <a:lnTo>
                    <a:pt x="148843" y="0"/>
                  </a:lnTo>
                  <a:lnTo>
                    <a:pt x="101811" y="7591"/>
                  </a:lnTo>
                  <a:lnTo>
                    <a:pt x="60953" y="28728"/>
                  </a:lnTo>
                  <a:lnTo>
                    <a:pt x="28728" y="60953"/>
                  </a:lnTo>
                  <a:lnTo>
                    <a:pt x="7591" y="101811"/>
                  </a:lnTo>
                  <a:lnTo>
                    <a:pt x="0" y="148843"/>
                  </a:lnTo>
                  <a:lnTo>
                    <a:pt x="0" y="744220"/>
                  </a:lnTo>
                  <a:lnTo>
                    <a:pt x="7591" y="791252"/>
                  </a:lnTo>
                  <a:lnTo>
                    <a:pt x="28728" y="832110"/>
                  </a:lnTo>
                  <a:lnTo>
                    <a:pt x="60953" y="864335"/>
                  </a:lnTo>
                  <a:lnTo>
                    <a:pt x="101811" y="885472"/>
                  </a:lnTo>
                  <a:lnTo>
                    <a:pt x="148843" y="893063"/>
                  </a:lnTo>
                  <a:lnTo>
                    <a:pt x="3944619" y="893063"/>
                  </a:lnTo>
                  <a:lnTo>
                    <a:pt x="3991652" y="885472"/>
                  </a:lnTo>
                  <a:lnTo>
                    <a:pt x="4005833" y="878135"/>
                  </a:lnTo>
                  <a:lnTo>
                    <a:pt x="4005833" y="14928"/>
                  </a:lnTo>
                  <a:lnTo>
                    <a:pt x="3991652" y="7591"/>
                  </a:lnTo>
                  <a:lnTo>
                    <a:pt x="3944619" y="0"/>
                  </a:lnTo>
                  <a:close/>
                </a:path>
              </a:pathLst>
            </a:custGeom>
            <a:solidFill>
              <a:srgbClr val="F5EB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49" y="2472181"/>
              <a:ext cx="1429512" cy="35585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00845" y="1441958"/>
            <a:ext cx="21101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001F5F"/>
                </a:solidFill>
                <a:latin typeface="Gill Sans MT"/>
                <a:cs typeface="Gill Sans MT"/>
              </a:rPr>
              <a:t>5.5</a:t>
            </a:r>
            <a:r>
              <a:rPr sz="1600" spc="-13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00" dirty="0">
                <a:solidFill>
                  <a:srgbClr val="001F5F"/>
                </a:solidFill>
                <a:latin typeface="Gill Sans MT"/>
                <a:cs typeface="Gill Sans MT"/>
              </a:rPr>
              <a:t>ESTRATEGIAS</a:t>
            </a:r>
            <a:r>
              <a:rPr sz="1600" spc="-14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95" dirty="0">
                <a:solidFill>
                  <a:srgbClr val="001F5F"/>
                </a:solidFill>
                <a:latin typeface="Gill Sans MT"/>
                <a:cs typeface="Gill Sans MT"/>
              </a:rPr>
              <a:t>PARA</a:t>
            </a:r>
            <a:r>
              <a:rPr sz="1600" spc="-13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60" dirty="0">
                <a:solidFill>
                  <a:srgbClr val="001F5F"/>
                </a:solidFill>
                <a:latin typeface="Gill Sans MT"/>
                <a:cs typeface="Gill Sans MT"/>
              </a:rPr>
              <a:t>LA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87561" y="1743033"/>
            <a:ext cx="3504565" cy="24765"/>
          </a:xfrm>
          <a:custGeom>
            <a:avLst/>
            <a:gdLst/>
            <a:ahLst/>
            <a:cxnLst/>
            <a:rect l="l" t="t" r="r" b="b"/>
            <a:pathLst>
              <a:path w="3504565" h="24764">
                <a:moveTo>
                  <a:pt x="0" y="24679"/>
                </a:moveTo>
                <a:lnTo>
                  <a:pt x="3504436" y="0"/>
                </a:lnTo>
              </a:path>
            </a:pathLst>
          </a:custGeom>
          <a:ln w="6350">
            <a:solidFill>
              <a:srgbClr val="221F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32519" y="1659381"/>
            <a:ext cx="28606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390" dirty="0">
                <a:solidFill>
                  <a:srgbClr val="001F5F"/>
                </a:solidFill>
                <a:latin typeface="Arial Narrow"/>
                <a:cs typeface="Arial Narrow"/>
              </a:rPr>
              <a:t>Gestión</a:t>
            </a:r>
            <a:r>
              <a:rPr sz="4000" i="1" spc="-110" dirty="0">
                <a:solidFill>
                  <a:srgbClr val="001F5F"/>
                </a:solidFill>
                <a:latin typeface="Arial Narrow"/>
                <a:cs typeface="Arial Narrow"/>
              </a:rPr>
              <a:t> </a:t>
            </a:r>
            <a:r>
              <a:rPr sz="4000" i="1" spc="-325" dirty="0">
                <a:solidFill>
                  <a:srgbClr val="001F5F"/>
                </a:solidFill>
                <a:latin typeface="Arial Narrow"/>
                <a:cs typeface="Arial Narrow"/>
              </a:rPr>
              <a:t>del</a:t>
            </a:r>
            <a:r>
              <a:rPr sz="4000" i="1" spc="-100" dirty="0">
                <a:solidFill>
                  <a:srgbClr val="001F5F"/>
                </a:solidFill>
                <a:latin typeface="Arial Narrow"/>
                <a:cs typeface="Arial Narrow"/>
              </a:rPr>
              <a:t> </a:t>
            </a:r>
            <a:r>
              <a:rPr sz="4000" i="1" spc="-415" dirty="0">
                <a:solidFill>
                  <a:srgbClr val="001F5F"/>
                </a:solidFill>
                <a:latin typeface="Arial Narrow"/>
                <a:cs typeface="Arial Narrow"/>
              </a:rPr>
              <a:t>Tiempo</a:t>
            </a:r>
            <a:endParaRPr sz="40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9885" y="3135248"/>
            <a:ext cx="6864350" cy="2003425"/>
          </a:xfrm>
          <a:prstGeom prst="rect">
            <a:avLst/>
          </a:prstGeom>
          <a:ln w="12700">
            <a:solidFill>
              <a:srgbClr val="0000FD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708660" indent="-343535">
              <a:lnSpc>
                <a:spcPct val="100000"/>
              </a:lnSpc>
              <a:buFont typeface="Gill Sans MT"/>
              <a:buAutoNum type="arabicParenR"/>
              <a:tabLst>
                <a:tab pos="708660" algn="l"/>
                <a:tab pos="709295" algn="l"/>
              </a:tabLst>
            </a:pPr>
            <a:r>
              <a:rPr sz="1800" spc="-65" dirty="0">
                <a:solidFill>
                  <a:srgbClr val="2E2933"/>
                </a:solidFill>
                <a:latin typeface="Times New Roman"/>
                <a:cs typeface="Times New Roman"/>
              </a:rPr>
              <a:t>“Getting</a:t>
            </a:r>
            <a:r>
              <a:rPr sz="1800" spc="-125" dirty="0">
                <a:solidFill>
                  <a:srgbClr val="2E293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Things</a:t>
            </a:r>
            <a:r>
              <a:rPr sz="1800" spc="-1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90" dirty="0">
                <a:solidFill>
                  <a:srgbClr val="2E2933"/>
                </a:solidFill>
                <a:latin typeface="Times New Roman"/>
                <a:cs typeface="Times New Roman"/>
              </a:rPr>
              <a:t>Done”</a:t>
            </a:r>
            <a:r>
              <a:rPr sz="1800" spc="-114" dirty="0">
                <a:solidFill>
                  <a:srgbClr val="2E293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(GTD)</a:t>
            </a:r>
            <a:endParaRPr sz="1800">
              <a:latin typeface="Gill Sans MT"/>
              <a:cs typeface="Gill Sans MT"/>
            </a:endParaRPr>
          </a:p>
          <a:p>
            <a:pPr marL="708660" indent="-343535">
              <a:lnSpc>
                <a:spcPct val="100000"/>
              </a:lnSpc>
              <a:buAutoNum type="arabicParenR"/>
              <a:tabLst>
                <a:tab pos="708660" algn="l"/>
                <a:tab pos="709295" algn="l"/>
              </a:tabLst>
            </a:pP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La</a:t>
            </a:r>
            <a:r>
              <a:rPr sz="1800" spc="-15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2E2933"/>
                </a:solidFill>
                <a:latin typeface="Gill Sans MT"/>
                <a:cs typeface="Gill Sans MT"/>
              </a:rPr>
              <a:t>técnica</a:t>
            </a:r>
            <a:r>
              <a:rPr sz="1800" spc="-1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Times New Roman"/>
                <a:cs typeface="Times New Roman"/>
              </a:rPr>
              <a:t>“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Pomodoro</a:t>
            </a:r>
            <a:r>
              <a:rPr sz="1800" spc="-10" dirty="0">
                <a:solidFill>
                  <a:srgbClr val="2E2933"/>
                </a:solidFill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  <a:p>
            <a:pPr marL="708660" indent="-343535">
              <a:lnSpc>
                <a:spcPct val="100000"/>
              </a:lnSpc>
              <a:buAutoNum type="arabicParenR"/>
              <a:tabLst>
                <a:tab pos="708660" algn="l"/>
                <a:tab pos="709295" algn="l"/>
              </a:tabLst>
            </a:pP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El</a:t>
            </a:r>
            <a:r>
              <a:rPr sz="1800" spc="-2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time</a:t>
            </a:r>
            <a:r>
              <a:rPr sz="1800" spc="-2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blocking</a:t>
            </a:r>
            <a:endParaRPr sz="1800">
              <a:latin typeface="Gill Sans MT"/>
              <a:cs typeface="Gill Sans MT"/>
            </a:endParaRPr>
          </a:p>
          <a:p>
            <a:pPr marL="708660" indent="-343535">
              <a:lnSpc>
                <a:spcPct val="100000"/>
              </a:lnSpc>
              <a:buAutoNum type="arabicParenR"/>
              <a:tabLst>
                <a:tab pos="708660" algn="l"/>
                <a:tab pos="709295" algn="l"/>
              </a:tabLst>
            </a:pP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El</a:t>
            </a:r>
            <a:r>
              <a:rPr sz="1800" spc="-19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timeboxing</a:t>
            </a:r>
            <a:endParaRPr sz="1800">
              <a:latin typeface="Gill Sans MT"/>
              <a:cs typeface="Gill Sans MT"/>
            </a:endParaRPr>
          </a:p>
          <a:p>
            <a:pPr marL="708660" indent="-343535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708660" algn="l"/>
                <a:tab pos="709295" algn="l"/>
              </a:tabLst>
            </a:pP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La</a:t>
            </a:r>
            <a:r>
              <a:rPr sz="1800" spc="-18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regla</a:t>
            </a:r>
            <a:r>
              <a:rPr sz="1800" spc="-1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2E2933"/>
                </a:solidFill>
                <a:latin typeface="Gill Sans MT"/>
                <a:cs typeface="Gill Sans MT"/>
              </a:rPr>
              <a:t>de</a:t>
            </a:r>
            <a:r>
              <a:rPr sz="1800" spc="-18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40" dirty="0">
                <a:solidFill>
                  <a:srgbClr val="2E2933"/>
                </a:solidFill>
                <a:latin typeface="Gill Sans MT"/>
                <a:cs typeface="Gill Sans MT"/>
              </a:rPr>
              <a:t>los</a:t>
            </a:r>
            <a:r>
              <a:rPr sz="1800" spc="-1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dos</a:t>
            </a:r>
            <a:r>
              <a:rPr sz="1800" spc="-1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minutos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3292602"/>
            <a:ext cx="3099054" cy="1745742"/>
          </a:xfrm>
          <a:prstGeom prst="rect">
            <a:avLst/>
          </a:prstGeom>
        </p:spPr>
      </p:pic>
      <p:pic>
        <p:nvPicPr>
          <p:cNvPr id="13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600" y="152400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Getting Things Done (GTD): el método de productividad en detalle - ION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795"/>
          <a:stretch/>
        </p:blipFill>
        <p:spPr bwMode="auto">
          <a:xfrm>
            <a:off x="0" y="10160"/>
            <a:ext cx="6145358" cy="35102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2600" y="6323018"/>
            <a:ext cx="2531364" cy="501396"/>
          </a:xfrm>
          <a:prstGeom prst="rect">
            <a:avLst/>
          </a:prstGeom>
        </p:spPr>
      </p:pic>
      <p:pic>
        <p:nvPicPr>
          <p:cNvPr id="7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182057"/>
            <a:ext cx="6145358" cy="36575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892" name="Picture 4" descr="http://econochannelfeunj.com/wp-content/uploads/2021/11/6127ac260fe77864c10fc3dd_time-blocki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98" y="0"/>
            <a:ext cx="603420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8839200" y="2590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BLOCKING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797" y="2971800"/>
            <a:ext cx="2986203" cy="3864147"/>
          </a:xfrm>
          <a:prstGeom prst="rect">
            <a:avLst/>
          </a:prstGeom>
        </p:spPr>
      </p:pic>
      <p:pic>
        <p:nvPicPr>
          <p:cNvPr id="37894" name="Picture 6" descr="Regla de los 2 minutos #productividad | Gestión del tiempo, Coaching  personal, Regl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1"/>
          <a:stretch/>
        </p:blipFill>
        <p:spPr bwMode="auto">
          <a:xfrm>
            <a:off x="9144000" y="2983468"/>
            <a:ext cx="3027307" cy="29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95081" y="710183"/>
              <a:ext cx="4297045" cy="904875"/>
            </a:xfrm>
            <a:custGeom>
              <a:avLst/>
              <a:gdLst/>
              <a:ahLst/>
              <a:cxnLst/>
              <a:rect l="l" t="t" r="r" b="b"/>
              <a:pathLst>
                <a:path w="4297045" h="904875">
                  <a:moveTo>
                    <a:pt x="4172839" y="0"/>
                  </a:moveTo>
                  <a:lnTo>
                    <a:pt x="150749" y="0"/>
                  </a:lnTo>
                  <a:lnTo>
                    <a:pt x="103079" y="7679"/>
                  </a:lnTo>
                  <a:lnTo>
                    <a:pt x="61694" y="29069"/>
                  </a:lnTo>
                  <a:lnTo>
                    <a:pt x="29069" y="61694"/>
                  </a:lnTo>
                  <a:lnTo>
                    <a:pt x="7679" y="103079"/>
                  </a:lnTo>
                  <a:lnTo>
                    <a:pt x="0" y="150749"/>
                  </a:lnTo>
                  <a:lnTo>
                    <a:pt x="0" y="753744"/>
                  </a:lnTo>
                  <a:lnTo>
                    <a:pt x="7679" y="801414"/>
                  </a:lnTo>
                  <a:lnTo>
                    <a:pt x="29069" y="842799"/>
                  </a:lnTo>
                  <a:lnTo>
                    <a:pt x="61694" y="875424"/>
                  </a:lnTo>
                  <a:lnTo>
                    <a:pt x="103079" y="896814"/>
                  </a:lnTo>
                  <a:lnTo>
                    <a:pt x="150749" y="904493"/>
                  </a:lnTo>
                  <a:lnTo>
                    <a:pt x="4172839" y="904493"/>
                  </a:lnTo>
                  <a:lnTo>
                    <a:pt x="4220508" y="896814"/>
                  </a:lnTo>
                  <a:lnTo>
                    <a:pt x="4261893" y="875424"/>
                  </a:lnTo>
                  <a:lnTo>
                    <a:pt x="4294518" y="842799"/>
                  </a:lnTo>
                  <a:lnTo>
                    <a:pt x="4296918" y="838156"/>
                  </a:lnTo>
                  <a:lnTo>
                    <a:pt x="4296918" y="66337"/>
                  </a:lnTo>
                  <a:lnTo>
                    <a:pt x="4294518" y="61694"/>
                  </a:lnTo>
                  <a:lnTo>
                    <a:pt x="4261893" y="29069"/>
                  </a:lnTo>
                  <a:lnTo>
                    <a:pt x="4220508" y="7679"/>
                  </a:lnTo>
                  <a:lnTo>
                    <a:pt x="417283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2055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Actividad</a:t>
            </a:r>
          </a:p>
        </p:txBody>
      </p:sp>
      <p:pic>
        <p:nvPicPr>
          <p:cNvPr id="6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495" y="224027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7773"/>
              <a:ext cx="6400800" cy="894080"/>
            </a:xfrm>
            <a:custGeom>
              <a:avLst/>
              <a:gdLst/>
              <a:ahLst/>
              <a:cxnLst/>
              <a:rect l="l" t="t" r="r" b="b"/>
              <a:pathLst>
                <a:path w="6400800" h="894080">
                  <a:moveTo>
                    <a:pt x="6251829" y="0"/>
                  </a:moveTo>
                  <a:lnTo>
                    <a:pt x="0" y="0"/>
                  </a:lnTo>
                  <a:lnTo>
                    <a:pt x="0" y="893826"/>
                  </a:lnTo>
                  <a:lnTo>
                    <a:pt x="6251829" y="893826"/>
                  </a:lnTo>
                  <a:lnTo>
                    <a:pt x="6298923" y="886233"/>
                  </a:lnTo>
                  <a:lnTo>
                    <a:pt x="6339818" y="865089"/>
                  </a:lnTo>
                  <a:lnTo>
                    <a:pt x="6372063" y="832844"/>
                  </a:lnTo>
                  <a:lnTo>
                    <a:pt x="6393207" y="791949"/>
                  </a:lnTo>
                  <a:lnTo>
                    <a:pt x="6400800" y="744854"/>
                  </a:lnTo>
                  <a:lnTo>
                    <a:pt x="6400800" y="148971"/>
                  </a:lnTo>
                  <a:lnTo>
                    <a:pt x="6393207" y="101876"/>
                  </a:lnTo>
                  <a:lnTo>
                    <a:pt x="6372063" y="60981"/>
                  </a:lnTo>
                  <a:lnTo>
                    <a:pt x="6339818" y="28736"/>
                  </a:lnTo>
                  <a:lnTo>
                    <a:pt x="6298923" y="7592"/>
                  </a:lnTo>
                  <a:lnTo>
                    <a:pt x="625182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8498" y="434340"/>
            <a:ext cx="5633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440" dirty="0">
                <a:solidFill>
                  <a:srgbClr val="001F5F"/>
                </a:solidFill>
                <a:latin typeface="Arial Narrow"/>
                <a:cs typeface="Arial Narrow"/>
              </a:rPr>
              <a:t>Manejo</a:t>
            </a:r>
            <a:r>
              <a:rPr sz="5400" i="1" spc="-155" dirty="0">
                <a:solidFill>
                  <a:srgbClr val="001F5F"/>
                </a:solidFill>
                <a:latin typeface="Arial Narrow"/>
                <a:cs typeface="Arial Narrow"/>
              </a:rPr>
              <a:t> </a:t>
            </a:r>
            <a:r>
              <a:rPr sz="5400" i="1" spc="-415" dirty="0">
                <a:solidFill>
                  <a:srgbClr val="001F5F"/>
                </a:solidFill>
                <a:latin typeface="Arial Narrow"/>
                <a:cs typeface="Arial Narrow"/>
              </a:rPr>
              <a:t>Efectivo</a:t>
            </a:r>
            <a:r>
              <a:rPr sz="5400" i="1" spc="-130" dirty="0">
                <a:solidFill>
                  <a:srgbClr val="001F5F"/>
                </a:solidFill>
                <a:latin typeface="Arial Narrow"/>
                <a:cs typeface="Arial Narrow"/>
              </a:rPr>
              <a:t> </a:t>
            </a:r>
            <a:r>
              <a:rPr sz="5400" i="1" spc="-434" dirty="0">
                <a:solidFill>
                  <a:srgbClr val="001F5F"/>
                </a:solidFill>
                <a:latin typeface="Arial Narrow"/>
                <a:cs typeface="Arial Narrow"/>
              </a:rPr>
              <a:t>del</a:t>
            </a:r>
            <a:r>
              <a:rPr sz="5400" i="1" spc="-140" dirty="0">
                <a:solidFill>
                  <a:srgbClr val="001F5F"/>
                </a:solidFill>
                <a:latin typeface="Arial Narrow"/>
                <a:cs typeface="Arial Narrow"/>
              </a:rPr>
              <a:t> </a:t>
            </a:r>
            <a:r>
              <a:rPr sz="5400" i="1" spc="-555" dirty="0">
                <a:solidFill>
                  <a:srgbClr val="001F5F"/>
                </a:solidFill>
                <a:latin typeface="Arial Narrow"/>
                <a:cs typeface="Arial Narrow"/>
              </a:rPr>
              <a:t>Tiempo</a:t>
            </a:r>
            <a:endParaRPr sz="5400">
              <a:latin typeface="Arial Narrow"/>
              <a:cs typeface="Arial Narro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6769" y="2132838"/>
            <a:ext cx="3129915" cy="834390"/>
            <a:chOff x="826769" y="2132838"/>
            <a:chExt cx="3129915" cy="8343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769" y="2132838"/>
              <a:ext cx="3129534" cy="8343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9900" y="2443480"/>
              <a:ext cx="1466723" cy="457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50188" y="2961640"/>
            <a:ext cx="39947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202020"/>
                </a:solidFill>
                <a:latin typeface="Gill Sans MT"/>
                <a:cs typeface="Gill Sans MT"/>
              </a:rPr>
              <a:t>Aprender</a:t>
            </a:r>
            <a:r>
              <a:rPr sz="1800" spc="-15" dirty="0">
                <a:solidFill>
                  <a:srgbClr val="20202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las</a:t>
            </a:r>
            <a:r>
              <a:rPr sz="1800" spc="-15" dirty="0">
                <a:solidFill>
                  <a:srgbClr val="20202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bases</a:t>
            </a:r>
            <a:r>
              <a:rPr sz="1800" spc="-20" dirty="0">
                <a:solidFill>
                  <a:srgbClr val="202020"/>
                </a:solidFill>
                <a:latin typeface="Gill Sans MT"/>
                <a:cs typeface="Gill Sans MT"/>
              </a:rPr>
              <a:t> necesarias</a:t>
            </a:r>
            <a:r>
              <a:rPr sz="1800" spc="-15" dirty="0">
                <a:solidFill>
                  <a:srgbClr val="20202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para</a:t>
            </a:r>
            <a:r>
              <a:rPr sz="1800" spc="-10" dirty="0">
                <a:solidFill>
                  <a:srgbClr val="202020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202020"/>
                </a:solidFill>
                <a:latin typeface="Gill Sans MT"/>
                <a:cs typeface="Gill Sans MT"/>
              </a:rPr>
              <a:t>priorizar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tareas,</a:t>
            </a:r>
            <a:r>
              <a:rPr sz="1800" spc="195" dirty="0">
                <a:solidFill>
                  <a:srgbClr val="202020"/>
                </a:solidFill>
                <a:latin typeface="Gill Sans MT"/>
                <a:cs typeface="Gill Sans MT"/>
              </a:rPr>
              <a:t> 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poner</a:t>
            </a:r>
            <a:r>
              <a:rPr sz="1800" spc="195" dirty="0">
                <a:solidFill>
                  <a:srgbClr val="202020"/>
                </a:solidFill>
                <a:latin typeface="Gill Sans MT"/>
                <a:cs typeface="Gill Sans MT"/>
              </a:rPr>
              <a:t> 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en</a:t>
            </a:r>
            <a:r>
              <a:rPr sz="1800" spc="190" dirty="0">
                <a:solidFill>
                  <a:srgbClr val="202020"/>
                </a:solidFill>
                <a:latin typeface="Gill Sans MT"/>
                <a:cs typeface="Gill Sans MT"/>
              </a:rPr>
              <a:t> 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práctica</a:t>
            </a:r>
            <a:r>
              <a:rPr sz="1800" spc="190" dirty="0">
                <a:solidFill>
                  <a:srgbClr val="202020"/>
                </a:solidFill>
                <a:latin typeface="Gill Sans MT"/>
                <a:cs typeface="Gill Sans MT"/>
              </a:rPr>
              <a:t> 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técnicas</a:t>
            </a:r>
            <a:r>
              <a:rPr sz="1800" spc="195" dirty="0">
                <a:solidFill>
                  <a:srgbClr val="202020"/>
                </a:solidFill>
                <a:latin typeface="Gill Sans MT"/>
                <a:cs typeface="Gill Sans MT"/>
              </a:rPr>
              <a:t>  </a:t>
            </a:r>
            <a:r>
              <a:rPr sz="1800" spc="-25" dirty="0">
                <a:solidFill>
                  <a:srgbClr val="202020"/>
                </a:solidFill>
                <a:latin typeface="Gill Sans MT"/>
                <a:cs typeface="Gill Sans MT"/>
              </a:rPr>
              <a:t>de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organización</a:t>
            </a:r>
            <a:r>
              <a:rPr sz="1800" spc="270" dirty="0">
                <a:solidFill>
                  <a:srgbClr val="20202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del</a:t>
            </a:r>
            <a:r>
              <a:rPr sz="1800" spc="275" dirty="0">
                <a:solidFill>
                  <a:srgbClr val="20202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tiempo</a:t>
            </a:r>
            <a:r>
              <a:rPr sz="1800" spc="275" dirty="0">
                <a:solidFill>
                  <a:srgbClr val="20202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que</a:t>
            </a:r>
            <a:r>
              <a:rPr sz="1800" spc="280" dirty="0">
                <a:solidFill>
                  <a:srgbClr val="20202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02020"/>
                </a:solidFill>
                <a:latin typeface="Gill Sans MT"/>
                <a:cs typeface="Gill Sans MT"/>
              </a:rPr>
              <a:t>propicien</a:t>
            </a:r>
            <a:r>
              <a:rPr sz="1800" spc="270" dirty="0">
                <a:solidFill>
                  <a:srgbClr val="202020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Gill Sans MT"/>
                <a:cs typeface="Gill Sans MT"/>
              </a:rPr>
              <a:t>el </a:t>
            </a:r>
            <a:r>
              <a:rPr sz="1800" spc="-50" dirty="0">
                <a:solidFill>
                  <a:srgbClr val="202020"/>
                </a:solidFill>
                <a:latin typeface="Gill Sans MT"/>
                <a:cs typeface="Gill Sans MT"/>
              </a:rPr>
              <a:t>crecimiento</a:t>
            </a:r>
            <a:r>
              <a:rPr sz="1800" spc="-140" dirty="0">
                <a:solidFill>
                  <a:srgbClr val="202020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Gill Sans MT"/>
                <a:cs typeface="Gill Sans MT"/>
              </a:rPr>
              <a:t>profesional.</a:t>
            </a:r>
            <a:endParaRPr sz="1800">
              <a:latin typeface="Gill Sans MT"/>
              <a:cs typeface="Gill Sans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72946" y="5080228"/>
          <a:ext cx="3562985" cy="1064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12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5.1</a:t>
                      </a:r>
                      <a:r>
                        <a:rPr sz="1400" spc="-1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Importancia</a:t>
                      </a:r>
                      <a:r>
                        <a:rPr sz="1400" spc="-8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400" spc="-1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la</a:t>
                      </a:r>
                      <a:r>
                        <a:rPr sz="1400" spc="-12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gestión</a:t>
                      </a:r>
                      <a:r>
                        <a:rPr sz="1400" spc="-9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del</a:t>
                      </a:r>
                      <a:r>
                        <a:rPr sz="1400" spc="-114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tiempo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7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5.2</a:t>
                      </a:r>
                      <a:r>
                        <a:rPr sz="1400" spc="-12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Elementos</a:t>
                      </a:r>
                      <a:r>
                        <a:rPr sz="1400" spc="-10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para</a:t>
                      </a:r>
                      <a:r>
                        <a:rPr sz="1400" spc="-125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lograr</a:t>
                      </a:r>
                      <a:r>
                        <a:rPr sz="1400" spc="-12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65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ser</a:t>
                      </a:r>
                      <a:r>
                        <a:rPr sz="1400" spc="-13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altamente</a:t>
                      </a:r>
                      <a:r>
                        <a:rPr sz="1400" spc="-10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productivo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9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5.3</a:t>
                      </a:r>
                      <a:r>
                        <a:rPr sz="1400" spc="-14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5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Priorización</a:t>
                      </a:r>
                      <a:r>
                        <a:rPr sz="1400" spc="-114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y</a:t>
                      </a:r>
                      <a:r>
                        <a:rPr sz="1400" spc="-135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organización</a:t>
                      </a:r>
                      <a:r>
                        <a:rPr sz="1400" spc="-1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400" spc="-13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tareas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55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5.4</a:t>
                      </a:r>
                      <a:r>
                        <a:rPr sz="1400" spc="-1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2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Cómo</a:t>
                      </a:r>
                      <a:r>
                        <a:rPr sz="1400" spc="-114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evitar</a:t>
                      </a:r>
                      <a:r>
                        <a:rPr sz="1400" spc="-9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la</a:t>
                      </a:r>
                      <a:r>
                        <a:rPr sz="1400" spc="-114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procrastinación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85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5.5</a:t>
                      </a:r>
                      <a:r>
                        <a:rPr sz="1400" spc="-14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Estrategias</a:t>
                      </a:r>
                      <a:r>
                        <a:rPr sz="1400" spc="-13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para</a:t>
                      </a:r>
                      <a:r>
                        <a:rPr sz="1400" spc="-14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administación</a:t>
                      </a:r>
                      <a:r>
                        <a:rPr sz="1400" spc="-13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del</a:t>
                      </a:r>
                      <a:r>
                        <a:rPr sz="1400" spc="-135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202020"/>
                          </a:solidFill>
                          <a:latin typeface="Gill Sans MT"/>
                          <a:cs typeface="Gill Sans MT"/>
                        </a:rPr>
                        <a:t>tiempo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955547" y="4274819"/>
            <a:ext cx="3129533" cy="833627"/>
            <a:chOff x="955547" y="4274819"/>
            <a:chExt cx="3129533" cy="833627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547" y="4274819"/>
              <a:ext cx="3129533" cy="8336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9579" y="4592066"/>
              <a:ext cx="1650492" cy="457200"/>
            </a:xfrm>
            <a:prstGeom prst="rect">
              <a:avLst/>
            </a:prstGeom>
          </p:spPr>
        </p:pic>
      </p:grpSp>
      <p:pic>
        <p:nvPicPr>
          <p:cNvPr id="14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67800" y="360982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laves para la gestión del tiempo | TAKTIC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8"/>
          <p:cNvSpPr txBox="1"/>
          <p:nvPr/>
        </p:nvSpPr>
        <p:spPr>
          <a:xfrm>
            <a:off x="685800" y="533400"/>
            <a:ext cx="1954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001F5F"/>
                </a:solidFill>
                <a:latin typeface="Gill Sans MT"/>
                <a:cs typeface="Gill Sans MT"/>
              </a:rPr>
              <a:t>5.1</a:t>
            </a:r>
            <a:r>
              <a:rPr sz="1600" spc="-16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20" dirty="0">
                <a:solidFill>
                  <a:srgbClr val="001F5F"/>
                </a:solidFill>
                <a:latin typeface="Gill Sans MT"/>
                <a:cs typeface="Gill Sans MT"/>
              </a:rPr>
              <a:t>IMPORTANCIA</a:t>
            </a:r>
            <a:r>
              <a:rPr sz="1600" spc="-17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00" dirty="0">
                <a:solidFill>
                  <a:srgbClr val="001F5F"/>
                </a:solidFill>
                <a:latin typeface="Gill Sans MT"/>
                <a:cs typeface="Gill Sans MT"/>
              </a:rPr>
              <a:t>DE</a:t>
            </a:r>
            <a:r>
              <a:rPr sz="1600" spc="-15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65" dirty="0">
                <a:solidFill>
                  <a:srgbClr val="001F5F"/>
                </a:solidFill>
                <a:latin typeface="Gill Sans MT"/>
                <a:cs typeface="Gill Sans MT"/>
              </a:rPr>
              <a:t>LA</a:t>
            </a:r>
            <a:endParaRPr sz="16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803275"/>
            <a:ext cx="3550285" cy="25400"/>
          </a:xfrm>
          <a:custGeom>
            <a:avLst/>
            <a:gdLst/>
            <a:ahLst/>
            <a:cxnLst/>
            <a:rect l="l" t="t" r="r" b="b"/>
            <a:pathLst>
              <a:path w="3550284" h="25400">
                <a:moveTo>
                  <a:pt x="0" y="25001"/>
                </a:moveTo>
                <a:lnTo>
                  <a:pt x="3550156" y="0"/>
                </a:lnTo>
              </a:path>
            </a:pathLst>
          </a:custGeom>
          <a:ln w="6350">
            <a:solidFill>
              <a:srgbClr val="221F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200" y="803275"/>
            <a:ext cx="28606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390" dirty="0">
                <a:solidFill>
                  <a:srgbClr val="001F5F"/>
                </a:solidFill>
                <a:latin typeface="Arial Narrow"/>
                <a:cs typeface="Arial Narrow"/>
              </a:rPr>
              <a:t>Gestión</a:t>
            </a:r>
            <a:r>
              <a:rPr sz="4000" i="1" spc="-110" dirty="0">
                <a:solidFill>
                  <a:srgbClr val="001F5F"/>
                </a:solidFill>
                <a:latin typeface="Arial Narrow"/>
                <a:cs typeface="Arial Narrow"/>
              </a:rPr>
              <a:t> </a:t>
            </a:r>
            <a:r>
              <a:rPr sz="4000" i="1" spc="-325" dirty="0">
                <a:solidFill>
                  <a:srgbClr val="001F5F"/>
                </a:solidFill>
                <a:latin typeface="Arial Narrow"/>
                <a:cs typeface="Arial Narrow"/>
              </a:rPr>
              <a:t>del</a:t>
            </a:r>
            <a:r>
              <a:rPr sz="4000" i="1" spc="-100" dirty="0">
                <a:solidFill>
                  <a:srgbClr val="001F5F"/>
                </a:solidFill>
                <a:latin typeface="Arial Narrow"/>
                <a:cs typeface="Arial Narrow"/>
              </a:rPr>
              <a:t> </a:t>
            </a:r>
            <a:r>
              <a:rPr sz="4000" i="1" spc="-415" dirty="0">
                <a:solidFill>
                  <a:srgbClr val="001F5F"/>
                </a:solidFill>
                <a:latin typeface="Arial Narrow"/>
                <a:cs typeface="Arial Narrow"/>
              </a:rPr>
              <a:t>Tiempo</a:t>
            </a:r>
            <a:endParaRPr sz="4000" dirty="0">
              <a:latin typeface="Arial Narrow"/>
              <a:cs typeface="Arial Narrow"/>
            </a:endParaRPr>
          </a:p>
        </p:txBody>
      </p:sp>
      <p:pic>
        <p:nvPicPr>
          <p:cNvPr id="11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2600" y="165976"/>
            <a:ext cx="2531364" cy="50139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96418" y="1468375"/>
            <a:ext cx="11599164" cy="335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SV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SV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</a:t>
            </a:r>
            <a:r>
              <a:rPr lang="es-SV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eficaz del tiempo es el secreto mejor guardado de las personas exitosas. Es una habilidad que no todo el mundo adquiere con la experiencia. Y como en muchos otros casos, es una competencia que se puede </a:t>
            </a:r>
            <a:r>
              <a:rPr lang="es-SV" sz="2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potenciar, entrenar y mejorar</a:t>
            </a:r>
            <a:r>
              <a:rPr lang="es-SV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SV" sz="9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SV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menudo la sobrecarga laboral, la exigencia de las responsabilidades y trabajar hasta muy tarde para poder cumplir con sus objetivos acaba siendo una carga muy pesada. Este ritmo suele llevar a una sensación diaria de desasosiego y a veces hasta resulta desmoralizador.  Y por si no fuera poco, desencadena el estrés.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SV" sz="9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SV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capacidad de gestión eficaz del tiempo es lo que verdaderamente va a diferenciarte de los demás. Para conseguirlo, primero que todo hay que ver qué errores se cometen frecuentemente a la hora de gestionar el tiempo. Asimismo es importante identificar estrategias y disponer de claves que sirvan para superarlo.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8600" y="5621962"/>
            <a:ext cx="8915400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SV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gestión eficaz del tiempo no sólo te ayudará a terminar tus tareas a tiempo y cumplir con los plazos establecidos. También provocará que te sientas menos fatigado y agobiado debido a la acumulación de tareas.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20" y="914400"/>
            <a:ext cx="11927205" cy="5943600"/>
            <a:chOff x="0" y="1279354"/>
            <a:chExt cx="11927205" cy="5579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444" y="1279354"/>
              <a:ext cx="8246543" cy="55786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64613"/>
              <a:ext cx="3787901" cy="42862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122" y="143294"/>
            <a:ext cx="690981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solidFill>
                  <a:srgbClr val="001F5F"/>
                </a:solidFill>
                <a:latin typeface="Gill Sans MT"/>
                <a:cs typeface="Gill Sans MT"/>
              </a:rPr>
              <a:t>5.2</a:t>
            </a:r>
            <a:r>
              <a:rPr sz="1600" spc="-18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00" dirty="0">
                <a:solidFill>
                  <a:srgbClr val="001F5F"/>
                </a:solidFill>
                <a:latin typeface="Gill Sans MT"/>
                <a:cs typeface="Gill Sans MT"/>
              </a:rPr>
              <a:t>ELEMENTOS</a:t>
            </a:r>
            <a:r>
              <a:rPr sz="1600" spc="-20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95" dirty="0">
                <a:solidFill>
                  <a:srgbClr val="001F5F"/>
                </a:solidFill>
                <a:latin typeface="Gill Sans MT"/>
                <a:cs typeface="Gill Sans MT"/>
              </a:rPr>
              <a:t>PARA</a:t>
            </a:r>
            <a:r>
              <a:rPr sz="1600" spc="-18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dirty="0" smtClean="0">
                <a:solidFill>
                  <a:srgbClr val="001F5F"/>
                </a:solidFill>
                <a:latin typeface="Gill Sans MT"/>
                <a:cs typeface="Gill Sans MT"/>
              </a:rPr>
              <a:t>SER</a:t>
            </a:r>
            <a:r>
              <a:rPr lang="es-ES" sz="1600" dirty="0" smtClean="0">
                <a:solidFill>
                  <a:srgbClr val="001F5F"/>
                </a:solidFill>
                <a:latin typeface="Gill Sans MT"/>
                <a:cs typeface="Gill Sans MT"/>
              </a:rPr>
              <a:t> ALTAMENTE</a:t>
            </a:r>
            <a:r>
              <a:rPr sz="1600" spc="385" dirty="0" smtClean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0800" i="1" spc="-787" baseline="-21219" dirty="0">
                <a:solidFill>
                  <a:srgbClr val="001F5F"/>
                </a:solidFill>
                <a:latin typeface="Arial Narrow"/>
                <a:cs typeface="Arial Narrow"/>
              </a:rPr>
              <a:t>Productivos</a:t>
            </a:r>
            <a:endParaRPr sz="10800" baseline="-21219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00" y="1078356"/>
            <a:ext cx="2496820" cy="6350"/>
          </a:xfrm>
          <a:custGeom>
            <a:avLst/>
            <a:gdLst/>
            <a:ahLst/>
            <a:cxnLst/>
            <a:rect l="l" t="t" r="r" b="b"/>
            <a:pathLst>
              <a:path w="2496820" h="6350">
                <a:moveTo>
                  <a:pt x="2496820" y="0"/>
                </a:moveTo>
                <a:lnTo>
                  <a:pt x="0" y="0"/>
                </a:lnTo>
                <a:lnTo>
                  <a:pt x="0" y="6350"/>
                </a:lnTo>
                <a:lnTo>
                  <a:pt x="2496820" y="6350"/>
                </a:lnTo>
                <a:lnTo>
                  <a:pt x="2496820" y="0"/>
                </a:lnTo>
                <a:close/>
              </a:path>
            </a:pathLst>
          </a:custGeom>
          <a:solidFill>
            <a:srgbClr val="221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4897" y="2253028"/>
            <a:ext cx="2518903" cy="3119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lang="es-ES" sz="1600" spc="-60" dirty="0" smtClean="0">
                <a:solidFill>
                  <a:srgbClr val="464646"/>
                </a:solidFill>
                <a:latin typeface="Gill Sans MT"/>
                <a:cs typeface="Gill Sans MT"/>
              </a:rPr>
              <a:t>Identificar y c</a:t>
            </a:r>
            <a:r>
              <a:rPr sz="1600" spc="-60" dirty="0" err="1" smtClean="0">
                <a:solidFill>
                  <a:srgbClr val="464646"/>
                </a:solidFill>
                <a:latin typeface="Gill Sans MT"/>
                <a:cs typeface="Gill Sans MT"/>
              </a:rPr>
              <a:t>ombatir</a:t>
            </a:r>
            <a:r>
              <a:rPr sz="1600" spc="-145" dirty="0" smtClean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600" spc="-30" dirty="0">
                <a:solidFill>
                  <a:srgbClr val="464646"/>
                </a:solidFill>
                <a:latin typeface="Gill Sans MT"/>
                <a:cs typeface="Gill Sans MT"/>
              </a:rPr>
              <a:t>ladrones</a:t>
            </a:r>
            <a:r>
              <a:rPr sz="1600" spc="-14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600" spc="-25" dirty="0">
                <a:solidFill>
                  <a:srgbClr val="464646"/>
                </a:solidFill>
                <a:latin typeface="Gill Sans MT"/>
                <a:cs typeface="Gill Sans MT"/>
              </a:rPr>
              <a:t>de</a:t>
            </a:r>
            <a:r>
              <a:rPr sz="1600" spc="-13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600" spc="-10" dirty="0">
                <a:solidFill>
                  <a:srgbClr val="464646"/>
                </a:solidFill>
                <a:latin typeface="Gill Sans MT"/>
                <a:cs typeface="Gill Sans MT"/>
              </a:rPr>
              <a:t>tiempo</a:t>
            </a:r>
            <a:endParaRPr sz="1600" dirty="0">
              <a:latin typeface="Gill Sans MT"/>
              <a:cs typeface="Gill Sans MT"/>
            </a:endParaRPr>
          </a:p>
          <a:p>
            <a:pPr marL="46990" marR="312420">
              <a:lnSpc>
                <a:spcPct val="240499"/>
              </a:lnSpc>
              <a:spcBef>
                <a:spcPts val="655"/>
              </a:spcBef>
            </a:pPr>
            <a:r>
              <a:rPr sz="1600" dirty="0">
                <a:solidFill>
                  <a:srgbClr val="464646"/>
                </a:solidFill>
                <a:latin typeface="Gill Sans MT"/>
                <a:cs typeface="Gill Sans MT"/>
              </a:rPr>
              <a:t>Planificar</a:t>
            </a:r>
            <a:r>
              <a:rPr sz="1600" spc="-15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464646"/>
                </a:solidFill>
                <a:latin typeface="Gill Sans MT"/>
                <a:cs typeface="Gill Sans MT"/>
              </a:rPr>
              <a:t>jornada</a:t>
            </a:r>
            <a:r>
              <a:rPr sz="1600" spc="-13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600" spc="-10" dirty="0">
                <a:solidFill>
                  <a:srgbClr val="464646"/>
                </a:solidFill>
                <a:latin typeface="Gill Sans MT"/>
                <a:cs typeface="Gill Sans MT"/>
              </a:rPr>
              <a:t>laboral </a:t>
            </a:r>
            <a:r>
              <a:rPr sz="1600" spc="-45" dirty="0">
                <a:solidFill>
                  <a:srgbClr val="464646"/>
                </a:solidFill>
                <a:latin typeface="Gill Sans MT"/>
                <a:cs typeface="Gill Sans MT"/>
              </a:rPr>
              <a:t>Priorizar</a:t>
            </a:r>
            <a:r>
              <a:rPr sz="1600" spc="-14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464646"/>
                </a:solidFill>
                <a:latin typeface="Gill Sans MT"/>
                <a:cs typeface="Gill Sans MT"/>
              </a:rPr>
              <a:t>las</a:t>
            </a:r>
            <a:r>
              <a:rPr sz="1600" spc="-12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600" spc="-10" dirty="0" err="1" smtClean="0">
                <a:solidFill>
                  <a:srgbClr val="464646"/>
                </a:solidFill>
                <a:latin typeface="Gill Sans MT"/>
                <a:cs typeface="Gill Sans MT"/>
              </a:rPr>
              <a:t>tareas</a:t>
            </a:r>
            <a:endParaRPr lang="es-ES" sz="1600" dirty="0">
              <a:latin typeface="Gill Sans MT"/>
              <a:cs typeface="Gill Sans MT"/>
            </a:endParaRPr>
          </a:p>
          <a:p>
            <a:pPr marL="46990" marR="312420">
              <a:lnSpc>
                <a:spcPct val="240499"/>
              </a:lnSpc>
              <a:spcBef>
                <a:spcPts val="655"/>
              </a:spcBef>
            </a:pPr>
            <a:r>
              <a:rPr lang="es-ES" sz="1600" spc="-45" dirty="0">
                <a:solidFill>
                  <a:srgbClr val="464646"/>
                </a:solidFill>
                <a:latin typeface="Gill Sans MT"/>
                <a:cs typeface="Gill Sans MT"/>
              </a:rPr>
              <a:t>T</a:t>
            </a:r>
            <a:r>
              <a:rPr lang="es-ES" sz="1600" spc="-45" dirty="0" smtClean="0">
                <a:solidFill>
                  <a:srgbClr val="464646"/>
                </a:solidFill>
                <a:latin typeface="Gill Sans MT"/>
                <a:cs typeface="Gill Sans MT"/>
              </a:rPr>
              <a:t>iempo para </a:t>
            </a:r>
            <a:r>
              <a:rPr sz="1600" spc="-165" dirty="0" smtClean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600" spc="-10" dirty="0" err="1">
                <a:solidFill>
                  <a:srgbClr val="464646"/>
                </a:solidFill>
                <a:latin typeface="Gill Sans MT"/>
                <a:cs typeface="Gill Sans MT"/>
              </a:rPr>
              <a:t>imprevistos</a:t>
            </a:r>
            <a:r>
              <a:rPr sz="1600" spc="-1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endParaRPr lang="es-ES" sz="1600" spc="-10" dirty="0" smtClean="0">
              <a:solidFill>
                <a:srgbClr val="464646"/>
              </a:solidFill>
              <a:latin typeface="Gill Sans MT"/>
              <a:cs typeface="Gill Sans MT"/>
            </a:endParaRPr>
          </a:p>
          <a:p>
            <a:pPr marL="12700" marR="252729">
              <a:lnSpc>
                <a:spcPct val="257100"/>
              </a:lnSpc>
              <a:spcBef>
                <a:spcPts val="340"/>
              </a:spcBef>
            </a:pPr>
            <a:r>
              <a:rPr sz="1600" dirty="0" err="1" smtClean="0">
                <a:solidFill>
                  <a:srgbClr val="464646"/>
                </a:solidFill>
                <a:latin typeface="Gill Sans MT"/>
                <a:cs typeface="Gill Sans MT"/>
              </a:rPr>
              <a:t>Planificar</a:t>
            </a:r>
            <a:r>
              <a:rPr sz="1600" spc="-114" dirty="0" smtClean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464646"/>
                </a:solidFill>
                <a:latin typeface="Gill Sans MT"/>
                <a:cs typeface="Gill Sans MT"/>
              </a:rPr>
              <a:t>pausas</a:t>
            </a:r>
            <a:r>
              <a:rPr sz="1600" spc="-10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600" spc="-10" dirty="0">
                <a:solidFill>
                  <a:srgbClr val="464646"/>
                </a:solidFill>
                <a:latin typeface="Gill Sans MT"/>
                <a:cs typeface="Gill Sans MT"/>
              </a:rPr>
              <a:t>laborales</a:t>
            </a:r>
            <a:endParaRPr sz="1600" dirty="0">
              <a:latin typeface="Gill Sans MT"/>
              <a:cs typeface="Gill Sans MT"/>
            </a:endParaRPr>
          </a:p>
        </p:txBody>
      </p:sp>
      <p:pic>
        <p:nvPicPr>
          <p:cNvPr id="8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67800" y="360982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1275" y="103377"/>
            <a:ext cx="57531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28930" algn="l"/>
              </a:tabLst>
            </a:pPr>
            <a:r>
              <a:rPr sz="1600" u="heavy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	</a:t>
            </a:r>
            <a:r>
              <a:rPr sz="1600" u="heavy" spc="-95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5.3</a:t>
            </a:r>
            <a:r>
              <a:rPr sz="1600" u="heavy" spc="-18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u="heavy" spc="-13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PRIORIZACIÓN</a:t>
            </a:r>
            <a:r>
              <a:rPr sz="1600" u="heavy" spc="-21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u="heavy" spc="-135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Y</a:t>
            </a:r>
            <a:r>
              <a:rPr sz="1600" u="heavy" spc="-175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ORGANIZACIÓN</a:t>
            </a:r>
            <a:r>
              <a:rPr sz="1600" u="heavy" spc="-21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u="heavy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DE</a:t>
            </a:r>
            <a:r>
              <a:rPr sz="1600" u="heavy" spc="45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spc="9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2000" i="1" spc="-1245" baseline="-20833" dirty="0">
                <a:solidFill>
                  <a:srgbClr val="001F5F"/>
                </a:solidFill>
                <a:latin typeface="Arial Narrow"/>
                <a:cs typeface="Arial Narrow"/>
              </a:rPr>
              <a:t>Tareas</a:t>
            </a:r>
            <a:endParaRPr sz="12000" baseline="-20833" dirty="0">
              <a:latin typeface="Arial Narrow"/>
              <a:cs typeface="Arial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4819" y="2628138"/>
            <a:ext cx="5166360" cy="2975610"/>
            <a:chOff x="464819" y="2628138"/>
            <a:chExt cx="5166360" cy="2975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19" y="2628138"/>
              <a:ext cx="5166360" cy="29756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7716" y="2824734"/>
              <a:ext cx="2787650" cy="935355"/>
            </a:xfrm>
            <a:custGeom>
              <a:avLst/>
              <a:gdLst/>
              <a:ahLst/>
              <a:cxnLst/>
              <a:rect l="l" t="t" r="r" b="b"/>
              <a:pathLst>
                <a:path w="2787650" h="935354">
                  <a:moveTo>
                    <a:pt x="2631567" y="0"/>
                  </a:moveTo>
                  <a:lnTo>
                    <a:pt x="155828" y="0"/>
                  </a:lnTo>
                  <a:lnTo>
                    <a:pt x="106558" y="7940"/>
                  </a:lnTo>
                  <a:lnTo>
                    <a:pt x="63779" y="30053"/>
                  </a:lnTo>
                  <a:lnTo>
                    <a:pt x="30053" y="63779"/>
                  </a:lnTo>
                  <a:lnTo>
                    <a:pt x="7940" y="106558"/>
                  </a:lnTo>
                  <a:lnTo>
                    <a:pt x="0" y="155828"/>
                  </a:lnTo>
                  <a:lnTo>
                    <a:pt x="0" y="779144"/>
                  </a:lnTo>
                  <a:lnTo>
                    <a:pt x="7940" y="828415"/>
                  </a:lnTo>
                  <a:lnTo>
                    <a:pt x="30053" y="871194"/>
                  </a:lnTo>
                  <a:lnTo>
                    <a:pt x="63779" y="904920"/>
                  </a:lnTo>
                  <a:lnTo>
                    <a:pt x="106558" y="927033"/>
                  </a:lnTo>
                  <a:lnTo>
                    <a:pt x="155828" y="934973"/>
                  </a:lnTo>
                  <a:lnTo>
                    <a:pt x="2631567" y="934973"/>
                  </a:lnTo>
                  <a:lnTo>
                    <a:pt x="2680837" y="927033"/>
                  </a:lnTo>
                  <a:lnTo>
                    <a:pt x="2723616" y="904920"/>
                  </a:lnTo>
                  <a:lnTo>
                    <a:pt x="2757342" y="871194"/>
                  </a:lnTo>
                  <a:lnTo>
                    <a:pt x="2779455" y="828415"/>
                  </a:lnTo>
                  <a:lnTo>
                    <a:pt x="2787396" y="779144"/>
                  </a:lnTo>
                  <a:lnTo>
                    <a:pt x="2787396" y="155828"/>
                  </a:lnTo>
                  <a:lnTo>
                    <a:pt x="2779455" y="106558"/>
                  </a:lnTo>
                  <a:lnTo>
                    <a:pt x="2757342" y="63779"/>
                  </a:lnTo>
                  <a:lnTo>
                    <a:pt x="2723616" y="30053"/>
                  </a:lnTo>
                  <a:lnTo>
                    <a:pt x="2680837" y="7940"/>
                  </a:lnTo>
                  <a:lnTo>
                    <a:pt x="2631567" y="0"/>
                  </a:lnTo>
                  <a:close/>
                </a:path>
              </a:pathLst>
            </a:custGeom>
            <a:solidFill>
              <a:srgbClr val="00AC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2194" y="4290060"/>
              <a:ext cx="2787650" cy="935355"/>
            </a:xfrm>
            <a:custGeom>
              <a:avLst/>
              <a:gdLst/>
              <a:ahLst/>
              <a:cxnLst/>
              <a:rect l="l" t="t" r="r" b="b"/>
              <a:pathLst>
                <a:path w="2787650" h="935354">
                  <a:moveTo>
                    <a:pt x="2631567" y="0"/>
                  </a:moveTo>
                  <a:lnTo>
                    <a:pt x="155829" y="0"/>
                  </a:lnTo>
                  <a:lnTo>
                    <a:pt x="106558" y="7940"/>
                  </a:lnTo>
                  <a:lnTo>
                    <a:pt x="63779" y="30053"/>
                  </a:lnTo>
                  <a:lnTo>
                    <a:pt x="30053" y="63779"/>
                  </a:lnTo>
                  <a:lnTo>
                    <a:pt x="7940" y="106558"/>
                  </a:lnTo>
                  <a:lnTo>
                    <a:pt x="0" y="155828"/>
                  </a:lnTo>
                  <a:lnTo>
                    <a:pt x="0" y="779144"/>
                  </a:lnTo>
                  <a:lnTo>
                    <a:pt x="7940" y="828415"/>
                  </a:lnTo>
                  <a:lnTo>
                    <a:pt x="30053" y="871194"/>
                  </a:lnTo>
                  <a:lnTo>
                    <a:pt x="63779" y="904920"/>
                  </a:lnTo>
                  <a:lnTo>
                    <a:pt x="106558" y="927033"/>
                  </a:lnTo>
                  <a:lnTo>
                    <a:pt x="155829" y="934973"/>
                  </a:lnTo>
                  <a:lnTo>
                    <a:pt x="2631567" y="934973"/>
                  </a:lnTo>
                  <a:lnTo>
                    <a:pt x="2680837" y="927033"/>
                  </a:lnTo>
                  <a:lnTo>
                    <a:pt x="2723616" y="904920"/>
                  </a:lnTo>
                  <a:lnTo>
                    <a:pt x="2757342" y="871194"/>
                  </a:lnTo>
                  <a:lnTo>
                    <a:pt x="2779455" y="828415"/>
                  </a:lnTo>
                  <a:lnTo>
                    <a:pt x="2787396" y="779144"/>
                  </a:lnTo>
                  <a:lnTo>
                    <a:pt x="2787396" y="155828"/>
                  </a:lnTo>
                  <a:lnTo>
                    <a:pt x="2779455" y="106558"/>
                  </a:lnTo>
                  <a:lnTo>
                    <a:pt x="2757342" y="63779"/>
                  </a:lnTo>
                  <a:lnTo>
                    <a:pt x="2723616" y="30053"/>
                  </a:lnTo>
                  <a:lnTo>
                    <a:pt x="2680837" y="7940"/>
                  </a:lnTo>
                  <a:lnTo>
                    <a:pt x="2631567" y="0"/>
                  </a:lnTo>
                  <a:close/>
                </a:path>
              </a:pathLst>
            </a:custGeom>
            <a:solidFill>
              <a:srgbClr val="F8A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36547" y="3285235"/>
            <a:ext cx="2964815" cy="193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solidFill>
                  <a:srgbClr val="464646"/>
                </a:solidFill>
                <a:latin typeface="Gill Sans MT"/>
                <a:cs typeface="Gill Sans MT"/>
              </a:rPr>
              <a:t>La</a:t>
            </a:r>
            <a:r>
              <a:rPr sz="2800" spc="-30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464646"/>
                </a:solidFill>
                <a:latin typeface="Gill Sans MT"/>
                <a:cs typeface="Gill Sans MT"/>
              </a:rPr>
              <a:t>matriz</a:t>
            </a:r>
            <a:r>
              <a:rPr sz="2800" spc="-30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2800" spc="-55" dirty="0">
                <a:solidFill>
                  <a:srgbClr val="464646"/>
                </a:solidFill>
                <a:latin typeface="Gill Sans MT"/>
                <a:cs typeface="Gill Sans MT"/>
              </a:rPr>
              <a:t>Eisenhower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3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 dirty="0">
              <a:latin typeface="Gill Sans MT"/>
              <a:cs typeface="Gill Sans MT"/>
            </a:endParaRPr>
          </a:p>
          <a:p>
            <a:pPr marL="114300">
              <a:lnSpc>
                <a:spcPct val="100000"/>
              </a:lnSpc>
            </a:pPr>
            <a:r>
              <a:rPr sz="2800" dirty="0">
                <a:solidFill>
                  <a:srgbClr val="464646"/>
                </a:solidFill>
                <a:latin typeface="Calibri"/>
                <a:cs typeface="Calibri"/>
              </a:rPr>
              <a:t>El</a:t>
            </a:r>
            <a:r>
              <a:rPr sz="2800" spc="-45" dirty="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64646"/>
                </a:solidFill>
                <a:latin typeface="Calibri"/>
                <a:cs typeface="Calibri"/>
              </a:rPr>
              <a:t>método</a:t>
            </a:r>
            <a:r>
              <a:rPr sz="2800" spc="-45" dirty="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646"/>
                </a:solidFill>
                <a:latin typeface="Calibri"/>
                <a:cs typeface="Calibri"/>
              </a:rPr>
              <a:t>POSEC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35" y="105662"/>
            <a:ext cx="2531364" cy="501396"/>
          </a:xfrm>
          <a:prstGeom prst="rect">
            <a:avLst/>
          </a:prstGeom>
        </p:spPr>
      </p:pic>
      <p:pic>
        <p:nvPicPr>
          <p:cNvPr id="28674" name="Picture 2" descr="Claves para una buena Gestión del tiempo – Mercedes Fuster San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19" y="112585"/>
            <a:ext cx="6359652" cy="63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5" y="105662"/>
            <a:ext cx="2531364" cy="50139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409700"/>
            <a:ext cx="7467600" cy="5040630"/>
          </a:xfrm>
          <a:prstGeom prst="rect">
            <a:avLst/>
          </a:prstGeom>
        </p:spPr>
      </p:pic>
      <p:sp>
        <p:nvSpPr>
          <p:cNvPr id="11" name="Llamada de flecha hacia abajo 10"/>
          <p:cNvSpPr/>
          <p:nvPr/>
        </p:nvSpPr>
        <p:spPr>
          <a:xfrm rot="5400000">
            <a:off x="9633080" y="1257300"/>
            <a:ext cx="1752600" cy="22860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s-ES" dirty="0" smtClean="0"/>
              <a:t>Se hace de forma inmediata</a:t>
            </a:r>
          </a:p>
          <a:p>
            <a:pPr algn="ctr"/>
            <a:r>
              <a:rPr lang="es-ES" dirty="0" smtClean="0"/>
              <a:t>AHORA</a:t>
            </a:r>
            <a:endParaRPr lang="en-US" dirty="0"/>
          </a:p>
        </p:txBody>
      </p:sp>
      <p:sp>
        <p:nvSpPr>
          <p:cNvPr id="12" name="Llamada de flecha hacia abajo 11"/>
          <p:cNvSpPr/>
          <p:nvPr/>
        </p:nvSpPr>
        <p:spPr>
          <a:xfrm rot="5400000">
            <a:off x="9788590" y="3663315"/>
            <a:ext cx="1752600" cy="22860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s-ES" dirty="0" smtClean="0"/>
              <a:t>¿Quién puede hacerlo por ti?</a:t>
            </a:r>
          </a:p>
          <a:p>
            <a:pPr algn="ctr"/>
            <a:r>
              <a:rPr lang="es-ES" dirty="0" smtClean="0"/>
              <a:t>DELEGA</a:t>
            </a:r>
            <a:endParaRPr lang="en-US" dirty="0"/>
          </a:p>
        </p:txBody>
      </p:sp>
      <p:sp>
        <p:nvSpPr>
          <p:cNvPr id="13" name="Llamada de flecha hacia abajo 12"/>
          <p:cNvSpPr/>
          <p:nvPr/>
        </p:nvSpPr>
        <p:spPr>
          <a:xfrm rot="5400000" flipV="1">
            <a:off x="571500" y="1333500"/>
            <a:ext cx="1752600" cy="24384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s-ES" dirty="0" smtClean="0"/>
              <a:t>Programa un horario para hacerlo</a:t>
            </a:r>
          </a:p>
          <a:p>
            <a:pPr algn="ctr"/>
            <a:r>
              <a:rPr lang="es-ES" dirty="0" smtClean="0"/>
              <a:t>MARCA UNA FECHA DE FINALIZACIÓN</a:t>
            </a:r>
            <a:endParaRPr lang="en-US" dirty="0"/>
          </a:p>
        </p:txBody>
      </p:sp>
      <p:sp>
        <p:nvSpPr>
          <p:cNvPr id="14" name="Llamada de flecha hacia abajo 13"/>
          <p:cNvSpPr/>
          <p:nvPr/>
        </p:nvSpPr>
        <p:spPr>
          <a:xfrm rot="5400000" flipV="1">
            <a:off x="507741" y="3493537"/>
            <a:ext cx="1752600" cy="24384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s-ES" dirty="0" smtClean="0"/>
              <a:t>Aplaza o </a:t>
            </a:r>
          </a:p>
          <a:p>
            <a:pPr algn="ctr"/>
            <a:r>
              <a:rPr lang="es-ES" dirty="0" smtClean="0"/>
              <a:t>ELIMINA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3962400" y="362048"/>
            <a:ext cx="5755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SV" sz="3600" b="1" spc="300" dirty="0" smtClean="0">
                <a:solidFill>
                  <a:schemeClr val="tx2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MATRIZ EISENHOWER </a:t>
            </a:r>
            <a:endParaRPr lang="en-US" sz="3600" spc="300" dirty="0">
              <a:solidFill>
                <a:schemeClr val="tx2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7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9200" y="990600"/>
            <a:ext cx="3722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50" dirty="0">
                <a:solidFill>
                  <a:srgbClr val="006FC0"/>
                </a:solidFill>
                <a:latin typeface="Arial Narrow"/>
                <a:cs typeface="Arial Narrow"/>
              </a:rPr>
              <a:t>de</a:t>
            </a:r>
            <a:r>
              <a:rPr sz="4800" i="1" spc="-135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sz="4800" i="1" spc="-455" dirty="0">
                <a:solidFill>
                  <a:srgbClr val="006FC0"/>
                </a:solidFill>
                <a:latin typeface="Arial Narrow"/>
                <a:cs typeface="Arial Narrow"/>
              </a:rPr>
              <a:t>gestion</a:t>
            </a:r>
            <a:r>
              <a:rPr sz="4800" i="1" spc="-130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sz="4800" i="1" spc="-385" dirty="0">
                <a:solidFill>
                  <a:srgbClr val="006FC0"/>
                </a:solidFill>
                <a:latin typeface="Arial Narrow"/>
                <a:cs typeface="Arial Narrow"/>
              </a:rPr>
              <a:t>del</a:t>
            </a:r>
            <a:r>
              <a:rPr sz="4800" i="1" spc="-140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sz="4800" i="1" spc="-445" dirty="0">
                <a:solidFill>
                  <a:srgbClr val="006FC0"/>
                </a:solidFill>
                <a:latin typeface="Arial Narrow"/>
                <a:cs typeface="Arial Narrow"/>
              </a:rPr>
              <a:t>tiempo</a:t>
            </a:r>
            <a:endParaRPr sz="4800" dirty="0">
              <a:latin typeface="Arial Narrow"/>
              <a:cs typeface="Arial Narro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8491" y="457200"/>
            <a:ext cx="4589645" cy="5410200"/>
            <a:chOff x="1054488" y="1567687"/>
            <a:chExt cx="4589645" cy="54102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1427" y="1567687"/>
              <a:ext cx="2068322" cy="762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1178" y="1567687"/>
              <a:ext cx="1552955" cy="762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488" y="4006087"/>
              <a:ext cx="3036690" cy="2971800"/>
            </a:xfrm>
            <a:prstGeom prst="rect">
              <a:avLst/>
            </a:prstGeom>
          </p:spPr>
        </p:pic>
      </p:grpSp>
      <p:sp>
        <p:nvSpPr>
          <p:cNvPr id="11" name="Rectángulo 10"/>
          <p:cNvSpPr/>
          <p:nvPr/>
        </p:nvSpPr>
        <p:spPr>
          <a:xfrm>
            <a:off x="8686800" y="1143000"/>
            <a:ext cx="3352800" cy="5624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SV" sz="2400" dirty="0" smtClean="0">
                <a:solidFill>
                  <a:schemeClr val="tx2">
                    <a:lumMod val="75000"/>
                  </a:schemeClr>
                </a:solidFill>
                <a:effectLst/>
                <a:latin typeface="Segoe UI Variable Text Semiligh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 trata de una excelente herramienta de gestión del tiempo para establecer los objetivos y marcar las tareas al grupo según su orden de importancia.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s-SV" sz="2400" dirty="0">
              <a:solidFill>
                <a:schemeClr val="tx2">
                  <a:lumMod val="75000"/>
                </a:schemeClr>
              </a:solidFill>
              <a:latin typeface="Segoe UI Variable Text Semiligh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SV" sz="2400" dirty="0" smtClean="0">
                <a:solidFill>
                  <a:schemeClr val="tx2">
                    <a:lumMod val="75000"/>
                  </a:schemeClr>
                </a:solidFill>
                <a:effectLst/>
                <a:latin typeface="Segoe UI Variable Text Semiligh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 se ejecuta correctamente se van consiguiendo las metas más fácilmente hasta alcanzar el éxito final. 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/>
              <a:latin typeface="Segoe UI Variable Text Semiligh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2801" y="6266349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618" y="653542"/>
            <a:ext cx="16783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001F5F"/>
                </a:solidFill>
                <a:latin typeface="Gill Sans MT"/>
                <a:cs typeface="Gill Sans MT"/>
              </a:rPr>
              <a:t>5.4</a:t>
            </a:r>
            <a:r>
              <a:rPr sz="1600" spc="-15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240" dirty="0">
                <a:solidFill>
                  <a:srgbClr val="001F5F"/>
                </a:solidFill>
                <a:latin typeface="Gill Sans MT"/>
                <a:cs typeface="Gill Sans MT"/>
              </a:rPr>
              <a:t>CÓMO</a:t>
            </a:r>
            <a:r>
              <a:rPr sz="1600" spc="-15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90" dirty="0">
                <a:solidFill>
                  <a:srgbClr val="001F5F"/>
                </a:solidFill>
                <a:latin typeface="Gill Sans MT"/>
                <a:cs typeface="Gill Sans MT"/>
              </a:rPr>
              <a:t>EVITAR</a:t>
            </a:r>
            <a:r>
              <a:rPr sz="1600" spc="-15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65" dirty="0">
                <a:solidFill>
                  <a:srgbClr val="001F5F"/>
                </a:solidFill>
                <a:latin typeface="Gill Sans MT"/>
                <a:cs typeface="Gill Sans MT"/>
              </a:rPr>
              <a:t>LA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41842" y="954803"/>
            <a:ext cx="3550285" cy="25400"/>
          </a:xfrm>
          <a:custGeom>
            <a:avLst/>
            <a:gdLst/>
            <a:ahLst/>
            <a:cxnLst/>
            <a:rect l="l" t="t" r="r" b="b"/>
            <a:pathLst>
              <a:path w="3550284" h="25400">
                <a:moveTo>
                  <a:pt x="0" y="25001"/>
                </a:moveTo>
                <a:lnTo>
                  <a:pt x="3550156" y="0"/>
                </a:lnTo>
              </a:path>
            </a:pathLst>
          </a:custGeom>
          <a:ln w="6350">
            <a:solidFill>
              <a:srgbClr val="221F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71814" y="856488"/>
            <a:ext cx="2847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355" dirty="0">
                <a:solidFill>
                  <a:srgbClr val="001F5F"/>
                </a:solidFill>
                <a:latin typeface="Arial Narrow"/>
                <a:cs typeface="Arial Narrow"/>
              </a:rPr>
              <a:t>Procrastinación</a:t>
            </a:r>
            <a:endParaRPr sz="4800">
              <a:latin typeface="Arial Narrow"/>
              <a:cs typeface="Arial Narrow"/>
            </a:endParaRPr>
          </a:p>
        </p:txBody>
      </p:sp>
      <p:pic>
        <p:nvPicPr>
          <p:cNvPr id="31746" name="Picture 2" descr="La procrastinación o autosabotaje - MiraConsul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64258" cy="68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2600" y="6323018"/>
            <a:ext cx="2531364" cy="50139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170164" y="1981200"/>
            <a:ext cx="373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Tempus Sans ITC" panose="04020404030D07020202" pitchFamily="82" charset="0"/>
              </a:rPr>
              <a:t>Procrastinar es diferir o aplazar. </a:t>
            </a:r>
          </a:p>
          <a:p>
            <a:endParaRPr lang="es-ES" sz="2400" dirty="0" smtClean="0">
              <a:solidFill>
                <a:schemeClr val="tx2">
                  <a:lumMod val="75000"/>
                </a:schemeClr>
              </a:solidFill>
              <a:latin typeface="Tempus Sans ITC" panose="04020404030D07020202" pitchFamily="82" charset="0"/>
            </a:endParaRPr>
          </a:p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Tempus Sans ITC" panose="04020404030D07020202" pitchFamily="82" charset="0"/>
              </a:rPr>
              <a:t>Por su parte, el diccionario de Cambridge asegura que quienes procrastinan son aquellos que retrasan algo que debe hacerse porque lo consideran desagradable o aburrido. 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/>
          </p:nvPr>
        </p:nvGraphicFramePr>
        <p:xfrm>
          <a:off x="228600" y="-152400"/>
          <a:ext cx="11963400" cy="70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796" name="Picture 4" descr="Trabajador cansado | Vector Premiu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3" t="12140" r="5483" b="16294"/>
          <a:stretch/>
        </p:blipFill>
        <p:spPr bwMode="auto">
          <a:xfrm>
            <a:off x="7848600" y="5019040"/>
            <a:ext cx="2362200" cy="183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48800" y="152400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531</Words>
  <Application>Microsoft Office PowerPoint</Application>
  <PresentationFormat>Panorámica</PresentationFormat>
  <Paragraphs>76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Gill Sans MT</vt:lpstr>
      <vt:lpstr>Segoe UI Variable Text Light</vt:lpstr>
      <vt:lpstr>Segoe UI Variable Text Semiligh</vt:lpstr>
      <vt:lpstr>Symbol</vt:lpstr>
      <vt:lpstr>Tempus Sans ITC</vt:lpstr>
      <vt:lpstr>Times New Roman</vt:lpstr>
      <vt:lpstr>Tema de Office</vt:lpstr>
      <vt:lpstr>5. Manejo Efectivo del Tiempo</vt:lpstr>
      <vt:lpstr>Manejo Efectivo del Tiempo</vt:lpstr>
      <vt:lpstr>Presentación de PowerPoint</vt:lpstr>
      <vt:lpstr>5.2 ELEMENTOS PARA SER ALTAMENTE Productivos</vt:lpstr>
      <vt:lpstr> 5.3 PRIORIZACIÓN Y ORGANIZACIÓN DE  Tareas</vt:lpstr>
      <vt:lpstr>Presentación de PowerPoint</vt:lpstr>
      <vt:lpstr>de gestion del tiempo</vt:lpstr>
      <vt:lpstr>Procrastinación</vt:lpstr>
      <vt:lpstr>Presentación de PowerPoint</vt:lpstr>
      <vt:lpstr>RECOMENDACIONES</vt:lpstr>
      <vt:lpstr>Presentación de PowerPoint</vt:lpstr>
      <vt:lpstr>Gestión del Tiempo</vt:lpstr>
      <vt:lpstr>Presentación de PowerPoint</vt:lpstr>
      <vt:lpstr>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RUTH</dc:creator>
  <cp:lastModifiedBy>RUTH</cp:lastModifiedBy>
  <cp:revision>5</cp:revision>
  <dcterms:created xsi:type="dcterms:W3CDTF">2023-02-06T15:33:09Z</dcterms:created>
  <dcterms:modified xsi:type="dcterms:W3CDTF">2023-02-06T15:37:32Z</dcterms:modified>
</cp:coreProperties>
</file>