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CD2B9-F5F4-4773-B75E-C45B2229E562}" type="doc">
      <dgm:prSet loTypeId="urn:microsoft.com/office/officeart/2005/8/layout/hList6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8CD3176-6435-405C-BDEF-127C021ECE87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La</a:t>
          </a:r>
          <a:r>
            <a:rPr lang="es-ES" b="1" dirty="0" smtClean="0">
              <a:solidFill>
                <a:schemeClr val="bg1"/>
              </a:solidFill>
            </a:rPr>
            <a:t> fluidez </a:t>
          </a:r>
          <a:r>
            <a:rPr lang="es-ES" dirty="0" smtClean="0">
              <a:solidFill>
                <a:schemeClr val="bg1"/>
              </a:solidFill>
            </a:rPr>
            <a:t>es la capacidad de producir una gran variedad de ideas a gran velocidad. Cuando la fluidez es alta, una persona puede pensar en veinte formas de utilizar un objeto como un lápiz en un minuto.</a:t>
          </a:r>
          <a:endParaRPr lang="es-ES" dirty="0">
            <a:solidFill>
              <a:schemeClr val="bg1"/>
            </a:solidFill>
          </a:endParaRPr>
        </a:p>
      </dgm:t>
    </dgm:pt>
    <dgm:pt modelId="{2CC39D13-5103-490D-B7A5-B05B99CD80F9}" type="parTrans" cxnId="{0AF116AF-5F66-4190-8623-CCED0976A0CE}">
      <dgm:prSet/>
      <dgm:spPr/>
      <dgm:t>
        <a:bodyPr/>
        <a:lstStyle/>
        <a:p>
          <a:endParaRPr lang="es-ES"/>
        </a:p>
      </dgm:t>
    </dgm:pt>
    <dgm:pt modelId="{70791398-46FE-41A7-A2D7-B6FB293D6179}" type="sibTrans" cxnId="{0AF116AF-5F66-4190-8623-CCED0976A0CE}">
      <dgm:prSet/>
      <dgm:spPr/>
      <dgm:t>
        <a:bodyPr/>
        <a:lstStyle/>
        <a:p>
          <a:endParaRPr lang="es-ES"/>
        </a:p>
      </dgm:t>
    </dgm:pt>
    <dgm:pt modelId="{6955C647-77C1-4915-B374-453C277339C7}">
      <dgm:prSet phldrT="[Texto]"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La </a:t>
          </a:r>
          <a:r>
            <a:rPr lang="es-ES" b="1" dirty="0" smtClean="0">
              <a:solidFill>
                <a:schemeClr val="bg1"/>
              </a:solidFill>
            </a:rPr>
            <a:t>flexibilidad </a:t>
          </a:r>
          <a:r>
            <a:rPr lang="es-ES" dirty="0" smtClean="0">
              <a:solidFill>
                <a:schemeClr val="bg1"/>
              </a:solidFill>
            </a:rPr>
            <a:t>es la capacidad de contemplar un problema desde todos los ángulos y aplicar diferentes estrategias para resolverlo. La flexibilidad ayuda a captar rápidamente las conexiones entre distintos fenómenos, a establecer patrones y a encontrar puntos comunes en una variedad de cosas y acontecimientos.</a:t>
          </a:r>
          <a:endParaRPr lang="es-ES" dirty="0">
            <a:solidFill>
              <a:schemeClr val="bg1"/>
            </a:solidFill>
          </a:endParaRPr>
        </a:p>
      </dgm:t>
    </dgm:pt>
    <dgm:pt modelId="{4805A18D-5F6A-481E-AE39-77D1355B0676}" type="parTrans" cxnId="{A4C4C29E-5016-433F-8A22-7ACA7EED80FB}">
      <dgm:prSet/>
      <dgm:spPr/>
      <dgm:t>
        <a:bodyPr/>
        <a:lstStyle/>
        <a:p>
          <a:endParaRPr lang="es-ES"/>
        </a:p>
      </dgm:t>
    </dgm:pt>
    <dgm:pt modelId="{8477B9C4-6CA7-4317-9E90-75BC7CCEC07D}" type="sibTrans" cxnId="{A4C4C29E-5016-433F-8A22-7ACA7EED80FB}">
      <dgm:prSet/>
      <dgm:spPr/>
      <dgm:t>
        <a:bodyPr/>
        <a:lstStyle/>
        <a:p>
          <a:endParaRPr lang="es-ES"/>
        </a:p>
      </dgm:t>
    </dgm:pt>
    <dgm:pt modelId="{C7CE2E75-4C62-41E2-84B5-6475F7EDCEE3}">
      <dgm:prSet/>
      <dgm:spPr/>
      <dgm:t>
        <a:bodyPr/>
        <a:lstStyle/>
        <a:p>
          <a:r>
            <a:rPr lang="es-ES" dirty="0" smtClean="0">
              <a:solidFill>
                <a:schemeClr val="bg1"/>
              </a:solidFill>
            </a:rPr>
            <a:t>La </a:t>
          </a:r>
          <a:r>
            <a:rPr lang="es-ES" b="1" dirty="0" smtClean="0">
              <a:solidFill>
                <a:schemeClr val="bg1"/>
              </a:solidFill>
            </a:rPr>
            <a:t>originalidad</a:t>
          </a:r>
          <a:r>
            <a:rPr lang="es-ES" dirty="0" smtClean="0">
              <a:solidFill>
                <a:schemeClr val="bg1"/>
              </a:solidFill>
            </a:rPr>
            <a:t> es la capacidad de generar ideas no convencionales o inesperadas y salirse de lo convencional. La originalidad consiste en ser capaz de resolver con éxito situaciones inusuales.</a:t>
          </a:r>
          <a:endParaRPr lang="en-US" dirty="0">
            <a:solidFill>
              <a:schemeClr val="bg1"/>
            </a:solidFill>
          </a:endParaRPr>
        </a:p>
      </dgm:t>
    </dgm:pt>
    <dgm:pt modelId="{918DECF3-212E-4116-8E3D-86BF746235E4}" type="parTrans" cxnId="{48A6F9D4-0211-4AF8-A707-7450A35272DF}">
      <dgm:prSet/>
      <dgm:spPr/>
      <dgm:t>
        <a:bodyPr/>
        <a:lstStyle/>
        <a:p>
          <a:endParaRPr lang="es-ES"/>
        </a:p>
      </dgm:t>
    </dgm:pt>
    <dgm:pt modelId="{B8447170-71FD-4FD8-8EE6-ADCF7A0AB884}" type="sibTrans" cxnId="{48A6F9D4-0211-4AF8-A707-7450A35272DF}">
      <dgm:prSet/>
      <dgm:spPr/>
      <dgm:t>
        <a:bodyPr/>
        <a:lstStyle/>
        <a:p>
          <a:endParaRPr lang="es-ES"/>
        </a:p>
      </dgm:t>
    </dgm:pt>
    <dgm:pt modelId="{A9A6B01D-9594-4DA0-8326-76B273E3B5C0}">
      <dgm:prSet/>
      <dgm:spPr/>
      <dgm:t>
        <a:bodyPr/>
        <a:lstStyle/>
        <a:p>
          <a:r>
            <a:rPr lang="es-ES" b="1" dirty="0" smtClean="0"/>
            <a:t>La elaboración</a:t>
          </a:r>
          <a:r>
            <a:rPr lang="es-ES" dirty="0" smtClean="0"/>
            <a:t> es la capacidad no sólo de generar ideas, sino también de profundizarlas y desarrollarlas. Un nivel alto de detalle distingue a los inventores y a los diseñadores.</a:t>
          </a:r>
          <a:endParaRPr lang="en-US" dirty="0"/>
        </a:p>
      </dgm:t>
    </dgm:pt>
    <dgm:pt modelId="{52A21045-8930-4A21-AEC1-04F0557BB5D8}" type="parTrans" cxnId="{DCFFE5BB-E537-47F3-88D2-9F95610573FB}">
      <dgm:prSet/>
      <dgm:spPr/>
      <dgm:t>
        <a:bodyPr/>
        <a:lstStyle/>
        <a:p>
          <a:endParaRPr lang="es-ES"/>
        </a:p>
      </dgm:t>
    </dgm:pt>
    <dgm:pt modelId="{07FC9014-84A4-4FC8-AF9E-60D976EB04D3}" type="sibTrans" cxnId="{DCFFE5BB-E537-47F3-88D2-9F95610573FB}">
      <dgm:prSet/>
      <dgm:spPr/>
      <dgm:t>
        <a:bodyPr/>
        <a:lstStyle/>
        <a:p>
          <a:endParaRPr lang="es-ES"/>
        </a:p>
      </dgm:t>
    </dgm:pt>
    <dgm:pt modelId="{F2F886B8-71E7-4B23-9430-EFF3D3926E1F}">
      <dgm:prSet/>
      <dgm:spPr/>
      <dgm:t>
        <a:bodyPr/>
        <a:lstStyle/>
        <a:p>
          <a:r>
            <a:rPr lang="es-ES" dirty="0" smtClean="0"/>
            <a:t>La </a:t>
          </a:r>
          <a:r>
            <a:rPr lang="es-ES" b="1" dirty="0" smtClean="0"/>
            <a:t>resistencia</a:t>
          </a:r>
          <a:r>
            <a:rPr lang="es-ES" dirty="0" smtClean="0"/>
            <a:t> al cierre es la capacidad de absorber constantemente nueva información sin limitarse a un aspecto o vertiente de la misma, aunque parezca la más adecuada. La resistencia al cierre contribuye a ampliar los horizontes y a acumular datos útiles para encontrar soluciones originales.</a:t>
          </a:r>
          <a:endParaRPr lang="en-US" dirty="0"/>
        </a:p>
      </dgm:t>
    </dgm:pt>
    <dgm:pt modelId="{7C2BACBF-841C-497D-A6E8-A67B751842B5}" type="parTrans" cxnId="{40DB14A1-38CB-45B8-AFF6-8EFB2DE9A4E8}">
      <dgm:prSet/>
      <dgm:spPr/>
      <dgm:t>
        <a:bodyPr/>
        <a:lstStyle/>
        <a:p>
          <a:endParaRPr lang="es-ES"/>
        </a:p>
      </dgm:t>
    </dgm:pt>
    <dgm:pt modelId="{84BBE99D-9878-4601-9468-47B51F3316F4}" type="sibTrans" cxnId="{40DB14A1-38CB-45B8-AFF6-8EFB2DE9A4E8}">
      <dgm:prSet/>
      <dgm:spPr/>
      <dgm:t>
        <a:bodyPr/>
        <a:lstStyle/>
        <a:p>
          <a:endParaRPr lang="es-ES"/>
        </a:p>
      </dgm:t>
    </dgm:pt>
    <dgm:pt modelId="{70695411-AC34-4664-804D-4E1750909103}" type="pres">
      <dgm:prSet presAssocID="{4E3CD2B9-F5F4-4773-B75E-C45B2229E56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F1B3006-49A0-4154-A089-D39602E92F88}" type="pres">
      <dgm:prSet presAssocID="{68CD3176-6435-405C-BDEF-127C021ECE8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345FD9-BE91-49FD-836B-78CB2D419334}" type="pres">
      <dgm:prSet presAssocID="{70791398-46FE-41A7-A2D7-B6FB293D6179}" presName="sibTrans" presStyleCnt="0"/>
      <dgm:spPr/>
    </dgm:pt>
    <dgm:pt modelId="{4E989DAA-4DBA-4929-9FFC-7F6EFED78690}" type="pres">
      <dgm:prSet presAssocID="{6955C647-77C1-4915-B374-453C277339C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FBA254-C45E-4035-BEB4-590CCC73B613}" type="pres">
      <dgm:prSet presAssocID="{8477B9C4-6CA7-4317-9E90-75BC7CCEC07D}" presName="sibTrans" presStyleCnt="0"/>
      <dgm:spPr/>
    </dgm:pt>
    <dgm:pt modelId="{8A1495E5-D781-4552-85F7-1FA9397EF4C5}" type="pres">
      <dgm:prSet presAssocID="{C7CE2E75-4C62-41E2-84B5-6475F7EDCEE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47FB8A-BD8B-45DC-AD53-D1449406D53F}" type="pres">
      <dgm:prSet presAssocID="{B8447170-71FD-4FD8-8EE6-ADCF7A0AB884}" presName="sibTrans" presStyleCnt="0"/>
      <dgm:spPr/>
    </dgm:pt>
    <dgm:pt modelId="{603AA2B2-4AEC-46AB-AF1A-0659C36B8B9E}" type="pres">
      <dgm:prSet presAssocID="{A9A6B01D-9594-4DA0-8326-76B273E3B5C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8DFFCA-3CAF-43BE-BBAB-E13EDE344754}" type="pres">
      <dgm:prSet presAssocID="{07FC9014-84A4-4FC8-AF9E-60D976EB04D3}" presName="sibTrans" presStyleCnt="0"/>
      <dgm:spPr/>
    </dgm:pt>
    <dgm:pt modelId="{F86D8045-39C9-4C1B-A003-386A31D7AE69}" type="pres">
      <dgm:prSet presAssocID="{F2F886B8-71E7-4B23-9430-EFF3D3926E1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0DCC7FF-934D-47DD-ADEB-7728A01798B6}" type="presOf" srcId="{4E3CD2B9-F5F4-4773-B75E-C45B2229E562}" destId="{70695411-AC34-4664-804D-4E1750909103}" srcOrd="0" destOrd="0" presId="urn:microsoft.com/office/officeart/2005/8/layout/hList6"/>
    <dgm:cxn modelId="{DA62477F-77A9-47E7-885C-574A8BC9FB0B}" type="presOf" srcId="{A9A6B01D-9594-4DA0-8326-76B273E3B5C0}" destId="{603AA2B2-4AEC-46AB-AF1A-0659C36B8B9E}" srcOrd="0" destOrd="0" presId="urn:microsoft.com/office/officeart/2005/8/layout/hList6"/>
    <dgm:cxn modelId="{46270D60-0845-4570-860F-AB128B321C0F}" type="presOf" srcId="{C7CE2E75-4C62-41E2-84B5-6475F7EDCEE3}" destId="{8A1495E5-D781-4552-85F7-1FA9397EF4C5}" srcOrd="0" destOrd="0" presId="urn:microsoft.com/office/officeart/2005/8/layout/hList6"/>
    <dgm:cxn modelId="{87B2C1F9-9390-42BB-862B-3868A4A18833}" type="presOf" srcId="{F2F886B8-71E7-4B23-9430-EFF3D3926E1F}" destId="{F86D8045-39C9-4C1B-A003-386A31D7AE69}" srcOrd="0" destOrd="0" presId="urn:microsoft.com/office/officeart/2005/8/layout/hList6"/>
    <dgm:cxn modelId="{40DB14A1-38CB-45B8-AFF6-8EFB2DE9A4E8}" srcId="{4E3CD2B9-F5F4-4773-B75E-C45B2229E562}" destId="{F2F886B8-71E7-4B23-9430-EFF3D3926E1F}" srcOrd="4" destOrd="0" parTransId="{7C2BACBF-841C-497D-A6E8-A67B751842B5}" sibTransId="{84BBE99D-9878-4601-9468-47B51F3316F4}"/>
    <dgm:cxn modelId="{A4C4C29E-5016-433F-8A22-7ACA7EED80FB}" srcId="{4E3CD2B9-F5F4-4773-B75E-C45B2229E562}" destId="{6955C647-77C1-4915-B374-453C277339C7}" srcOrd="1" destOrd="0" parTransId="{4805A18D-5F6A-481E-AE39-77D1355B0676}" sibTransId="{8477B9C4-6CA7-4317-9E90-75BC7CCEC07D}"/>
    <dgm:cxn modelId="{48A6F9D4-0211-4AF8-A707-7450A35272DF}" srcId="{4E3CD2B9-F5F4-4773-B75E-C45B2229E562}" destId="{C7CE2E75-4C62-41E2-84B5-6475F7EDCEE3}" srcOrd="2" destOrd="0" parTransId="{918DECF3-212E-4116-8E3D-86BF746235E4}" sibTransId="{B8447170-71FD-4FD8-8EE6-ADCF7A0AB884}"/>
    <dgm:cxn modelId="{DCFFE5BB-E537-47F3-88D2-9F95610573FB}" srcId="{4E3CD2B9-F5F4-4773-B75E-C45B2229E562}" destId="{A9A6B01D-9594-4DA0-8326-76B273E3B5C0}" srcOrd="3" destOrd="0" parTransId="{52A21045-8930-4A21-AEC1-04F0557BB5D8}" sibTransId="{07FC9014-84A4-4FC8-AF9E-60D976EB04D3}"/>
    <dgm:cxn modelId="{0AF116AF-5F66-4190-8623-CCED0976A0CE}" srcId="{4E3CD2B9-F5F4-4773-B75E-C45B2229E562}" destId="{68CD3176-6435-405C-BDEF-127C021ECE87}" srcOrd="0" destOrd="0" parTransId="{2CC39D13-5103-490D-B7A5-B05B99CD80F9}" sibTransId="{70791398-46FE-41A7-A2D7-B6FB293D6179}"/>
    <dgm:cxn modelId="{C69CA6D0-9DB5-4640-853F-7D401261A2C2}" type="presOf" srcId="{68CD3176-6435-405C-BDEF-127C021ECE87}" destId="{1F1B3006-49A0-4154-A089-D39602E92F88}" srcOrd="0" destOrd="0" presId="urn:microsoft.com/office/officeart/2005/8/layout/hList6"/>
    <dgm:cxn modelId="{00548EA0-C0F6-4BD1-B07E-20E5057AF848}" type="presOf" srcId="{6955C647-77C1-4915-B374-453C277339C7}" destId="{4E989DAA-4DBA-4929-9FFC-7F6EFED78690}" srcOrd="0" destOrd="0" presId="urn:microsoft.com/office/officeart/2005/8/layout/hList6"/>
    <dgm:cxn modelId="{6C744375-95CA-4C65-A0EE-DBDA088C7510}" type="presParOf" srcId="{70695411-AC34-4664-804D-4E1750909103}" destId="{1F1B3006-49A0-4154-A089-D39602E92F88}" srcOrd="0" destOrd="0" presId="urn:microsoft.com/office/officeart/2005/8/layout/hList6"/>
    <dgm:cxn modelId="{C3778E37-E3A7-4A73-A952-1ADACE1A2F3B}" type="presParOf" srcId="{70695411-AC34-4664-804D-4E1750909103}" destId="{E8345FD9-BE91-49FD-836B-78CB2D419334}" srcOrd="1" destOrd="0" presId="urn:microsoft.com/office/officeart/2005/8/layout/hList6"/>
    <dgm:cxn modelId="{563DBE90-7E13-4C4E-BEE7-BC494677FBA2}" type="presParOf" srcId="{70695411-AC34-4664-804D-4E1750909103}" destId="{4E989DAA-4DBA-4929-9FFC-7F6EFED78690}" srcOrd="2" destOrd="0" presId="urn:microsoft.com/office/officeart/2005/8/layout/hList6"/>
    <dgm:cxn modelId="{B0A170C8-4C20-4ABD-B010-66B3BB09B13E}" type="presParOf" srcId="{70695411-AC34-4664-804D-4E1750909103}" destId="{BFFBA254-C45E-4035-BEB4-590CCC73B613}" srcOrd="3" destOrd="0" presId="urn:microsoft.com/office/officeart/2005/8/layout/hList6"/>
    <dgm:cxn modelId="{733210A5-9C76-4219-A324-46BA5229E07E}" type="presParOf" srcId="{70695411-AC34-4664-804D-4E1750909103}" destId="{8A1495E5-D781-4552-85F7-1FA9397EF4C5}" srcOrd="4" destOrd="0" presId="urn:microsoft.com/office/officeart/2005/8/layout/hList6"/>
    <dgm:cxn modelId="{595B75D9-58B0-4B48-AF42-C2DDF0870C10}" type="presParOf" srcId="{70695411-AC34-4664-804D-4E1750909103}" destId="{3147FB8A-BD8B-45DC-AD53-D1449406D53F}" srcOrd="5" destOrd="0" presId="urn:microsoft.com/office/officeart/2005/8/layout/hList6"/>
    <dgm:cxn modelId="{E4C2CBEC-1DC3-4428-8BAC-8D9357EDC78B}" type="presParOf" srcId="{70695411-AC34-4664-804D-4E1750909103}" destId="{603AA2B2-4AEC-46AB-AF1A-0659C36B8B9E}" srcOrd="6" destOrd="0" presId="urn:microsoft.com/office/officeart/2005/8/layout/hList6"/>
    <dgm:cxn modelId="{23492A29-B085-4A33-BC8F-9776FBCA906E}" type="presParOf" srcId="{70695411-AC34-4664-804D-4E1750909103}" destId="{C78DFFCA-3CAF-43BE-BBAB-E13EDE344754}" srcOrd="7" destOrd="0" presId="urn:microsoft.com/office/officeart/2005/8/layout/hList6"/>
    <dgm:cxn modelId="{E535FF7D-F8A2-42A4-9794-48751C0EA3DD}" type="presParOf" srcId="{70695411-AC34-4664-804D-4E1750909103}" destId="{F86D8045-39C9-4C1B-A003-386A31D7AE69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B3006-49A0-4154-A089-D39602E92F88}">
      <dsp:nvSpPr>
        <dsp:cNvPr id="0" name=""/>
        <dsp:cNvSpPr/>
      </dsp:nvSpPr>
      <dsp:spPr>
        <a:xfrm rot="16200000">
          <a:off x="-1559549" y="1566065"/>
          <a:ext cx="5418667" cy="2286536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533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solidFill>
                <a:schemeClr val="bg1"/>
              </a:solidFill>
            </a:rPr>
            <a:t>La</a:t>
          </a:r>
          <a:r>
            <a:rPr lang="es-ES" sz="1500" b="1" kern="1200" dirty="0" smtClean="0">
              <a:solidFill>
                <a:schemeClr val="bg1"/>
              </a:solidFill>
            </a:rPr>
            <a:t> fluidez </a:t>
          </a:r>
          <a:r>
            <a:rPr lang="es-ES" sz="1500" kern="1200" dirty="0" smtClean="0">
              <a:solidFill>
                <a:schemeClr val="bg1"/>
              </a:solidFill>
            </a:rPr>
            <a:t>es la capacidad de producir una gran variedad de ideas a gran velocidad. Cuando la fluidez es alta, una persona puede pensar en veinte formas de utilizar un objeto como un lápiz en un minuto.</a:t>
          </a:r>
          <a:endParaRPr lang="es-ES" sz="1500" kern="1200" dirty="0">
            <a:solidFill>
              <a:schemeClr val="bg1"/>
            </a:solidFill>
          </a:endParaRPr>
        </a:p>
      </dsp:txBody>
      <dsp:txXfrm rot="5400000">
        <a:off x="6516" y="1083733"/>
        <a:ext cx="2286536" cy="3251201"/>
      </dsp:txXfrm>
    </dsp:sp>
    <dsp:sp modelId="{4E989DAA-4DBA-4929-9FFC-7F6EFED78690}">
      <dsp:nvSpPr>
        <dsp:cNvPr id="0" name=""/>
        <dsp:cNvSpPr/>
      </dsp:nvSpPr>
      <dsp:spPr>
        <a:xfrm rot="16200000">
          <a:off x="898477" y="1566065"/>
          <a:ext cx="5418667" cy="2286536"/>
        </a:xfrm>
        <a:prstGeom prst="flowChartManualOperation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533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solidFill>
                <a:schemeClr val="bg1"/>
              </a:solidFill>
            </a:rPr>
            <a:t>La </a:t>
          </a:r>
          <a:r>
            <a:rPr lang="es-ES" sz="1500" b="1" kern="1200" dirty="0" smtClean="0">
              <a:solidFill>
                <a:schemeClr val="bg1"/>
              </a:solidFill>
            </a:rPr>
            <a:t>flexibilidad </a:t>
          </a:r>
          <a:r>
            <a:rPr lang="es-ES" sz="1500" kern="1200" dirty="0" smtClean="0">
              <a:solidFill>
                <a:schemeClr val="bg1"/>
              </a:solidFill>
            </a:rPr>
            <a:t>es la capacidad de contemplar un problema desde todos los ángulos y aplicar diferentes estrategias para resolverlo. La flexibilidad ayuda a captar rápidamente las conexiones entre distintos fenómenos, a establecer patrones y a encontrar puntos comunes en una variedad de cosas y acontecimientos.</a:t>
          </a:r>
          <a:endParaRPr lang="es-ES" sz="1500" kern="1200" dirty="0">
            <a:solidFill>
              <a:schemeClr val="bg1"/>
            </a:solidFill>
          </a:endParaRPr>
        </a:p>
      </dsp:txBody>
      <dsp:txXfrm rot="5400000">
        <a:off x="2464542" y="1083733"/>
        <a:ext cx="2286536" cy="3251201"/>
      </dsp:txXfrm>
    </dsp:sp>
    <dsp:sp modelId="{8A1495E5-D781-4552-85F7-1FA9397EF4C5}">
      <dsp:nvSpPr>
        <dsp:cNvPr id="0" name=""/>
        <dsp:cNvSpPr/>
      </dsp:nvSpPr>
      <dsp:spPr>
        <a:xfrm rot="16200000">
          <a:off x="3356504" y="1566065"/>
          <a:ext cx="5418667" cy="2286536"/>
        </a:xfrm>
        <a:prstGeom prst="flowChartManualOperati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533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solidFill>
                <a:schemeClr val="bg1"/>
              </a:solidFill>
            </a:rPr>
            <a:t>La </a:t>
          </a:r>
          <a:r>
            <a:rPr lang="es-ES" sz="1500" b="1" kern="1200" dirty="0" smtClean="0">
              <a:solidFill>
                <a:schemeClr val="bg1"/>
              </a:solidFill>
            </a:rPr>
            <a:t>originalidad</a:t>
          </a:r>
          <a:r>
            <a:rPr lang="es-ES" sz="1500" kern="1200" dirty="0" smtClean="0">
              <a:solidFill>
                <a:schemeClr val="bg1"/>
              </a:solidFill>
            </a:rPr>
            <a:t> es la capacidad de generar ideas no convencionales o inesperadas y salirse de lo convencional. La originalidad consiste en ser capaz de resolver con éxito situaciones inusuales.</a:t>
          </a:r>
          <a:endParaRPr lang="en-US" sz="1500" kern="1200" dirty="0">
            <a:solidFill>
              <a:schemeClr val="bg1"/>
            </a:solidFill>
          </a:endParaRPr>
        </a:p>
      </dsp:txBody>
      <dsp:txXfrm rot="5400000">
        <a:off x="4922569" y="1083733"/>
        <a:ext cx="2286536" cy="3251201"/>
      </dsp:txXfrm>
    </dsp:sp>
    <dsp:sp modelId="{603AA2B2-4AEC-46AB-AF1A-0659C36B8B9E}">
      <dsp:nvSpPr>
        <dsp:cNvPr id="0" name=""/>
        <dsp:cNvSpPr/>
      </dsp:nvSpPr>
      <dsp:spPr>
        <a:xfrm rot="16200000">
          <a:off x="5814531" y="1566065"/>
          <a:ext cx="5418667" cy="2286536"/>
        </a:xfrm>
        <a:prstGeom prst="flowChartManualOperation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533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 smtClean="0"/>
            <a:t>La elaboración</a:t>
          </a:r>
          <a:r>
            <a:rPr lang="es-ES" sz="1500" kern="1200" dirty="0" smtClean="0"/>
            <a:t> es la capacidad no sólo de generar ideas, sino también de profundizarlas y desarrollarlas. Un nivel alto de detalle distingue a los inventores y a los diseñadores.</a:t>
          </a:r>
          <a:endParaRPr lang="en-US" sz="1500" kern="1200" dirty="0"/>
        </a:p>
      </dsp:txBody>
      <dsp:txXfrm rot="5400000">
        <a:off x="7380596" y="1083733"/>
        <a:ext cx="2286536" cy="3251201"/>
      </dsp:txXfrm>
    </dsp:sp>
    <dsp:sp modelId="{F86D8045-39C9-4C1B-A003-386A31D7AE69}">
      <dsp:nvSpPr>
        <dsp:cNvPr id="0" name=""/>
        <dsp:cNvSpPr/>
      </dsp:nvSpPr>
      <dsp:spPr>
        <a:xfrm rot="16200000">
          <a:off x="8272558" y="1566065"/>
          <a:ext cx="5418667" cy="2286536"/>
        </a:xfrm>
        <a:prstGeom prst="flowChartManualOperati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4533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La </a:t>
          </a:r>
          <a:r>
            <a:rPr lang="es-ES" sz="1500" b="1" kern="1200" dirty="0" smtClean="0"/>
            <a:t>resistencia</a:t>
          </a:r>
          <a:r>
            <a:rPr lang="es-ES" sz="1500" kern="1200" dirty="0" smtClean="0"/>
            <a:t> al cierre es la capacidad de absorber constantemente nueva información sin limitarse a un aspecto o vertiente de la misma, aunque parezca la más adecuada. La resistencia al cierre contribuye a ampliar los horizontes y a acumular datos útiles para encontrar soluciones originales.</a:t>
          </a:r>
          <a:endParaRPr lang="en-US" sz="1500" kern="1200" dirty="0"/>
        </a:p>
      </dsp:txBody>
      <dsp:txXfrm rot="5400000">
        <a:off x="9838623" y="1083733"/>
        <a:ext cx="2286536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71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223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262371"/>
              <a:ext cx="5356225" cy="958215"/>
            </a:xfrm>
            <a:custGeom>
              <a:avLst/>
              <a:gdLst/>
              <a:ahLst/>
              <a:cxnLst/>
              <a:rect l="l" t="t" r="r" b="b"/>
              <a:pathLst>
                <a:path w="5356225" h="958214">
                  <a:moveTo>
                    <a:pt x="5196459" y="0"/>
                  </a:moveTo>
                  <a:lnTo>
                    <a:pt x="159639" y="0"/>
                  </a:lnTo>
                  <a:lnTo>
                    <a:pt x="109180" y="8141"/>
                  </a:lnTo>
                  <a:lnTo>
                    <a:pt x="65358" y="30809"/>
                  </a:lnTo>
                  <a:lnTo>
                    <a:pt x="30801" y="65370"/>
                  </a:lnTo>
                  <a:lnTo>
                    <a:pt x="8138" y="109191"/>
                  </a:lnTo>
                  <a:lnTo>
                    <a:pt x="0" y="159638"/>
                  </a:lnTo>
                  <a:lnTo>
                    <a:pt x="0" y="798194"/>
                  </a:lnTo>
                  <a:lnTo>
                    <a:pt x="8138" y="848652"/>
                  </a:lnTo>
                  <a:lnTo>
                    <a:pt x="30801" y="892474"/>
                  </a:lnTo>
                  <a:lnTo>
                    <a:pt x="65358" y="927032"/>
                  </a:lnTo>
                  <a:lnTo>
                    <a:pt x="109180" y="949695"/>
                  </a:lnTo>
                  <a:lnTo>
                    <a:pt x="159639" y="957833"/>
                  </a:lnTo>
                  <a:lnTo>
                    <a:pt x="5196459" y="957833"/>
                  </a:lnTo>
                  <a:lnTo>
                    <a:pt x="5246906" y="949695"/>
                  </a:lnTo>
                  <a:lnTo>
                    <a:pt x="5290727" y="927032"/>
                  </a:lnTo>
                  <a:lnTo>
                    <a:pt x="5325288" y="892474"/>
                  </a:lnTo>
                  <a:lnTo>
                    <a:pt x="5347956" y="848652"/>
                  </a:lnTo>
                  <a:lnTo>
                    <a:pt x="5356098" y="798194"/>
                  </a:lnTo>
                  <a:lnTo>
                    <a:pt x="5356098" y="159638"/>
                  </a:lnTo>
                  <a:lnTo>
                    <a:pt x="5347956" y="109191"/>
                  </a:lnTo>
                  <a:lnTo>
                    <a:pt x="5325288" y="65370"/>
                  </a:lnTo>
                  <a:lnTo>
                    <a:pt x="5290727" y="30809"/>
                  </a:lnTo>
                  <a:lnTo>
                    <a:pt x="5246906" y="8141"/>
                  </a:lnTo>
                  <a:lnTo>
                    <a:pt x="5196459" y="0"/>
                  </a:lnTo>
                  <a:close/>
                </a:path>
              </a:pathLst>
            </a:custGeom>
            <a:solidFill>
              <a:srgbClr val="1AD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67896"/>
              <a:ext cx="5672328" cy="137693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50" y="5274055"/>
            <a:ext cx="5139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150" dirty="0">
                <a:latin typeface="Arial Narrow"/>
                <a:cs typeface="Arial Narrow"/>
              </a:rPr>
              <a:t>6.</a:t>
            </a:r>
            <a:r>
              <a:rPr sz="4800" i="1" spc="-130" dirty="0">
                <a:latin typeface="Arial Narrow"/>
                <a:cs typeface="Arial Narrow"/>
              </a:rPr>
              <a:t> </a:t>
            </a:r>
            <a:r>
              <a:rPr sz="4800" i="1" spc="-330" dirty="0">
                <a:latin typeface="Arial Narrow"/>
                <a:cs typeface="Arial Narrow"/>
              </a:rPr>
              <a:t>Creatividad</a:t>
            </a:r>
            <a:r>
              <a:rPr sz="4800" i="1" spc="-140" dirty="0">
                <a:latin typeface="Arial Narrow"/>
                <a:cs typeface="Arial Narrow"/>
              </a:rPr>
              <a:t> </a:t>
            </a:r>
            <a:r>
              <a:rPr sz="4800" i="1" spc="-790" dirty="0">
                <a:latin typeface="Arial Narrow"/>
                <a:cs typeface="Arial Narrow"/>
              </a:rPr>
              <a:t>e</a:t>
            </a:r>
            <a:r>
              <a:rPr sz="4800" i="1" spc="-125" dirty="0">
                <a:latin typeface="Arial Narrow"/>
                <a:cs typeface="Arial Narrow"/>
              </a:rPr>
              <a:t> </a:t>
            </a:r>
            <a:r>
              <a:rPr sz="4800" i="1" spc="-235" dirty="0">
                <a:latin typeface="Arial Narrow"/>
                <a:cs typeface="Arial Narrow"/>
              </a:rPr>
              <a:t>Innovación</a:t>
            </a:r>
            <a:endParaRPr sz="4800">
              <a:latin typeface="Arial Narrow"/>
              <a:cs typeface="Arial Narrow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2549" y="254508"/>
            <a:ext cx="2531363" cy="501396"/>
          </a:xfrm>
          <a:prstGeom prst="rect">
            <a:avLst/>
          </a:prstGeom>
        </p:spPr>
      </p:pic>
      <p:pic>
        <p:nvPicPr>
          <p:cNvPr id="8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392" y="224028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653" y="0"/>
              <a:ext cx="10769346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168775" cy="6858000"/>
            </a:xfrm>
            <a:custGeom>
              <a:avLst/>
              <a:gdLst/>
              <a:ahLst/>
              <a:cxnLst/>
              <a:rect l="l" t="t" r="r" b="b"/>
              <a:pathLst>
                <a:path w="4168775" h="6858000">
                  <a:moveTo>
                    <a:pt x="3865499" y="0"/>
                  </a:moveTo>
                  <a:lnTo>
                    <a:pt x="0" y="0"/>
                  </a:lnTo>
                  <a:lnTo>
                    <a:pt x="0" y="6857997"/>
                  </a:lnTo>
                  <a:lnTo>
                    <a:pt x="3811089" y="6857997"/>
                  </a:lnTo>
                  <a:lnTo>
                    <a:pt x="3785884" y="6825999"/>
                  </a:lnTo>
                  <a:lnTo>
                    <a:pt x="3762389" y="6794250"/>
                  </a:lnTo>
                  <a:lnTo>
                    <a:pt x="3740367" y="6762501"/>
                  </a:lnTo>
                  <a:lnTo>
                    <a:pt x="3700626" y="6699004"/>
                  </a:lnTo>
                  <a:lnTo>
                    <a:pt x="3666427" y="6635506"/>
                  </a:lnTo>
                  <a:lnTo>
                    <a:pt x="3637537" y="6572008"/>
                  </a:lnTo>
                  <a:lnTo>
                    <a:pt x="3613722" y="6508511"/>
                  </a:lnTo>
                  <a:lnTo>
                    <a:pt x="3594749" y="6445013"/>
                  </a:lnTo>
                  <a:lnTo>
                    <a:pt x="3580386" y="6381515"/>
                  </a:lnTo>
                  <a:lnTo>
                    <a:pt x="3570397" y="6318018"/>
                  </a:lnTo>
                  <a:lnTo>
                    <a:pt x="3564551" y="6254520"/>
                  </a:lnTo>
                  <a:lnTo>
                    <a:pt x="3562613" y="6191022"/>
                  </a:lnTo>
                  <a:lnTo>
                    <a:pt x="3563037" y="6159273"/>
                  </a:lnTo>
                  <a:lnTo>
                    <a:pt x="3566525" y="6095776"/>
                  </a:lnTo>
                  <a:lnTo>
                    <a:pt x="3573338" y="6032278"/>
                  </a:lnTo>
                  <a:lnTo>
                    <a:pt x="3583243" y="5968780"/>
                  </a:lnTo>
                  <a:lnTo>
                    <a:pt x="3596006" y="5905283"/>
                  </a:lnTo>
                  <a:lnTo>
                    <a:pt x="3611395" y="5841785"/>
                  </a:lnTo>
                  <a:lnTo>
                    <a:pt x="3629175" y="5778287"/>
                  </a:lnTo>
                  <a:lnTo>
                    <a:pt x="3649114" y="5714790"/>
                  </a:lnTo>
                  <a:lnTo>
                    <a:pt x="3670978" y="5651292"/>
                  </a:lnTo>
                  <a:lnTo>
                    <a:pt x="3694534" y="5587794"/>
                  </a:lnTo>
                  <a:lnTo>
                    <a:pt x="3719548" y="5524297"/>
                  </a:lnTo>
                  <a:lnTo>
                    <a:pt x="3745787" y="5460799"/>
                  </a:lnTo>
                  <a:lnTo>
                    <a:pt x="3773018" y="5397301"/>
                  </a:lnTo>
                  <a:lnTo>
                    <a:pt x="3801007" y="5333804"/>
                  </a:lnTo>
                  <a:lnTo>
                    <a:pt x="3829521" y="5270306"/>
                  </a:lnTo>
                  <a:lnTo>
                    <a:pt x="3901571" y="5111562"/>
                  </a:lnTo>
                  <a:lnTo>
                    <a:pt x="3915879" y="5079813"/>
                  </a:lnTo>
                  <a:lnTo>
                    <a:pt x="3944159" y="5016315"/>
                  </a:lnTo>
                  <a:lnTo>
                    <a:pt x="3971797" y="4952818"/>
                  </a:lnTo>
                  <a:lnTo>
                    <a:pt x="3998560" y="4889320"/>
                  </a:lnTo>
                  <a:lnTo>
                    <a:pt x="4024215" y="4825822"/>
                  </a:lnTo>
                  <a:lnTo>
                    <a:pt x="4048527" y="4762325"/>
                  </a:lnTo>
                  <a:lnTo>
                    <a:pt x="4071265" y="4698827"/>
                  </a:lnTo>
                  <a:lnTo>
                    <a:pt x="4092193" y="4635329"/>
                  </a:lnTo>
                  <a:lnTo>
                    <a:pt x="4111080" y="4571832"/>
                  </a:lnTo>
                  <a:lnTo>
                    <a:pt x="4127691" y="4508334"/>
                  </a:lnTo>
                  <a:lnTo>
                    <a:pt x="4141793" y="4444836"/>
                  </a:lnTo>
                  <a:lnTo>
                    <a:pt x="4153153" y="4381339"/>
                  </a:lnTo>
                  <a:lnTo>
                    <a:pt x="4161538" y="4317841"/>
                  </a:lnTo>
                  <a:lnTo>
                    <a:pt x="4166714" y="4254343"/>
                  </a:lnTo>
                  <a:lnTo>
                    <a:pt x="4168447" y="4190846"/>
                  </a:lnTo>
                  <a:lnTo>
                    <a:pt x="4167950" y="4159097"/>
                  </a:lnTo>
                  <a:lnTo>
                    <a:pt x="4164083" y="4095599"/>
                  </a:lnTo>
                  <a:lnTo>
                    <a:pt x="4156190" y="4032102"/>
                  </a:lnTo>
                  <a:lnTo>
                    <a:pt x="4144039" y="3968604"/>
                  </a:lnTo>
                  <a:lnTo>
                    <a:pt x="4127395" y="3905106"/>
                  </a:lnTo>
                  <a:lnTo>
                    <a:pt x="4106025" y="3841609"/>
                  </a:lnTo>
                  <a:lnTo>
                    <a:pt x="4079696" y="3778111"/>
                  </a:lnTo>
                  <a:lnTo>
                    <a:pt x="4048175" y="3714613"/>
                  </a:lnTo>
                  <a:lnTo>
                    <a:pt x="4011228" y="3651116"/>
                  </a:lnTo>
                  <a:lnTo>
                    <a:pt x="3968622" y="3587618"/>
                  </a:lnTo>
                  <a:lnTo>
                    <a:pt x="3945123" y="3555869"/>
                  </a:lnTo>
                  <a:lnTo>
                    <a:pt x="3920123" y="3524120"/>
                  </a:lnTo>
                  <a:lnTo>
                    <a:pt x="3893591" y="3492371"/>
                  </a:lnTo>
                  <a:lnTo>
                    <a:pt x="3837409" y="3428874"/>
                  </a:lnTo>
                  <a:lnTo>
                    <a:pt x="3810881" y="3397125"/>
                  </a:lnTo>
                  <a:lnTo>
                    <a:pt x="3785884" y="3365376"/>
                  </a:lnTo>
                  <a:lnTo>
                    <a:pt x="3762389" y="3333627"/>
                  </a:lnTo>
                  <a:lnTo>
                    <a:pt x="3740367" y="3301878"/>
                  </a:lnTo>
                  <a:lnTo>
                    <a:pt x="3700626" y="3238381"/>
                  </a:lnTo>
                  <a:lnTo>
                    <a:pt x="3666427" y="3174883"/>
                  </a:lnTo>
                  <a:lnTo>
                    <a:pt x="3637537" y="3111385"/>
                  </a:lnTo>
                  <a:lnTo>
                    <a:pt x="3613722" y="3047888"/>
                  </a:lnTo>
                  <a:lnTo>
                    <a:pt x="3594749" y="2984390"/>
                  </a:lnTo>
                  <a:lnTo>
                    <a:pt x="3580386" y="2920892"/>
                  </a:lnTo>
                  <a:lnTo>
                    <a:pt x="3570397" y="2857395"/>
                  </a:lnTo>
                  <a:lnTo>
                    <a:pt x="3564551" y="2793897"/>
                  </a:lnTo>
                  <a:lnTo>
                    <a:pt x="3562613" y="2730399"/>
                  </a:lnTo>
                  <a:lnTo>
                    <a:pt x="3563037" y="2698650"/>
                  </a:lnTo>
                  <a:lnTo>
                    <a:pt x="3566525" y="2635153"/>
                  </a:lnTo>
                  <a:lnTo>
                    <a:pt x="3573338" y="2571655"/>
                  </a:lnTo>
                  <a:lnTo>
                    <a:pt x="3583243" y="2508157"/>
                  </a:lnTo>
                  <a:lnTo>
                    <a:pt x="3596006" y="2444660"/>
                  </a:lnTo>
                  <a:lnTo>
                    <a:pt x="3611395" y="2381162"/>
                  </a:lnTo>
                  <a:lnTo>
                    <a:pt x="3629175" y="2317664"/>
                  </a:lnTo>
                  <a:lnTo>
                    <a:pt x="3649114" y="2254167"/>
                  </a:lnTo>
                  <a:lnTo>
                    <a:pt x="3670978" y="2190669"/>
                  </a:lnTo>
                  <a:lnTo>
                    <a:pt x="3694534" y="2127171"/>
                  </a:lnTo>
                  <a:lnTo>
                    <a:pt x="3719548" y="2063674"/>
                  </a:lnTo>
                  <a:lnTo>
                    <a:pt x="3745787" y="2000176"/>
                  </a:lnTo>
                  <a:lnTo>
                    <a:pt x="3773018" y="1936678"/>
                  </a:lnTo>
                  <a:lnTo>
                    <a:pt x="3801007" y="1873181"/>
                  </a:lnTo>
                  <a:lnTo>
                    <a:pt x="3829521" y="1809683"/>
                  </a:lnTo>
                  <a:lnTo>
                    <a:pt x="3901571" y="1650939"/>
                  </a:lnTo>
                  <a:lnTo>
                    <a:pt x="3915879" y="1619190"/>
                  </a:lnTo>
                  <a:lnTo>
                    <a:pt x="3944159" y="1555692"/>
                  </a:lnTo>
                  <a:lnTo>
                    <a:pt x="3971797" y="1492195"/>
                  </a:lnTo>
                  <a:lnTo>
                    <a:pt x="3998560" y="1428697"/>
                  </a:lnTo>
                  <a:lnTo>
                    <a:pt x="4024215" y="1365199"/>
                  </a:lnTo>
                  <a:lnTo>
                    <a:pt x="4048527" y="1301702"/>
                  </a:lnTo>
                  <a:lnTo>
                    <a:pt x="4071265" y="1238204"/>
                  </a:lnTo>
                  <a:lnTo>
                    <a:pt x="4092193" y="1174706"/>
                  </a:lnTo>
                  <a:lnTo>
                    <a:pt x="4111080" y="1111209"/>
                  </a:lnTo>
                  <a:lnTo>
                    <a:pt x="4127691" y="1047711"/>
                  </a:lnTo>
                  <a:lnTo>
                    <a:pt x="4141793" y="984213"/>
                  </a:lnTo>
                  <a:lnTo>
                    <a:pt x="4153153" y="920716"/>
                  </a:lnTo>
                  <a:lnTo>
                    <a:pt x="4161538" y="857218"/>
                  </a:lnTo>
                  <a:lnTo>
                    <a:pt x="4166714" y="793720"/>
                  </a:lnTo>
                  <a:lnTo>
                    <a:pt x="4168447" y="730223"/>
                  </a:lnTo>
                  <a:lnTo>
                    <a:pt x="4167950" y="698474"/>
                  </a:lnTo>
                  <a:lnTo>
                    <a:pt x="4164083" y="634976"/>
                  </a:lnTo>
                  <a:lnTo>
                    <a:pt x="4156190" y="571479"/>
                  </a:lnTo>
                  <a:lnTo>
                    <a:pt x="4144039" y="507981"/>
                  </a:lnTo>
                  <a:lnTo>
                    <a:pt x="4127395" y="444483"/>
                  </a:lnTo>
                  <a:lnTo>
                    <a:pt x="4106025" y="380986"/>
                  </a:lnTo>
                  <a:lnTo>
                    <a:pt x="4079696" y="317488"/>
                  </a:lnTo>
                  <a:lnTo>
                    <a:pt x="4048175" y="253990"/>
                  </a:lnTo>
                  <a:lnTo>
                    <a:pt x="4011228" y="190493"/>
                  </a:lnTo>
                  <a:lnTo>
                    <a:pt x="3968622" y="126995"/>
                  </a:lnTo>
                  <a:lnTo>
                    <a:pt x="3945123" y="95246"/>
                  </a:lnTo>
                  <a:lnTo>
                    <a:pt x="3920123" y="63497"/>
                  </a:lnTo>
                  <a:lnTo>
                    <a:pt x="3893591" y="31748"/>
                  </a:lnTo>
                  <a:lnTo>
                    <a:pt x="3865499" y="0"/>
                  </a:lnTo>
                  <a:close/>
                </a:path>
              </a:pathLst>
            </a:custGeom>
            <a:solidFill>
              <a:srgbClr val="FF9999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4584" y="3568192"/>
            <a:ext cx="3530600" cy="1786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  <a:spcBef>
                <a:spcPts val="95"/>
              </a:spcBef>
            </a:pP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Los</a:t>
            </a:r>
            <a:r>
              <a:rPr sz="1800" spc="455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empleados</a:t>
            </a:r>
            <a:r>
              <a:rPr sz="1800" spc="459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innovadores</a:t>
            </a:r>
            <a:r>
              <a:rPr sz="1800" spc="455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son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profesionales</a:t>
            </a:r>
            <a:r>
              <a:rPr sz="1800" spc="95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creativos,</a:t>
            </a:r>
            <a:r>
              <a:rPr sz="1800" spc="100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capaces</a:t>
            </a:r>
            <a:r>
              <a:rPr sz="1800" spc="95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1800" spc="-35" dirty="0">
                <a:solidFill>
                  <a:srgbClr val="2E2933"/>
                </a:solidFill>
                <a:latin typeface="Gill Sans MT"/>
                <a:cs typeface="Gill Sans MT"/>
              </a:rPr>
              <a:t>de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generar</a:t>
            </a:r>
            <a:r>
              <a:rPr sz="1800" spc="110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ideas</a:t>
            </a:r>
            <a:r>
              <a:rPr sz="1800" spc="105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aplicables</a:t>
            </a:r>
            <a:r>
              <a:rPr sz="1800" spc="110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1800" spc="60" dirty="0">
                <a:solidFill>
                  <a:srgbClr val="2E2933"/>
                </a:solidFill>
                <a:latin typeface="Gill Sans MT"/>
                <a:cs typeface="Gill Sans MT"/>
              </a:rPr>
              <a:t>a</a:t>
            </a:r>
            <a:r>
              <a:rPr sz="1800" spc="110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1800" spc="-40" dirty="0">
                <a:solidFill>
                  <a:srgbClr val="2E2933"/>
                </a:solidFill>
                <a:latin typeface="Gill Sans MT"/>
                <a:cs typeface="Gill Sans MT"/>
              </a:rPr>
              <a:t>diversos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ámbitos,</a:t>
            </a:r>
            <a:r>
              <a:rPr sz="1800" spc="270" dirty="0">
                <a:solidFill>
                  <a:srgbClr val="2E2933"/>
                </a:solidFill>
                <a:latin typeface="Gill Sans MT"/>
                <a:cs typeface="Gill Sans MT"/>
              </a:rPr>
              <a:t>  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romper</a:t>
            </a:r>
            <a:r>
              <a:rPr sz="1800" spc="270" dirty="0">
                <a:solidFill>
                  <a:srgbClr val="2E2933"/>
                </a:solidFill>
                <a:latin typeface="Gill Sans MT"/>
                <a:cs typeface="Gill Sans MT"/>
              </a:rPr>
              <a:t>  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paradigmas</a:t>
            </a:r>
            <a:r>
              <a:rPr sz="1800" spc="270" dirty="0">
                <a:solidFill>
                  <a:srgbClr val="2E2933"/>
                </a:solidFill>
                <a:latin typeface="Gill Sans MT"/>
                <a:cs typeface="Gill Sans MT"/>
              </a:rPr>
              <a:t>   </a:t>
            </a: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y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emprender</a:t>
            </a:r>
            <a:r>
              <a:rPr sz="1800" spc="2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acciones</a:t>
            </a:r>
            <a:r>
              <a:rPr sz="1800" spc="204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que</a:t>
            </a:r>
            <a:r>
              <a:rPr sz="1800" spc="204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impulsen</a:t>
            </a:r>
            <a:r>
              <a:rPr sz="1800" spc="19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el </a:t>
            </a: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crecimiento</a:t>
            </a:r>
            <a:r>
              <a:rPr sz="1800" spc="-15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de</a:t>
            </a:r>
            <a:r>
              <a:rPr sz="1800" spc="-1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la</a:t>
            </a:r>
            <a:r>
              <a:rPr sz="1800" spc="-12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organización.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861" y="611377"/>
            <a:ext cx="283273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65" dirty="0">
                <a:solidFill>
                  <a:srgbClr val="001F5F"/>
                </a:solidFill>
                <a:latin typeface="Gill Sans MT"/>
                <a:cs typeface="Gill Sans MT"/>
              </a:rPr>
              <a:t>6.5</a:t>
            </a:r>
            <a:r>
              <a:rPr sz="1600" spc="-13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65" dirty="0">
                <a:solidFill>
                  <a:srgbClr val="001F5F"/>
                </a:solidFill>
                <a:latin typeface="Gill Sans MT"/>
                <a:cs typeface="Gill Sans MT"/>
              </a:rPr>
              <a:t>INNOVACIÓN</a:t>
            </a:r>
            <a:r>
              <a:rPr sz="1600" spc="-17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75" dirty="0">
                <a:solidFill>
                  <a:srgbClr val="001F5F"/>
                </a:solidFill>
                <a:latin typeface="Gill Sans MT"/>
                <a:cs typeface="Gill Sans MT"/>
              </a:rPr>
              <a:t>CONTINUA</a:t>
            </a:r>
            <a:r>
              <a:rPr sz="1600" spc="-16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00" dirty="0">
                <a:solidFill>
                  <a:srgbClr val="001F5F"/>
                </a:solidFill>
                <a:latin typeface="Gill Sans MT"/>
                <a:cs typeface="Gill Sans MT"/>
              </a:rPr>
              <a:t>EN</a:t>
            </a:r>
            <a:r>
              <a:rPr sz="1600" spc="-14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25" dirty="0">
                <a:solidFill>
                  <a:srgbClr val="001F5F"/>
                </a:solidFill>
                <a:latin typeface="Gill Sans MT"/>
                <a:cs typeface="Gill Sans MT"/>
              </a:rPr>
              <a:t>EL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96874"/>
            <a:ext cx="3987165" cy="24765"/>
          </a:xfrm>
          <a:custGeom>
            <a:avLst/>
            <a:gdLst/>
            <a:ahLst/>
            <a:cxnLst/>
            <a:rect l="l" t="t" r="r" b="b"/>
            <a:pathLst>
              <a:path w="3987165" h="24765">
                <a:moveTo>
                  <a:pt x="0" y="24751"/>
                </a:moveTo>
                <a:lnTo>
                  <a:pt x="3987165" y="0"/>
                </a:lnTo>
              </a:path>
            </a:pathLst>
          </a:custGeom>
          <a:ln w="6350">
            <a:solidFill>
              <a:srgbClr val="221F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10994" y="714755"/>
            <a:ext cx="18021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20" dirty="0">
                <a:solidFill>
                  <a:srgbClr val="001F5F"/>
                </a:solidFill>
                <a:latin typeface="Arial Narrow"/>
                <a:cs typeface="Arial Narrow"/>
              </a:rPr>
              <a:t>Trabajo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71" y="6019800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El empleado o trabajador de la empresa piensa que considera la solución de  problemas financieros de la empresa. los empresarios realizan una lluvia de  ideas para generar un plan innovador para 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7" t="3220" r="2990" b="6609"/>
          <a:stretch/>
        </p:blipFill>
        <p:spPr bwMode="auto">
          <a:xfrm>
            <a:off x="6781800" y="127000"/>
            <a:ext cx="4876800" cy="650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8600" y="2286000"/>
            <a:ext cx="655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Tempus Sans ITC" panose="04020404030D07020202" pitchFamily="82" charset="0"/>
                <a:ea typeface="Times New Roman" panose="02020603050405020304" pitchFamily="18" charset="0"/>
              </a:rPr>
              <a:t>Tomar riesgos.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effectLst/>
              <a:latin typeface="Tempus Sans ITC" panose="04020404030D07020202" pitchFamily="82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Tempus Sans ITC" panose="04020404030D07020202" pitchFamily="82" charset="0"/>
                <a:ea typeface="Times New Roman" panose="02020603050405020304" pitchFamily="18" charset="0"/>
              </a:rPr>
              <a:t>Volver a lo básico.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Tempus Sans ITC" panose="04020404030D07020202" pitchFamily="82" charset="0"/>
                <a:ea typeface="Times New Roman" panose="02020603050405020304" pitchFamily="18" charset="0"/>
              </a:rPr>
              <a:t>Romper paradigmas.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Tempus Sans ITC" panose="04020404030D07020202" pitchFamily="82" charset="0"/>
                <a:ea typeface="Times New Roman" panose="02020603050405020304" pitchFamily="18" charset="0"/>
              </a:rPr>
              <a:t>No le tienen miedo al cambio.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effectLst/>
              <a:latin typeface="Tempus Sans ITC" panose="04020404030D07020202" pitchFamily="82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Tempus Sans ITC" panose="04020404030D07020202" pitchFamily="82" charset="0"/>
                <a:ea typeface="Times New Roman" panose="02020603050405020304" pitchFamily="18" charset="0"/>
              </a:rPr>
              <a:t>Tolerancia a la frustración.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SV" sz="2400" dirty="0" smtClean="0">
                <a:solidFill>
                  <a:schemeClr val="accent1">
                    <a:lumMod val="75000"/>
                  </a:schemeClr>
                </a:solidFill>
                <a:latin typeface="Tempus Sans ITC" panose="04020404030D07020202" pitchFamily="82" charset="0"/>
              </a:rPr>
              <a:t>Buscan su crecimiento personal y profesional.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SV" sz="2400" dirty="0" smtClean="0">
                <a:solidFill>
                  <a:schemeClr val="accent1">
                    <a:lumMod val="75000"/>
                  </a:schemeClr>
                </a:solidFill>
                <a:latin typeface="Tempus Sans ITC" panose="04020404030D07020202" pitchFamily="82" charset="0"/>
              </a:rPr>
              <a:t>Los profesionistas innovadores buscan estimular su creatividad, una de sus principales características es su deseo por crear, actividades como escribir, pintar, dibujar o componer  ayudan a generar ideas. </a:t>
            </a: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  <a:effectLst/>
                <a:latin typeface="Tempus Sans ITC" panose="04020404030D07020202" pitchFamily="82" charset="0"/>
                <a:ea typeface="Times New Roman" panose="02020603050405020304" pitchFamily="18" charset="0"/>
              </a:rPr>
              <a:t>  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Tempus Sans ITC" panose="04020404030D07020202" pitchFamily="82" charset="0"/>
              <a:ea typeface="Times New Roman" panose="02020603050405020304" pitchFamily="18" charset="0"/>
            </a:endParaRPr>
          </a:p>
        </p:txBody>
      </p:sp>
      <p:pic>
        <p:nvPicPr>
          <p:cNvPr id="7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81000"/>
            <a:ext cx="2531364" cy="50139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53955" y="1214866"/>
            <a:ext cx="654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SV" sz="2000" b="1" i="1" dirty="0" smtClean="0">
                <a:solidFill>
                  <a:schemeClr val="accent1">
                    <a:lumMod val="75000"/>
                  </a:scheme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CARACTERÍSTICAS QUE POSEE EL EMPLEADO INNOVADOR: 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0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El valor de la innovación - Frases célebres de economía y finanzas |  Econom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149"/>
            <a:ext cx="8153248" cy="68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81000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12191999" cy="6856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111" y="2381503"/>
            <a:ext cx="24409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8450">
              <a:lnSpc>
                <a:spcPct val="100000"/>
              </a:lnSpc>
              <a:spcBef>
                <a:spcPts val="100"/>
              </a:spcBef>
            </a:pPr>
            <a:r>
              <a:rPr i="1" spc="-815" dirty="0">
                <a:solidFill>
                  <a:srgbClr val="006FC0"/>
                </a:solidFill>
                <a:latin typeface="Arial Narrow"/>
                <a:cs typeface="Arial Narrow"/>
              </a:rPr>
              <a:t>¿Cómo</a:t>
            </a:r>
            <a:r>
              <a:rPr i="1" spc="-145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i="1" spc="-335" dirty="0">
                <a:solidFill>
                  <a:srgbClr val="006FC0"/>
                </a:solidFill>
                <a:latin typeface="Arial Narrow"/>
                <a:cs typeface="Arial Narrow"/>
              </a:rPr>
              <a:t>lo </a:t>
            </a:r>
            <a:r>
              <a:rPr i="1" spc="-455" dirty="0">
                <a:solidFill>
                  <a:srgbClr val="006FC0"/>
                </a:solidFill>
                <a:latin typeface="Arial Narrow"/>
                <a:cs typeface="Arial Narrow"/>
              </a:rPr>
              <a:t>aplicarías?</a:t>
            </a:r>
          </a:p>
        </p:txBody>
      </p:sp>
      <p:pic>
        <p:nvPicPr>
          <p:cNvPr id="4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95081" y="710183"/>
              <a:ext cx="4297045" cy="904875"/>
            </a:xfrm>
            <a:custGeom>
              <a:avLst/>
              <a:gdLst/>
              <a:ahLst/>
              <a:cxnLst/>
              <a:rect l="l" t="t" r="r" b="b"/>
              <a:pathLst>
                <a:path w="4297045" h="904875">
                  <a:moveTo>
                    <a:pt x="4172839" y="0"/>
                  </a:moveTo>
                  <a:lnTo>
                    <a:pt x="150749" y="0"/>
                  </a:lnTo>
                  <a:lnTo>
                    <a:pt x="103079" y="7679"/>
                  </a:lnTo>
                  <a:lnTo>
                    <a:pt x="61694" y="29069"/>
                  </a:lnTo>
                  <a:lnTo>
                    <a:pt x="29069" y="61694"/>
                  </a:lnTo>
                  <a:lnTo>
                    <a:pt x="7679" y="103079"/>
                  </a:lnTo>
                  <a:lnTo>
                    <a:pt x="0" y="150749"/>
                  </a:lnTo>
                  <a:lnTo>
                    <a:pt x="0" y="753744"/>
                  </a:lnTo>
                  <a:lnTo>
                    <a:pt x="7679" y="801414"/>
                  </a:lnTo>
                  <a:lnTo>
                    <a:pt x="29069" y="842799"/>
                  </a:lnTo>
                  <a:lnTo>
                    <a:pt x="61694" y="875424"/>
                  </a:lnTo>
                  <a:lnTo>
                    <a:pt x="103079" y="896814"/>
                  </a:lnTo>
                  <a:lnTo>
                    <a:pt x="150749" y="904493"/>
                  </a:lnTo>
                  <a:lnTo>
                    <a:pt x="4172839" y="904493"/>
                  </a:lnTo>
                  <a:lnTo>
                    <a:pt x="4220508" y="896814"/>
                  </a:lnTo>
                  <a:lnTo>
                    <a:pt x="4261893" y="875424"/>
                  </a:lnTo>
                  <a:lnTo>
                    <a:pt x="4294518" y="842799"/>
                  </a:lnTo>
                  <a:lnTo>
                    <a:pt x="4296918" y="838156"/>
                  </a:lnTo>
                  <a:lnTo>
                    <a:pt x="4296918" y="66337"/>
                  </a:lnTo>
                  <a:lnTo>
                    <a:pt x="4294518" y="61694"/>
                  </a:lnTo>
                  <a:lnTo>
                    <a:pt x="4261893" y="29069"/>
                  </a:lnTo>
                  <a:lnTo>
                    <a:pt x="4220508" y="7679"/>
                  </a:lnTo>
                  <a:lnTo>
                    <a:pt x="417283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2055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Actividad</a:t>
            </a:r>
          </a:p>
        </p:txBody>
      </p:sp>
      <p:pic>
        <p:nvPicPr>
          <p:cNvPr id="6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125983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45300"/>
            <a:chOff x="0" y="0"/>
            <a:chExt cx="12192000" cy="6845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450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89660"/>
              <a:ext cx="6345555" cy="893444"/>
            </a:xfrm>
            <a:custGeom>
              <a:avLst/>
              <a:gdLst/>
              <a:ahLst/>
              <a:cxnLst/>
              <a:rect l="l" t="t" r="r" b="b"/>
              <a:pathLst>
                <a:path w="6345555" h="893444">
                  <a:moveTo>
                    <a:pt x="6196330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6196330" y="893063"/>
                  </a:lnTo>
                  <a:lnTo>
                    <a:pt x="6243362" y="885472"/>
                  </a:lnTo>
                  <a:lnTo>
                    <a:pt x="6284220" y="864335"/>
                  </a:lnTo>
                  <a:lnTo>
                    <a:pt x="6316445" y="832110"/>
                  </a:lnTo>
                  <a:lnTo>
                    <a:pt x="6337582" y="791252"/>
                  </a:lnTo>
                  <a:lnTo>
                    <a:pt x="6345174" y="744219"/>
                  </a:lnTo>
                  <a:lnTo>
                    <a:pt x="6345174" y="148843"/>
                  </a:lnTo>
                  <a:lnTo>
                    <a:pt x="6337582" y="101811"/>
                  </a:lnTo>
                  <a:lnTo>
                    <a:pt x="6316445" y="60953"/>
                  </a:lnTo>
                  <a:lnTo>
                    <a:pt x="6284220" y="28728"/>
                  </a:lnTo>
                  <a:lnTo>
                    <a:pt x="6243362" y="7591"/>
                  </a:lnTo>
                  <a:lnTo>
                    <a:pt x="619633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358" y="982472"/>
            <a:ext cx="57956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15" dirty="0">
                <a:solidFill>
                  <a:srgbClr val="001F5F"/>
                </a:solidFill>
                <a:latin typeface="Arial Narrow"/>
                <a:cs typeface="Arial Narrow"/>
              </a:rPr>
              <a:t>Creatividad</a:t>
            </a:r>
            <a:r>
              <a:rPr i="1" spc="-145" dirty="0">
                <a:solidFill>
                  <a:srgbClr val="001F5F"/>
                </a:solidFill>
                <a:latin typeface="Arial Narrow"/>
                <a:cs typeface="Arial Narrow"/>
              </a:rPr>
              <a:t> </a:t>
            </a:r>
            <a:r>
              <a:rPr i="1" spc="-990" dirty="0">
                <a:solidFill>
                  <a:srgbClr val="001F5F"/>
                </a:solidFill>
                <a:latin typeface="Arial Narrow"/>
                <a:cs typeface="Arial Narrow"/>
              </a:rPr>
              <a:t>e</a:t>
            </a:r>
            <a:r>
              <a:rPr i="1" spc="-150" dirty="0">
                <a:solidFill>
                  <a:srgbClr val="001F5F"/>
                </a:solidFill>
                <a:latin typeface="Arial Narrow"/>
                <a:cs typeface="Arial Narrow"/>
              </a:rPr>
              <a:t> </a:t>
            </a:r>
            <a:r>
              <a:rPr i="1" spc="-325" dirty="0">
                <a:solidFill>
                  <a:srgbClr val="001F5F"/>
                </a:solidFill>
                <a:latin typeface="Arial Narrow"/>
                <a:cs typeface="Arial Narrow"/>
              </a:rPr>
              <a:t>Innovación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53033" y="2326385"/>
            <a:ext cx="4124325" cy="4531995"/>
            <a:chOff x="653033" y="2326385"/>
            <a:chExt cx="4124325" cy="4531995"/>
          </a:xfrm>
        </p:grpSpPr>
        <p:sp>
          <p:nvSpPr>
            <p:cNvPr id="7" name="object 7"/>
            <p:cNvSpPr/>
            <p:nvPr/>
          </p:nvSpPr>
          <p:spPr>
            <a:xfrm>
              <a:off x="904493" y="2967226"/>
              <a:ext cx="3872865" cy="3891279"/>
            </a:xfrm>
            <a:custGeom>
              <a:avLst/>
              <a:gdLst/>
              <a:ahLst/>
              <a:cxnLst/>
              <a:rect l="l" t="t" r="r" b="b"/>
              <a:pathLst>
                <a:path w="3872865" h="3891279">
                  <a:moveTo>
                    <a:pt x="3872483" y="0"/>
                  </a:moveTo>
                  <a:lnTo>
                    <a:pt x="0" y="0"/>
                  </a:lnTo>
                  <a:lnTo>
                    <a:pt x="0" y="3890771"/>
                  </a:lnTo>
                  <a:lnTo>
                    <a:pt x="3872483" y="3890771"/>
                  </a:lnTo>
                  <a:lnTo>
                    <a:pt x="3872483" y="0"/>
                  </a:lnTo>
                  <a:close/>
                </a:path>
              </a:pathLst>
            </a:custGeom>
            <a:solidFill>
              <a:srgbClr val="EDF3F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033" y="2326385"/>
              <a:ext cx="3129533" cy="8336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6163" y="2636519"/>
              <a:ext cx="1466723" cy="457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91108" y="3142995"/>
            <a:ext cx="37077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43B49"/>
                </a:solidFill>
                <a:latin typeface="Gill Sans MT"/>
                <a:cs typeface="Gill Sans MT"/>
              </a:rPr>
              <a:t>Desarrollar</a:t>
            </a:r>
            <a:r>
              <a:rPr sz="2000" spc="56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2000" spc="55" dirty="0">
                <a:solidFill>
                  <a:srgbClr val="443B49"/>
                </a:solidFill>
                <a:latin typeface="Gill Sans MT"/>
                <a:cs typeface="Gill Sans MT"/>
              </a:rPr>
              <a:t>la</a:t>
            </a:r>
            <a:r>
              <a:rPr sz="2000" spc="555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43B49"/>
                </a:solidFill>
                <a:latin typeface="Gill Sans MT"/>
                <a:cs typeface="Gill Sans MT"/>
              </a:rPr>
              <a:t>creatividad</a:t>
            </a:r>
            <a:r>
              <a:rPr sz="2000" spc="555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443B49"/>
                </a:solidFill>
                <a:latin typeface="Gill Sans MT"/>
                <a:cs typeface="Gill Sans MT"/>
              </a:rPr>
              <a:t>para</a:t>
            </a:r>
            <a:r>
              <a:rPr sz="2000" spc="55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2000" spc="30" dirty="0">
                <a:solidFill>
                  <a:srgbClr val="443B49"/>
                </a:solidFill>
                <a:latin typeface="Gill Sans MT"/>
                <a:cs typeface="Gill Sans MT"/>
              </a:rPr>
              <a:t>la </a:t>
            </a:r>
            <a:r>
              <a:rPr sz="2000" spc="-40" dirty="0">
                <a:solidFill>
                  <a:srgbClr val="443B49"/>
                </a:solidFill>
                <a:latin typeface="Gill Sans MT"/>
                <a:cs typeface="Gill Sans MT"/>
              </a:rPr>
              <a:t>ejecución</a:t>
            </a:r>
            <a:r>
              <a:rPr sz="2000" spc="-55" dirty="0">
                <a:solidFill>
                  <a:srgbClr val="443B49"/>
                </a:solidFill>
                <a:latin typeface="Gill Sans MT"/>
                <a:cs typeface="Gill Sans MT"/>
              </a:rPr>
              <a:t> de</a:t>
            </a:r>
            <a:r>
              <a:rPr sz="2000" spc="-5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2000" spc="-90" dirty="0">
                <a:solidFill>
                  <a:srgbClr val="443B49"/>
                </a:solidFill>
                <a:latin typeface="Gill Sans MT"/>
                <a:cs typeface="Gill Sans MT"/>
              </a:rPr>
              <a:t>proyectos</a:t>
            </a:r>
            <a:r>
              <a:rPr sz="2000" spc="-5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2000" spc="-40" dirty="0">
                <a:solidFill>
                  <a:srgbClr val="443B49"/>
                </a:solidFill>
                <a:latin typeface="Gill Sans MT"/>
                <a:cs typeface="Gill Sans MT"/>
              </a:rPr>
              <a:t>innovadores</a:t>
            </a:r>
            <a:r>
              <a:rPr sz="2000" spc="-65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2000" spc="-50" dirty="0">
                <a:solidFill>
                  <a:srgbClr val="443B49"/>
                </a:solidFill>
                <a:latin typeface="Gill Sans MT"/>
                <a:cs typeface="Gill Sans MT"/>
              </a:rPr>
              <a:t>y </a:t>
            </a:r>
            <a:r>
              <a:rPr sz="2000" dirty="0">
                <a:solidFill>
                  <a:srgbClr val="443B49"/>
                </a:solidFill>
                <a:latin typeface="Gill Sans MT"/>
                <a:cs typeface="Gill Sans MT"/>
              </a:rPr>
              <a:t>dar</a:t>
            </a:r>
            <a:r>
              <a:rPr sz="2000" spc="190" dirty="0">
                <a:solidFill>
                  <a:srgbClr val="443B49"/>
                </a:solidFill>
                <a:latin typeface="Gill Sans MT"/>
                <a:cs typeface="Gill Sans MT"/>
              </a:rPr>
              <a:t>  </a:t>
            </a:r>
            <a:r>
              <a:rPr sz="2000" dirty="0">
                <a:solidFill>
                  <a:srgbClr val="443B49"/>
                </a:solidFill>
                <a:latin typeface="Gill Sans MT"/>
                <a:cs typeface="Gill Sans MT"/>
              </a:rPr>
              <a:t>respuestas</a:t>
            </a:r>
            <a:r>
              <a:rPr sz="2000" spc="195" dirty="0">
                <a:solidFill>
                  <a:srgbClr val="443B49"/>
                </a:solidFill>
                <a:latin typeface="Gill Sans MT"/>
                <a:cs typeface="Gill Sans MT"/>
              </a:rPr>
              <a:t>  </a:t>
            </a:r>
            <a:r>
              <a:rPr sz="2000" dirty="0">
                <a:solidFill>
                  <a:srgbClr val="443B49"/>
                </a:solidFill>
                <a:latin typeface="Gill Sans MT"/>
                <a:cs typeface="Gill Sans MT"/>
              </a:rPr>
              <a:t>novedosas</a:t>
            </a:r>
            <a:r>
              <a:rPr sz="2000" spc="200" dirty="0">
                <a:solidFill>
                  <a:srgbClr val="443B49"/>
                </a:solidFill>
                <a:latin typeface="Gill Sans MT"/>
                <a:cs typeface="Gill Sans MT"/>
              </a:rPr>
              <a:t>  </a:t>
            </a:r>
            <a:r>
              <a:rPr sz="2000" spc="65" dirty="0">
                <a:solidFill>
                  <a:srgbClr val="443B49"/>
                </a:solidFill>
                <a:latin typeface="Gill Sans MT"/>
                <a:cs typeface="Gill Sans MT"/>
              </a:rPr>
              <a:t>a</a:t>
            </a:r>
            <a:r>
              <a:rPr sz="2000" spc="204" dirty="0">
                <a:solidFill>
                  <a:srgbClr val="443B49"/>
                </a:solidFill>
                <a:latin typeface="Gill Sans MT"/>
                <a:cs typeface="Gill Sans MT"/>
              </a:rPr>
              <a:t>  </a:t>
            </a:r>
            <a:r>
              <a:rPr sz="2000" spc="-25" dirty="0">
                <a:solidFill>
                  <a:srgbClr val="443B49"/>
                </a:solidFill>
                <a:latin typeface="Gill Sans MT"/>
                <a:cs typeface="Gill Sans MT"/>
              </a:rPr>
              <a:t>los </a:t>
            </a:r>
            <a:r>
              <a:rPr sz="2000" spc="-35" dirty="0">
                <a:solidFill>
                  <a:srgbClr val="443B49"/>
                </a:solidFill>
                <a:latin typeface="Gill Sans MT"/>
                <a:cs typeface="Gill Sans MT"/>
              </a:rPr>
              <a:t>problemas</a:t>
            </a:r>
            <a:r>
              <a:rPr sz="2000" spc="-17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2000" spc="-35" dirty="0">
                <a:solidFill>
                  <a:srgbClr val="443B49"/>
                </a:solidFill>
                <a:latin typeface="Gill Sans MT"/>
                <a:cs typeface="Gill Sans MT"/>
              </a:rPr>
              <a:t>y</a:t>
            </a:r>
            <a:r>
              <a:rPr sz="2000" spc="-195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2000" spc="-85" dirty="0">
                <a:solidFill>
                  <a:srgbClr val="443B49"/>
                </a:solidFill>
                <a:latin typeface="Gill Sans MT"/>
                <a:cs typeface="Gill Sans MT"/>
              </a:rPr>
              <a:t>retos</a:t>
            </a:r>
            <a:r>
              <a:rPr sz="2000" spc="-185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443B49"/>
                </a:solidFill>
                <a:latin typeface="Gill Sans MT"/>
                <a:cs typeface="Gill Sans MT"/>
              </a:rPr>
              <a:t>profesionales.</a:t>
            </a:r>
            <a:endParaRPr sz="2000">
              <a:latin typeface="Gill Sans MT"/>
              <a:cs typeface="Gill Sans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5067" y="5500598"/>
          <a:ext cx="3263900" cy="1064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9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6.1</a:t>
                      </a:r>
                      <a:r>
                        <a:rPr sz="1400" spc="-1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Definición</a:t>
                      </a:r>
                      <a:r>
                        <a:rPr sz="1400" spc="-9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400" spc="-1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creatividad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rgbClr val="EDF3F5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4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6.2</a:t>
                      </a:r>
                      <a:r>
                        <a:rPr sz="1400" spc="-1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4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Técnicas</a:t>
                      </a:r>
                      <a:r>
                        <a:rPr sz="1400" spc="-10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para</a:t>
                      </a:r>
                      <a:r>
                        <a:rPr sz="1400" spc="-1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el</a:t>
                      </a:r>
                      <a:r>
                        <a:rPr sz="1400" spc="-1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4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desarrollo</a:t>
                      </a:r>
                      <a:r>
                        <a:rPr sz="1400" spc="-114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400" spc="-1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la</a:t>
                      </a:r>
                      <a:r>
                        <a:rPr sz="1400" spc="-1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creatividad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rgbClr val="EDF3F5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6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6.3</a:t>
                      </a:r>
                      <a:r>
                        <a:rPr sz="1400" spc="-114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Fundamentos</a:t>
                      </a:r>
                      <a:r>
                        <a:rPr sz="1400" spc="-8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400" spc="-1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la</a:t>
                      </a:r>
                      <a:r>
                        <a:rPr sz="1400" spc="-1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innovación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rgbClr val="EDF3F5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6.4</a:t>
                      </a:r>
                      <a:r>
                        <a:rPr sz="1400" spc="-10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Herramientas</a:t>
                      </a:r>
                      <a:r>
                        <a:rPr sz="1400" spc="-10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400" spc="-114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innovación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rgbClr val="EDF3F5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6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6.5</a:t>
                      </a:r>
                      <a:r>
                        <a:rPr sz="1400" spc="-13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Innovar</a:t>
                      </a:r>
                      <a:r>
                        <a:rPr sz="1400" spc="-1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continuamente</a:t>
                      </a:r>
                      <a:r>
                        <a:rPr sz="1400" spc="-114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en</a:t>
                      </a:r>
                      <a:r>
                        <a:rPr sz="1400" spc="-13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el</a:t>
                      </a:r>
                      <a:r>
                        <a:rPr sz="1400" spc="-14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trabajo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solidFill>
                      <a:srgbClr val="EDF3F5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747522" y="4626102"/>
            <a:ext cx="3129533" cy="833628"/>
            <a:chOff x="747522" y="4626102"/>
            <a:chExt cx="3129533" cy="833628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522" y="4626102"/>
              <a:ext cx="3129533" cy="8336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5252" y="4950206"/>
              <a:ext cx="1650111" cy="457200"/>
            </a:xfrm>
            <a:prstGeom prst="rect">
              <a:avLst/>
            </a:prstGeom>
          </p:spPr>
        </p:pic>
      </p:grpSp>
      <p:pic>
        <p:nvPicPr>
          <p:cNvPr id="15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33" y="43434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96302" y="974598"/>
            <a:ext cx="1264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5" dirty="0">
                <a:solidFill>
                  <a:srgbClr val="001F5F"/>
                </a:solidFill>
                <a:latin typeface="Gill Sans MT"/>
                <a:cs typeface="Gill Sans MT"/>
              </a:rPr>
              <a:t>6.1</a:t>
            </a:r>
            <a:r>
              <a:rPr sz="1600" spc="-17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10" dirty="0">
                <a:solidFill>
                  <a:srgbClr val="001F5F"/>
                </a:solidFill>
                <a:latin typeface="Gill Sans MT"/>
                <a:cs typeface="Gill Sans MT"/>
              </a:rPr>
              <a:t>DEFINICIÓN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17307" y="1326641"/>
            <a:ext cx="1407795" cy="0"/>
          </a:xfrm>
          <a:custGeom>
            <a:avLst/>
            <a:gdLst/>
            <a:ahLst/>
            <a:cxnLst/>
            <a:rect l="l" t="t" r="r" b="b"/>
            <a:pathLst>
              <a:path w="1407795">
                <a:moveTo>
                  <a:pt x="0" y="0"/>
                </a:moveTo>
                <a:lnTo>
                  <a:pt x="1407541" y="0"/>
                </a:lnTo>
              </a:path>
            </a:pathLst>
          </a:custGeom>
          <a:ln w="6350">
            <a:solidFill>
              <a:srgbClr val="221F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62135" y="856488"/>
            <a:ext cx="2107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335" dirty="0">
                <a:solidFill>
                  <a:srgbClr val="001F5F"/>
                </a:solidFill>
                <a:latin typeface="Arial Narrow"/>
                <a:cs typeface="Arial Narrow"/>
              </a:rPr>
              <a:t>Creatividad</a:t>
            </a:r>
            <a:endParaRPr sz="4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400" y="1772285"/>
            <a:ext cx="4325620" cy="165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  <a:spcBef>
                <a:spcPts val="100"/>
              </a:spcBef>
            </a:pP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La</a:t>
            </a:r>
            <a:r>
              <a:rPr sz="2000" spc="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creatividad</a:t>
            </a:r>
            <a:r>
              <a:rPr sz="2000" spc="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es</a:t>
            </a:r>
            <a:r>
              <a:rPr sz="2000" spc="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un</a:t>
            </a:r>
            <a:r>
              <a:rPr sz="2000" spc="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50" dirty="0">
                <a:solidFill>
                  <a:srgbClr val="2E2933"/>
                </a:solidFill>
                <a:latin typeface="Gill Sans MT"/>
                <a:cs typeface="Gill Sans MT"/>
              </a:rPr>
              <a:t>proceso</a:t>
            </a:r>
            <a:r>
              <a:rPr sz="2000" spc="8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dinámico,</a:t>
            </a:r>
            <a:r>
              <a:rPr sz="2000" spc="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2E2933"/>
                </a:solidFill>
                <a:latin typeface="Gill Sans MT"/>
                <a:cs typeface="Gill Sans MT"/>
              </a:rPr>
              <a:t>es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una</a:t>
            </a:r>
            <a:r>
              <a:rPr sz="2000" spc="200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fuerza</a:t>
            </a:r>
            <a:r>
              <a:rPr sz="2000" spc="204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viva</a:t>
            </a:r>
            <a:r>
              <a:rPr sz="2000" spc="204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y</a:t>
            </a:r>
            <a:r>
              <a:rPr sz="2000" spc="200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cambiante</a:t>
            </a:r>
            <a:r>
              <a:rPr sz="2000" spc="200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del</a:t>
            </a:r>
            <a:r>
              <a:rPr sz="2000" spc="204" dirty="0">
                <a:solidFill>
                  <a:srgbClr val="2E2933"/>
                </a:solidFill>
                <a:latin typeface="Gill Sans MT"/>
                <a:cs typeface="Gill Sans MT"/>
              </a:rPr>
              <a:t>  </a:t>
            </a:r>
            <a:r>
              <a:rPr sz="2000" spc="-45" dirty="0">
                <a:solidFill>
                  <a:srgbClr val="2E2933"/>
                </a:solidFill>
                <a:latin typeface="Gill Sans MT"/>
                <a:cs typeface="Gill Sans MT"/>
              </a:rPr>
              <a:t>ser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humano;</a:t>
            </a:r>
            <a:r>
              <a:rPr sz="2000" spc="-14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125" dirty="0">
                <a:solidFill>
                  <a:srgbClr val="2E2933"/>
                </a:solidFill>
                <a:latin typeface="Gill Sans MT"/>
                <a:cs typeface="Gill Sans MT"/>
              </a:rPr>
              <a:t>es</a:t>
            </a:r>
            <a:r>
              <a:rPr sz="2000" spc="-1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65" dirty="0">
                <a:solidFill>
                  <a:srgbClr val="2E2933"/>
                </a:solidFill>
                <a:latin typeface="Gill Sans MT"/>
                <a:cs typeface="Gill Sans MT"/>
              </a:rPr>
              <a:t>decir,</a:t>
            </a:r>
            <a:r>
              <a:rPr sz="2000" spc="-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135" dirty="0">
                <a:solidFill>
                  <a:srgbClr val="2E2933"/>
                </a:solidFill>
                <a:latin typeface="Gill Sans MT"/>
                <a:cs typeface="Gill Sans MT"/>
              </a:rPr>
              <a:t>es</a:t>
            </a:r>
            <a:r>
              <a:rPr sz="2000" spc="-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50" dirty="0">
                <a:solidFill>
                  <a:srgbClr val="2E2933"/>
                </a:solidFill>
                <a:latin typeface="Gill Sans MT"/>
                <a:cs typeface="Gill Sans MT"/>
              </a:rPr>
              <a:t>el</a:t>
            </a:r>
            <a:r>
              <a:rPr sz="2000" spc="-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110" dirty="0">
                <a:solidFill>
                  <a:srgbClr val="2E2933"/>
                </a:solidFill>
                <a:latin typeface="Gill Sans MT"/>
                <a:cs typeface="Gill Sans MT"/>
              </a:rPr>
              <a:t>motor</a:t>
            </a:r>
            <a:r>
              <a:rPr sz="2000" spc="-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20" dirty="0">
                <a:solidFill>
                  <a:srgbClr val="2E2933"/>
                </a:solidFill>
                <a:latin typeface="Gill Sans MT"/>
                <a:cs typeface="Gill Sans MT"/>
              </a:rPr>
              <a:t>del</a:t>
            </a:r>
            <a:r>
              <a:rPr sz="2000" spc="-4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35" dirty="0">
                <a:solidFill>
                  <a:srgbClr val="2E2933"/>
                </a:solidFill>
                <a:latin typeface="Gill Sans MT"/>
                <a:cs typeface="Gill Sans MT"/>
              </a:rPr>
              <a:t>desarrollo </a:t>
            </a: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personal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 y</a:t>
            </a:r>
            <a:r>
              <a:rPr sz="2000" spc="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ha</a:t>
            </a: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sido</a:t>
            </a:r>
            <a:r>
              <a:rPr sz="2000" spc="1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55" dirty="0">
                <a:solidFill>
                  <a:srgbClr val="2E2933"/>
                </a:solidFill>
                <a:latin typeface="Gill Sans MT"/>
                <a:cs typeface="Gill Sans MT"/>
              </a:rPr>
              <a:t>la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 base del</a:t>
            </a:r>
            <a:r>
              <a:rPr sz="2000" spc="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50" dirty="0">
                <a:solidFill>
                  <a:srgbClr val="2E2933"/>
                </a:solidFill>
                <a:latin typeface="Gill Sans MT"/>
                <a:cs typeface="Gill Sans MT"/>
              </a:rPr>
              <a:t>progreso</a:t>
            </a:r>
            <a:r>
              <a:rPr sz="20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25" dirty="0">
                <a:solidFill>
                  <a:srgbClr val="2E2933"/>
                </a:solidFill>
                <a:latin typeface="Gill Sans MT"/>
                <a:cs typeface="Gill Sans MT"/>
              </a:rPr>
              <a:t>de toda</a:t>
            </a:r>
            <a:r>
              <a:rPr sz="2000" spc="-19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2E2933"/>
                </a:solidFill>
                <a:latin typeface="Gill Sans MT"/>
                <a:cs typeface="Gill Sans MT"/>
              </a:rPr>
              <a:t>cultura.</a:t>
            </a:r>
            <a:endParaRPr sz="2000" dirty="0">
              <a:latin typeface="Gill Sans MT"/>
              <a:cs typeface="Gill Sans MT"/>
            </a:endParaRPr>
          </a:p>
        </p:txBody>
      </p:sp>
      <p:pic>
        <p:nvPicPr>
          <p:cNvPr id="10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0156" y="147092"/>
            <a:ext cx="2531364" cy="50139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437630" y="3733800"/>
            <a:ext cx="5471160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SV" sz="2000" spc="-140" dirty="0">
                <a:solidFill>
                  <a:srgbClr val="2E2933"/>
                </a:solidFill>
                <a:latin typeface="Gill Sans MT"/>
                <a:cs typeface="Gill Sans MT"/>
              </a:rPr>
              <a:t>La creatividad o ingenio es la capacidad para pensar fuera de lo establecido, encontrar nuevas soluciones y generar ideas. La creatividad es intelecto + imaginación. Mediante el intelecto, una persona es capaz de pensar, analizar la información, comprender las relaciones causa-efecto y sacar conclusiones. La imaginación permite ir más allá de los patrones habituales, rechazar los estereotipos, contemplar nuevas formas de resolver los problemas.</a:t>
            </a:r>
            <a:endParaRPr lang="en-US" sz="2000" spc="-140" dirty="0">
              <a:solidFill>
                <a:srgbClr val="2E2933"/>
              </a:solidFill>
              <a:latin typeface="Gill Sans MT"/>
              <a:cs typeface="Gill Sans MT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7" y="648488"/>
            <a:ext cx="5828030" cy="58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15876" y="611377"/>
            <a:ext cx="575525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12520" algn="l"/>
              </a:tabLst>
            </a:pPr>
            <a:r>
              <a:rPr sz="1600" u="heavy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	</a:t>
            </a:r>
            <a:r>
              <a:rPr sz="1600" u="heavy" spc="-45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6.2</a:t>
            </a:r>
            <a:r>
              <a:rPr sz="1600" u="heavy" spc="-165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lang="es-ES" sz="1600" u="heavy" spc="-165" dirty="0" smtClean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TÉCNICAS PARA EL </a:t>
            </a:r>
            <a:r>
              <a:rPr sz="1600" u="heavy" spc="-145" dirty="0" smtClean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DESARROLLO</a:t>
            </a:r>
            <a:r>
              <a:rPr sz="1600" u="heavy" spc="-180" dirty="0" smtClean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u="heavy" spc="-10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DE</a:t>
            </a:r>
            <a:r>
              <a:rPr sz="1600" u="heavy" spc="-145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u="heavy" spc="-25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LA</a:t>
            </a:r>
            <a:r>
              <a:rPr sz="1600" u="heavy" spc="20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endParaRPr sz="16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5800" y="338332"/>
            <a:ext cx="26276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20" dirty="0">
                <a:solidFill>
                  <a:srgbClr val="001F5F"/>
                </a:solidFill>
                <a:latin typeface="Arial Narrow"/>
                <a:cs typeface="Arial Narrow"/>
              </a:rPr>
              <a:t>Creatividad</a:t>
            </a:r>
          </a:p>
        </p:txBody>
      </p:sp>
      <p:pic>
        <p:nvPicPr>
          <p:cNvPr id="8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97" y="87634"/>
            <a:ext cx="2531364" cy="501396"/>
          </a:xfrm>
          <a:prstGeom prst="rect">
            <a:avLst/>
          </a:prstGeom>
        </p:spPr>
      </p:pic>
      <p:graphicFrame>
        <p:nvGraphicFramePr>
          <p:cNvPr id="11" name="Diagrama 10"/>
          <p:cNvGraphicFramePr/>
          <p:nvPr>
            <p:extLst/>
          </p:nvPr>
        </p:nvGraphicFramePr>
        <p:xfrm>
          <a:off x="60324" y="1295400"/>
          <a:ext cx="121316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ángulo 11"/>
          <p:cNvSpPr/>
          <p:nvPr/>
        </p:nvSpPr>
        <p:spPr>
          <a:xfrm>
            <a:off x="7388738" y="926068"/>
            <a:ext cx="483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SV" sz="1800" dirty="0" smtClean="0">
                <a:solidFill>
                  <a:schemeClr val="accent1">
                    <a:lumMod val="75000"/>
                  </a:schemeClr>
                </a:solidFill>
                <a:effectLst/>
                <a:latin typeface="Stencil" panose="040409050D0802020404" pitchFamily="82" charset="0"/>
                <a:ea typeface="Calibri" panose="020F0502020204030204" pitchFamily="34" charset="0"/>
              </a:rPr>
              <a:t>Criterios de Creatividad de Torrance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4" y="5333"/>
              <a:ext cx="11466576" cy="6852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43355" cy="68579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95952" y="741220"/>
            <a:ext cx="350024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i="1" spc="-420" dirty="0" smtClean="0">
                <a:solidFill>
                  <a:srgbClr val="001F5F"/>
                </a:solidFill>
                <a:latin typeface="Arial Narrow"/>
                <a:cs typeface="Arial Narrow"/>
              </a:rPr>
              <a:t>TÉCNICAS</a:t>
            </a:r>
            <a:endParaRPr i="1" spc="-420" dirty="0">
              <a:solidFill>
                <a:srgbClr val="001F5F"/>
              </a:solidFill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582" y="1731517"/>
            <a:ext cx="43256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2E2933"/>
                </a:solidFill>
                <a:latin typeface="Gill Sans MT"/>
                <a:cs typeface="Gill Sans MT"/>
              </a:rPr>
              <a:t>Amar</a:t>
            </a:r>
            <a:r>
              <a:rPr sz="1800" spc="-1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el</a:t>
            </a:r>
            <a:r>
              <a:rPr sz="1800" spc="-1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85" dirty="0">
                <a:solidFill>
                  <a:srgbClr val="2E2933"/>
                </a:solidFill>
                <a:latin typeface="Gill Sans MT"/>
                <a:cs typeface="Gill Sans MT"/>
              </a:rPr>
              <a:t>proceso</a:t>
            </a:r>
            <a:r>
              <a:rPr sz="1800" spc="-1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de</a:t>
            </a:r>
            <a:r>
              <a:rPr sz="1800" spc="-18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resolución</a:t>
            </a:r>
            <a:r>
              <a:rPr sz="1800" spc="-1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de</a:t>
            </a:r>
            <a:r>
              <a:rPr sz="1800" spc="-18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problemas.</a:t>
            </a:r>
            <a:endParaRPr sz="180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Buscar</a:t>
            </a:r>
            <a:r>
              <a:rPr sz="1800" spc="-1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ideas</a:t>
            </a:r>
            <a:r>
              <a:rPr sz="1800" spc="-1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originales.</a:t>
            </a:r>
            <a:endParaRPr sz="180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Ampliar</a:t>
            </a:r>
            <a:r>
              <a:rPr sz="1800" spc="-15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40" dirty="0">
                <a:solidFill>
                  <a:srgbClr val="2E2933"/>
                </a:solidFill>
                <a:latin typeface="Gill Sans MT"/>
                <a:cs typeface="Gill Sans MT"/>
              </a:rPr>
              <a:t>los</a:t>
            </a:r>
            <a:r>
              <a:rPr sz="1800" spc="-1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horizontes.</a:t>
            </a:r>
            <a:endParaRPr sz="1800">
              <a:latin typeface="Gill Sans MT"/>
              <a:cs typeface="Gill Sans MT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1800" spc="-55" dirty="0">
                <a:solidFill>
                  <a:srgbClr val="2E2933"/>
                </a:solidFill>
                <a:latin typeface="Gill Sans MT"/>
                <a:cs typeface="Gill Sans MT"/>
              </a:rPr>
              <a:t>Ser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95" dirty="0">
                <a:solidFill>
                  <a:srgbClr val="2E2933"/>
                </a:solidFill>
                <a:latin typeface="Gill Sans MT"/>
                <a:cs typeface="Gill Sans MT"/>
              </a:rPr>
              <a:t>cre</a:t>
            </a:r>
            <a:r>
              <a:rPr sz="1800" spc="-15" dirty="0">
                <a:solidFill>
                  <a:srgbClr val="2E2933"/>
                </a:solidFill>
                <a:latin typeface="Gill Sans MT"/>
                <a:cs typeface="Gill Sans MT"/>
              </a:rPr>
              <a:t>ativo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5" dirty="0">
                <a:solidFill>
                  <a:srgbClr val="2E2933"/>
                </a:solidFill>
                <a:latin typeface="Gill Sans MT"/>
                <a:cs typeface="Gill Sans MT"/>
              </a:rPr>
              <a:t>en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el </a:t>
            </a:r>
            <a:r>
              <a:rPr sz="1800" spc="-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35" dirty="0">
                <a:solidFill>
                  <a:srgbClr val="2E2933"/>
                </a:solidFill>
                <a:latin typeface="Gill Sans MT"/>
                <a:cs typeface="Gill Sans MT"/>
              </a:rPr>
              <a:t>día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60" dirty="0">
                <a:solidFill>
                  <a:srgbClr val="2E2933"/>
                </a:solidFill>
                <a:latin typeface="Gill Sans MT"/>
                <a:cs typeface="Gill Sans MT"/>
              </a:rPr>
              <a:t>a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35" dirty="0">
                <a:solidFill>
                  <a:srgbClr val="2E2933"/>
                </a:solidFill>
                <a:latin typeface="Gill Sans MT"/>
                <a:cs typeface="Gill Sans MT"/>
              </a:rPr>
              <a:t>día</a:t>
            </a:r>
            <a:r>
              <a:rPr sz="1800" spc="15" dirty="0">
                <a:solidFill>
                  <a:srgbClr val="2E2933"/>
                </a:solidFill>
                <a:latin typeface="Gill Sans MT"/>
                <a:cs typeface="Gill Sans MT"/>
              </a:rPr>
              <a:t>: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5" dirty="0">
                <a:solidFill>
                  <a:srgbClr val="2E2933"/>
                </a:solidFill>
                <a:latin typeface="Gill Sans MT"/>
                <a:cs typeface="Gill Sans MT"/>
              </a:rPr>
              <a:t>Intenta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65" dirty="0">
                <a:solidFill>
                  <a:srgbClr val="2E2933"/>
                </a:solidFill>
                <a:latin typeface="Gill Sans MT"/>
                <a:cs typeface="Gill Sans MT"/>
              </a:rPr>
              <a:t>ser </a:t>
            </a:r>
            <a:r>
              <a:rPr sz="1800" spc="-95" dirty="0">
                <a:solidFill>
                  <a:srgbClr val="2E2933"/>
                </a:solidFill>
                <a:latin typeface="Gill Sans MT"/>
                <a:cs typeface="Gill Sans MT"/>
              </a:rPr>
              <a:t>cre</a:t>
            </a:r>
            <a:r>
              <a:rPr sz="1800" spc="-15" dirty="0">
                <a:solidFill>
                  <a:srgbClr val="2E2933"/>
                </a:solidFill>
                <a:latin typeface="Gill Sans MT"/>
                <a:cs typeface="Gill Sans MT"/>
              </a:rPr>
              <a:t>ativo</a:t>
            </a:r>
            <a:r>
              <a:rPr sz="1800" spc="-12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5" dirty="0">
                <a:solidFill>
                  <a:srgbClr val="2E2933"/>
                </a:solidFill>
                <a:latin typeface="Gill Sans MT"/>
                <a:cs typeface="Gill Sans MT"/>
              </a:rPr>
              <a:t>en</a:t>
            </a:r>
            <a:r>
              <a:rPr sz="1800" spc="-1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55" dirty="0">
                <a:solidFill>
                  <a:srgbClr val="2E2933"/>
                </a:solidFill>
                <a:latin typeface="Gill Sans MT"/>
                <a:cs typeface="Gill Sans MT"/>
              </a:rPr>
              <a:t>todos</a:t>
            </a:r>
            <a:r>
              <a:rPr sz="1800" spc="-12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50" dirty="0">
                <a:solidFill>
                  <a:srgbClr val="2E2933"/>
                </a:solidFill>
                <a:latin typeface="Gill Sans MT"/>
                <a:cs typeface="Gill Sans MT"/>
              </a:rPr>
              <a:t>l</a:t>
            </a:r>
            <a:r>
              <a:rPr sz="1800" spc="-70" dirty="0">
                <a:solidFill>
                  <a:srgbClr val="2E2933"/>
                </a:solidFill>
                <a:latin typeface="Gill Sans MT"/>
                <a:cs typeface="Gill Sans MT"/>
              </a:rPr>
              <a:t>os</a:t>
            </a:r>
            <a:r>
              <a:rPr sz="1800" spc="-12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45" dirty="0">
                <a:solidFill>
                  <a:srgbClr val="2E2933"/>
                </a:solidFill>
                <a:latin typeface="Gill Sans MT"/>
                <a:cs typeface="Gill Sans MT"/>
              </a:rPr>
              <a:t>ámb</a:t>
            </a:r>
            <a:r>
              <a:rPr sz="1800" spc="-35" dirty="0">
                <a:solidFill>
                  <a:srgbClr val="2E2933"/>
                </a:solidFill>
                <a:latin typeface="Gill Sans MT"/>
                <a:cs typeface="Gill Sans MT"/>
              </a:rPr>
              <a:t>itos</a:t>
            </a:r>
            <a:r>
              <a:rPr sz="1800" spc="-12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d</a:t>
            </a:r>
            <a:r>
              <a:rPr sz="1800" spc="-20" dirty="0">
                <a:solidFill>
                  <a:srgbClr val="2E2933"/>
                </a:solidFill>
                <a:latin typeface="Gill Sans MT"/>
                <a:cs typeface="Gill Sans MT"/>
              </a:rPr>
              <a:t>e</a:t>
            </a:r>
            <a:r>
              <a:rPr sz="1800" spc="-12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t</a:t>
            </a:r>
            <a:r>
              <a:rPr sz="1800" spc="-5" dirty="0">
                <a:solidFill>
                  <a:srgbClr val="2E2933"/>
                </a:solidFill>
                <a:latin typeface="Gill Sans MT"/>
                <a:cs typeface="Gill Sans MT"/>
              </a:rPr>
              <a:t>u</a:t>
            </a:r>
            <a:r>
              <a:rPr sz="1800" spc="-12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20" dirty="0">
                <a:solidFill>
                  <a:srgbClr val="2E2933"/>
                </a:solidFill>
                <a:latin typeface="Gill Sans MT"/>
                <a:cs typeface="Gill Sans MT"/>
              </a:rPr>
              <a:t>vida</a:t>
            </a:r>
            <a:r>
              <a:rPr sz="1800" spc="-12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y</a:t>
            </a:r>
            <a:r>
              <a:rPr sz="1800" spc="-1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2E2933"/>
                </a:solidFill>
                <a:latin typeface="Gill Sans MT"/>
                <a:cs typeface="Gill Sans MT"/>
              </a:rPr>
              <a:t>no </a:t>
            </a: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sólo</a:t>
            </a:r>
            <a:r>
              <a:rPr sz="1800" spc="-19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cua</a:t>
            </a:r>
            <a:r>
              <a:rPr sz="1800" spc="5" dirty="0">
                <a:solidFill>
                  <a:srgbClr val="2E2933"/>
                </a:solidFill>
                <a:latin typeface="Gill Sans MT"/>
                <a:cs typeface="Gill Sans MT"/>
              </a:rPr>
              <a:t>n</a:t>
            </a: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do</a:t>
            </a:r>
            <a:r>
              <a:rPr sz="1800" spc="-20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40" dirty="0">
                <a:solidFill>
                  <a:srgbClr val="2E2933"/>
                </a:solidFill>
                <a:latin typeface="Gill Sans MT"/>
                <a:cs typeface="Gill Sans MT"/>
              </a:rPr>
              <a:t>esté</a:t>
            </a:r>
            <a:r>
              <a:rPr sz="1800" spc="-30" dirty="0">
                <a:solidFill>
                  <a:srgbClr val="2E2933"/>
                </a:solidFill>
                <a:latin typeface="Gill Sans MT"/>
                <a:cs typeface="Gill Sans MT"/>
              </a:rPr>
              <a:t>s</a:t>
            </a:r>
            <a:r>
              <a:rPr sz="1800" spc="-22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5" dirty="0">
                <a:solidFill>
                  <a:srgbClr val="2E2933"/>
                </a:solidFill>
                <a:latin typeface="Gill Sans MT"/>
                <a:cs typeface="Gill Sans MT"/>
              </a:rPr>
              <a:t>estudia</a:t>
            </a:r>
            <a:r>
              <a:rPr sz="1800" spc="10" dirty="0">
                <a:solidFill>
                  <a:srgbClr val="2E2933"/>
                </a:solidFill>
                <a:latin typeface="Gill Sans MT"/>
                <a:cs typeface="Gill Sans MT"/>
              </a:rPr>
              <a:t>n</a:t>
            </a: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do</a:t>
            </a:r>
            <a:r>
              <a:rPr sz="1800" spc="15" dirty="0">
                <a:solidFill>
                  <a:srgbClr val="2E2933"/>
                </a:solidFill>
                <a:latin typeface="Gill Sans MT"/>
                <a:cs typeface="Gill Sans MT"/>
              </a:rPr>
              <a:t>.</a:t>
            </a:r>
            <a:endParaRPr sz="1800">
              <a:latin typeface="Gill Sans MT"/>
              <a:cs typeface="Gill Sans MT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Aprender</a:t>
            </a:r>
            <a:r>
              <a:rPr sz="1800" spc="434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60" dirty="0">
                <a:solidFill>
                  <a:srgbClr val="2E2933"/>
                </a:solidFill>
                <a:latin typeface="Gill Sans MT"/>
                <a:cs typeface="Gill Sans MT"/>
              </a:rPr>
              <a:t>a</a:t>
            </a:r>
            <a:r>
              <a:rPr sz="1800" spc="44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ver</a:t>
            </a:r>
            <a:r>
              <a:rPr sz="1800" spc="44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lo</a:t>
            </a:r>
            <a:r>
              <a:rPr sz="1800" spc="434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extraordinario</a:t>
            </a:r>
            <a:r>
              <a:rPr sz="1800" spc="45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en</a:t>
            </a:r>
            <a:r>
              <a:rPr sz="1800" spc="44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lo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ordinario.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8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097" y="87634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2735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9268" y="5587746"/>
              <a:ext cx="4093464" cy="987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9801" y="3885438"/>
              <a:ext cx="2723388" cy="2723388"/>
            </a:xfrm>
            <a:prstGeom prst="rect">
              <a:avLst/>
            </a:prstGeom>
          </p:spPr>
        </p:pic>
      </p:grpSp>
      <p:sp>
        <p:nvSpPr>
          <p:cNvPr id="8" name="Rectángulo 7"/>
          <p:cNvSpPr/>
          <p:nvPr/>
        </p:nvSpPr>
        <p:spPr>
          <a:xfrm>
            <a:off x="9296400" y="6081522"/>
            <a:ext cx="2590800" cy="527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55836" y="6070044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32809" y="681481"/>
            <a:ext cx="21069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001F5F"/>
                </a:solidFill>
                <a:latin typeface="Gill Sans MT"/>
                <a:cs typeface="Gill Sans MT"/>
              </a:rPr>
              <a:t>6.3</a:t>
            </a:r>
            <a:r>
              <a:rPr sz="1600" spc="-14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30" dirty="0">
                <a:solidFill>
                  <a:srgbClr val="001F5F"/>
                </a:solidFill>
                <a:latin typeface="Gill Sans MT"/>
                <a:cs typeface="Gill Sans MT"/>
              </a:rPr>
              <a:t>FUNDAMENTOS</a:t>
            </a:r>
            <a:r>
              <a:rPr sz="1600" spc="-16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00" dirty="0">
                <a:solidFill>
                  <a:srgbClr val="001F5F"/>
                </a:solidFill>
                <a:latin typeface="Gill Sans MT"/>
                <a:cs typeface="Gill Sans MT"/>
              </a:rPr>
              <a:t>DE</a:t>
            </a:r>
            <a:r>
              <a:rPr sz="1600" spc="-14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80" dirty="0">
                <a:solidFill>
                  <a:srgbClr val="001F5F"/>
                </a:solidFill>
                <a:latin typeface="Gill Sans MT"/>
                <a:cs typeface="Gill Sans MT"/>
              </a:rPr>
              <a:t>LA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9345" y="1005077"/>
            <a:ext cx="2700020" cy="0"/>
          </a:xfrm>
          <a:custGeom>
            <a:avLst/>
            <a:gdLst/>
            <a:ahLst/>
            <a:cxnLst/>
            <a:rect l="l" t="t" r="r" b="b"/>
            <a:pathLst>
              <a:path w="2700020">
                <a:moveTo>
                  <a:pt x="0" y="0"/>
                </a:moveTo>
                <a:lnTo>
                  <a:pt x="2700020" y="0"/>
                </a:lnTo>
              </a:path>
            </a:pathLst>
          </a:custGeom>
          <a:ln w="6350">
            <a:solidFill>
              <a:srgbClr val="FFD6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Innovación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614560"/>
            <a:ext cx="1896364" cy="5585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1805" y="2566431"/>
            <a:ext cx="2709949" cy="2647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07000"/>
              </a:lnSpc>
              <a:spcBef>
                <a:spcPts val="100"/>
              </a:spcBef>
            </a:pPr>
            <a:r>
              <a:rPr sz="2000" i="1" spc="-90" dirty="0">
                <a:solidFill>
                  <a:srgbClr val="2E2933"/>
                </a:solidFill>
                <a:latin typeface="Gill Sans MT"/>
                <a:cs typeface="Gill Sans MT"/>
              </a:rPr>
              <a:t>Es</a:t>
            </a:r>
            <a:r>
              <a:rPr sz="2000" i="1" spc="-25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5" dirty="0">
                <a:solidFill>
                  <a:srgbClr val="2E2933"/>
                </a:solidFill>
                <a:latin typeface="Gill Sans MT"/>
                <a:cs typeface="Gill Sans MT"/>
              </a:rPr>
              <a:t>un</a:t>
            </a:r>
            <a:r>
              <a:rPr sz="2000" i="1" spc="-254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80" dirty="0">
                <a:solidFill>
                  <a:srgbClr val="2E2933"/>
                </a:solidFill>
                <a:latin typeface="Gill Sans MT"/>
                <a:cs typeface="Gill Sans MT"/>
              </a:rPr>
              <a:t>proceso</a:t>
            </a:r>
            <a:r>
              <a:rPr sz="2000" i="1" spc="-25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70" dirty="0">
                <a:solidFill>
                  <a:srgbClr val="2E2933"/>
                </a:solidFill>
                <a:latin typeface="Gill Sans MT"/>
                <a:cs typeface="Gill Sans MT"/>
              </a:rPr>
              <a:t>en</a:t>
            </a:r>
            <a:r>
              <a:rPr sz="2000" i="1" spc="-24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30" dirty="0">
                <a:solidFill>
                  <a:srgbClr val="2E2933"/>
                </a:solidFill>
                <a:latin typeface="Gill Sans MT"/>
                <a:cs typeface="Gill Sans MT"/>
              </a:rPr>
              <a:t>el</a:t>
            </a:r>
            <a:r>
              <a:rPr sz="2000" i="1" spc="-25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65" dirty="0">
                <a:solidFill>
                  <a:srgbClr val="2E2933"/>
                </a:solidFill>
                <a:latin typeface="Gill Sans MT"/>
                <a:cs typeface="Gill Sans MT"/>
              </a:rPr>
              <a:t>que</a:t>
            </a:r>
            <a:r>
              <a:rPr sz="2000" i="1" spc="-254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105" dirty="0">
                <a:solidFill>
                  <a:srgbClr val="2E2933"/>
                </a:solidFill>
                <a:latin typeface="Gill Sans MT"/>
                <a:cs typeface="Gill Sans MT"/>
              </a:rPr>
              <a:t>se</a:t>
            </a:r>
            <a:r>
              <a:rPr sz="2000" i="1" spc="-2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35" dirty="0">
                <a:solidFill>
                  <a:srgbClr val="2E2933"/>
                </a:solidFill>
                <a:latin typeface="Gill Sans MT"/>
                <a:cs typeface="Gill Sans MT"/>
              </a:rPr>
              <a:t>implem</a:t>
            </a:r>
            <a:r>
              <a:rPr sz="2000" i="1" spc="-125" dirty="0">
                <a:solidFill>
                  <a:srgbClr val="2E2933"/>
                </a:solidFill>
                <a:latin typeface="Gill Sans MT"/>
                <a:cs typeface="Gill Sans MT"/>
              </a:rPr>
              <a:t>e</a:t>
            </a:r>
            <a:r>
              <a:rPr sz="2000" i="1" spc="5" dirty="0">
                <a:solidFill>
                  <a:srgbClr val="2E2933"/>
                </a:solidFill>
                <a:latin typeface="Gill Sans MT"/>
                <a:cs typeface="Gill Sans MT"/>
              </a:rPr>
              <a:t>nta</a:t>
            </a:r>
            <a:r>
              <a:rPr sz="2000" i="1" spc="-24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10" dirty="0">
                <a:solidFill>
                  <a:srgbClr val="2E2933"/>
                </a:solidFill>
                <a:latin typeface="Gill Sans MT"/>
                <a:cs typeface="Gill Sans MT"/>
              </a:rPr>
              <a:t>algo</a:t>
            </a:r>
            <a:r>
              <a:rPr sz="2000" i="1" spc="-25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45" dirty="0">
                <a:solidFill>
                  <a:srgbClr val="2E2933"/>
                </a:solidFill>
                <a:latin typeface="Gill Sans MT"/>
                <a:cs typeface="Gill Sans MT"/>
              </a:rPr>
              <a:t>nue</a:t>
            </a:r>
            <a:r>
              <a:rPr sz="2000" i="1" spc="-10" dirty="0">
                <a:solidFill>
                  <a:srgbClr val="2E2933"/>
                </a:solidFill>
                <a:latin typeface="Gill Sans MT"/>
                <a:cs typeface="Gill Sans MT"/>
              </a:rPr>
              <a:t>vo</a:t>
            </a:r>
            <a:r>
              <a:rPr sz="2000" i="1" spc="-24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65" dirty="0">
                <a:solidFill>
                  <a:srgbClr val="2E2933"/>
                </a:solidFill>
                <a:latin typeface="Gill Sans MT"/>
                <a:cs typeface="Gill Sans MT"/>
              </a:rPr>
              <a:t>que</a:t>
            </a:r>
            <a:r>
              <a:rPr sz="2000" i="1" spc="-254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u="heavy" spc="-50" dirty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añad</a:t>
            </a:r>
            <a:r>
              <a:rPr sz="2000" i="1" u="heavy" spc="-130" dirty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e</a:t>
            </a:r>
            <a:r>
              <a:rPr sz="2000" i="1" u="heavy" spc="-245" dirty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i="1" u="heavy" spc="5" dirty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valor</a:t>
            </a:r>
            <a:r>
              <a:rPr sz="2000" i="1" spc="60" dirty="0">
                <a:solidFill>
                  <a:srgbClr val="2E2933"/>
                </a:solidFill>
                <a:latin typeface="Gill Sans MT"/>
                <a:cs typeface="Gill Sans MT"/>
              </a:rPr>
              <a:t>;</a:t>
            </a:r>
            <a:r>
              <a:rPr sz="2000" i="1" spc="8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105" dirty="0">
                <a:solidFill>
                  <a:srgbClr val="2E2933"/>
                </a:solidFill>
                <a:latin typeface="Gill Sans MT"/>
                <a:cs typeface="Gill Sans MT"/>
              </a:rPr>
              <a:t>es</a:t>
            </a:r>
            <a:r>
              <a:rPr sz="2000" i="1" spc="-1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25" dirty="0">
                <a:solidFill>
                  <a:srgbClr val="2E2933"/>
                </a:solidFill>
                <a:latin typeface="Gill Sans MT"/>
                <a:cs typeface="Gill Sans MT"/>
              </a:rPr>
              <a:t>decir,</a:t>
            </a:r>
            <a:r>
              <a:rPr sz="2000" i="1" spc="-1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80" dirty="0">
                <a:solidFill>
                  <a:srgbClr val="2E2933"/>
                </a:solidFill>
                <a:latin typeface="Gill Sans MT"/>
                <a:cs typeface="Gill Sans MT"/>
              </a:rPr>
              <a:t>m</a:t>
            </a:r>
            <a:r>
              <a:rPr sz="2000" i="1" spc="-45" dirty="0">
                <a:solidFill>
                  <a:srgbClr val="2E2933"/>
                </a:solidFill>
                <a:latin typeface="Gill Sans MT"/>
                <a:cs typeface="Gill Sans MT"/>
              </a:rPr>
              <a:t>o</a:t>
            </a:r>
            <a:r>
              <a:rPr sz="2000" i="1" dirty="0">
                <a:solidFill>
                  <a:srgbClr val="2E2933"/>
                </a:solidFill>
                <a:latin typeface="Gill Sans MT"/>
                <a:cs typeface="Gill Sans MT"/>
              </a:rPr>
              <a:t>d</a:t>
            </a:r>
            <a:r>
              <a:rPr sz="2000" i="1" spc="5" dirty="0">
                <a:solidFill>
                  <a:srgbClr val="2E2933"/>
                </a:solidFill>
                <a:latin typeface="Gill Sans MT"/>
                <a:cs typeface="Gill Sans MT"/>
              </a:rPr>
              <a:t>i</a:t>
            </a:r>
            <a:r>
              <a:rPr sz="2000" i="1" spc="-25" dirty="0">
                <a:solidFill>
                  <a:srgbClr val="2E2933"/>
                </a:solidFill>
                <a:latin typeface="Gill Sans MT"/>
                <a:cs typeface="Gill Sans MT"/>
              </a:rPr>
              <a:t>fica</a:t>
            </a:r>
            <a:r>
              <a:rPr sz="2000" i="1" spc="-1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55" dirty="0">
                <a:solidFill>
                  <a:srgbClr val="2E2933"/>
                </a:solidFill>
                <a:latin typeface="Gill Sans MT"/>
                <a:cs typeface="Gill Sans MT"/>
              </a:rPr>
              <a:t>el</a:t>
            </a:r>
            <a:r>
              <a:rPr sz="2000" i="1" spc="-75" dirty="0">
                <a:solidFill>
                  <a:srgbClr val="2E2933"/>
                </a:solidFill>
                <a:latin typeface="Gill Sans MT"/>
                <a:cs typeface="Gill Sans MT"/>
              </a:rPr>
              <a:t>e</a:t>
            </a:r>
            <a:r>
              <a:rPr sz="2000" i="1" spc="-70" dirty="0">
                <a:solidFill>
                  <a:srgbClr val="2E2933"/>
                </a:solidFill>
                <a:latin typeface="Gill Sans MT"/>
                <a:cs typeface="Gill Sans MT"/>
              </a:rPr>
              <a:t>me</a:t>
            </a:r>
            <a:r>
              <a:rPr sz="2000" i="1" spc="-50" dirty="0">
                <a:solidFill>
                  <a:srgbClr val="2E2933"/>
                </a:solidFill>
                <a:latin typeface="Gill Sans MT"/>
                <a:cs typeface="Gill Sans MT"/>
              </a:rPr>
              <a:t>n</a:t>
            </a:r>
            <a:r>
              <a:rPr sz="2000" i="1" spc="-25" dirty="0">
                <a:solidFill>
                  <a:srgbClr val="2E2933"/>
                </a:solidFill>
                <a:latin typeface="Gill Sans MT"/>
                <a:cs typeface="Gill Sans MT"/>
              </a:rPr>
              <a:t>tos</a:t>
            </a:r>
            <a:r>
              <a:rPr sz="2000" i="1" spc="-1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80" dirty="0">
                <a:solidFill>
                  <a:srgbClr val="2E2933"/>
                </a:solidFill>
                <a:latin typeface="Gill Sans MT"/>
                <a:cs typeface="Gill Sans MT"/>
              </a:rPr>
              <a:t>o</a:t>
            </a:r>
            <a:r>
              <a:rPr sz="2000" i="1" spc="-1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45" dirty="0">
                <a:solidFill>
                  <a:srgbClr val="2E2933"/>
                </a:solidFill>
                <a:latin typeface="Gill Sans MT"/>
                <a:cs typeface="Gill Sans MT"/>
              </a:rPr>
              <a:t>ide</a:t>
            </a:r>
            <a:r>
              <a:rPr sz="2000" i="1" spc="-70" dirty="0">
                <a:solidFill>
                  <a:srgbClr val="2E2933"/>
                </a:solidFill>
                <a:latin typeface="Gill Sans MT"/>
                <a:cs typeface="Gill Sans MT"/>
              </a:rPr>
              <a:t>as</a:t>
            </a:r>
            <a:r>
              <a:rPr sz="2000" i="1" spc="-1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dirty="0">
                <a:solidFill>
                  <a:srgbClr val="2E2933"/>
                </a:solidFill>
                <a:latin typeface="Gill Sans MT"/>
                <a:cs typeface="Gill Sans MT"/>
              </a:rPr>
              <a:t>ya</a:t>
            </a:r>
            <a:r>
              <a:rPr sz="2000" i="1" spc="-1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25" dirty="0">
                <a:solidFill>
                  <a:srgbClr val="2E2933"/>
                </a:solidFill>
                <a:latin typeface="Gill Sans MT"/>
                <a:cs typeface="Gill Sans MT"/>
              </a:rPr>
              <a:t>existe</a:t>
            </a:r>
            <a:r>
              <a:rPr sz="2000" i="1" spc="-30" dirty="0">
                <a:solidFill>
                  <a:srgbClr val="2E2933"/>
                </a:solidFill>
                <a:latin typeface="Gill Sans MT"/>
                <a:cs typeface="Gill Sans MT"/>
              </a:rPr>
              <a:t>n</a:t>
            </a:r>
            <a:r>
              <a:rPr sz="2000" i="1" spc="-40" dirty="0">
                <a:solidFill>
                  <a:srgbClr val="2E2933"/>
                </a:solidFill>
                <a:latin typeface="Gill Sans MT"/>
                <a:cs typeface="Gill Sans MT"/>
              </a:rPr>
              <a:t>te</a:t>
            </a:r>
            <a:r>
              <a:rPr sz="2000" i="1" spc="-30" dirty="0">
                <a:solidFill>
                  <a:srgbClr val="2E2933"/>
                </a:solidFill>
                <a:latin typeface="Gill Sans MT"/>
                <a:cs typeface="Gill Sans MT"/>
              </a:rPr>
              <a:t>s</a:t>
            </a:r>
            <a:r>
              <a:rPr sz="2000" i="1" spc="60" dirty="0">
                <a:solidFill>
                  <a:srgbClr val="2E2933"/>
                </a:solidFill>
                <a:latin typeface="Gill Sans MT"/>
                <a:cs typeface="Gill Sans MT"/>
              </a:rPr>
              <a:t>,</a:t>
            </a:r>
            <a:r>
              <a:rPr sz="2000" i="1" spc="-1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30" dirty="0">
                <a:solidFill>
                  <a:srgbClr val="2E2933"/>
                </a:solidFill>
                <a:latin typeface="Gill Sans MT"/>
                <a:cs typeface="Gill Sans MT"/>
              </a:rPr>
              <a:t>mejorándo</a:t>
            </a:r>
            <a:r>
              <a:rPr sz="2000" i="1" spc="-10" dirty="0">
                <a:solidFill>
                  <a:srgbClr val="2E2933"/>
                </a:solidFill>
                <a:latin typeface="Gill Sans MT"/>
                <a:cs typeface="Gill Sans MT"/>
              </a:rPr>
              <a:t>l</a:t>
            </a:r>
            <a:r>
              <a:rPr sz="2000" i="1" spc="-75" dirty="0">
                <a:solidFill>
                  <a:srgbClr val="2E2933"/>
                </a:solidFill>
                <a:latin typeface="Gill Sans MT"/>
                <a:cs typeface="Gill Sans MT"/>
              </a:rPr>
              <a:t>os</a:t>
            </a:r>
            <a:r>
              <a:rPr sz="2000" i="1" spc="-1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65" dirty="0">
                <a:solidFill>
                  <a:srgbClr val="2E2933"/>
                </a:solidFill>
                <a:latin typeface="Gill Sans MT"/>
                <a:cs typeface="Gill Sans MT"/>
              </a:rPr>
              <a:t>o </a:t>
            </a:r>
            <a:r>
              <a:rPr sz="2000" i="1" spc="-60" dirty="0">
                <a:solidFill>
                  <a:srgbClr val="2E2933"/>
                </a:solidFill>
                <a:latin typeface="Gill Sans MT"/>
                <a:cs typeface="Gill Sans MT"/>
              </a:rPr>
              <a:t>creando</a:t>
            </a:r>
            <a:r>
              <a:rPr sz="2000" i="1" spc="-2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45" dirty="0">
                <a:solidFill>
                  <a:srgbClr val="2E2933"/>
                </a:solidFill>
                <a:latin typeface="Gill Sans MT"/>
                <a:cs typeface="Gill Sans MT"/>
              </a:rPr>
              <a:t>nue</a:t>
            </a:r>
            <a:r>
              <a:rPr sz="2000" i="1" spc="-30" dirty="0">
                <a:solidFill>
                  <a:srgbClr val="2E2933"/>
                </a:solidFill>
                <a:latin typeface="Gill Sans MT"/>
                <a:cs typeface="Gill Sans MT"/>
              </a:rPr>
              <a:t>vos</a:t>
            </a:r>
            <a:r>
              <a:rPr sz="2000" i="1" spc="-2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spc="-55" dirty="0">
                <a:solidFill>
                  <a:srgbClr val="2E2933"/>
                </a:solidFill>
                <a:latin typeface="Gill Sans MT"/>
                <a:cs typeface="Gill Sans MT"/>
              </a:rPr>
              <a:t>para</a:t>
            </a:r>
            <a:r>
              <a:rPr sz="2000" i="1" spc="-27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2000" i="1" u="heavy" spc="-35" dirty="0" err="1" smtClean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impacta</a:t>
            </a:r>
            <a:r>
              <a:rPr sz="2000" i="1" u="heavy" spc="305" dirty="0" err="1" smtClean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r</a:t>
            </a:r>
            <a:r>
              <a:rPr sz="2000" i="1" u="heavy" spc="-60" dirty="0" err="1" smtClean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d</a:t>
            </a:r>
            <a:r>
              <a:rPr sz="2000" i="1" u="heavy" spc="-130" dirty="0" err="1" smtClean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e</a:t>
            </a:r>
            <a:r>
              <a:rPr lang="es-ES" sz="2000" i="1" u="heavy" spc="-265" dirty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i="1" u="heavy" spc="-65" dirty="0" err="1" smtClean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mane</a:t>
            </a:r>
            <a:r>
              <a:rPr sz="2000" i="1" u="heavy" spc="25" dirty="0" err="1" smtClean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r</a:t>
            </a:r>
            <a:r>
              <a:rPr sz="2000" i="1" u="heavy" spc="-65" dirty="0" err="1" smtClean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a</a:t>
            </a:r>
            <a:r>
              <a:rPr sz="2000" i="1" u="heavy" spc="-270" dirty="0" smtClean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i="1" u="heavy" spc="-25" dirty="0">
                <a:solidFill>
                  <a:srgbClr val="2E2933"/>
                </a:solidFill>
                <a:uFill>
                  <a:solidFill>
                    <a:srgbClr val="2E2933"/>
                  </a:solidFill>
                </a:uFill>
                <a:latin typeface="Gill Sans MT"/>
                <a:cs typeface="Gill Sans MT"/>
              </a:rPr>
              <a:t>favorable</a:t>
            </a:r>
            <a:r>
              <a:rPr sz="2000" i="1" spc="60" dirty="0">
                <a:solidFill>
                  <a:srgbClr val="2E2933"/>
                </a:solidFill>
                <a:latin typeface="Gill Sans MT"/>
                <a:cs typeface="Gill Sans MT"/>
              </a:rPr>
              <a:t>.</a:t>
            </a:r>
            <a:endParaRPr sz="2000" dirty="0">
              <a:latin typeface="Gill Sans MT"/>
              <a:cs typeface="Gill Sans MT"/>
            </a:endParaRPr>
          </a:p>
        </p:txBody>
      </p:sp>
      <p:pic>
        <p:nvPicPr>
          <p:cNvPr id="8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296479"/>
            <a:ext cx="2531364" cy="50139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1" y="2362200"/>
            <a:ext cx="89915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4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296479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D9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1817" y="1794508"/>
            <a:ext cx="6790182" cy="50634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41275" y="53085"/>
            <a:ext cx="58559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17600" algn="l"/>
              </a:tabLst>
            </a:pPr>
            <a:r>
              <a:rPr sz="1600" u="heavy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	</a:t>
            </a:r>
            <a:r>
              <a:rPr sz="1600" u="heavy" spc="-3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6.4</a:t>
            </a:r>
            <a:r>
              <a:rPr sz="1600" u="heavy" spc="-18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u="heavy" spc="-8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HERRAMIENTAS</a:t>
            </a:r>
            <a:r>
              <a:rPr sz="1600" u="heavy" spc="-204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u="heavy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DE</a:t>
            </a:r>
            <a:r>
              <a:rPr sz="1600" u="heavy" spc="204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spc="204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9000" i="1" spc="-480" baseline="-18981" dirty="0">
                <a:solidFill>
                  <a:srgbClr val="001F5F"/>
                </a:solidFill>
                <a:latin typeface="Arial Narrow"/>
                <a:cs typeface="Arial Narrow"/>
              </a:rPr>
              <a:t>Innovación</a:t>
            </a:r>
            <a:endParaRPr sz="9000" baseline="-18981">
              <a:latin typeface="Arial Narrow"/>
              <a:cs typeface="Arial Narro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925" y="2704338"/>
            <a:ext cx="3740658" cy="37406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9976" y="5007102"/>
            <a:ext cx="816610" cy="5778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71450">
              <a:lnSpc>
                <a:spcPct val="101400"/>
              </a:lnSpc>
              <a:spcBef>
                <a:spcPts val="70"/>
              </a:spcBef>
            </a:pPr>
            <a:r>
              <a:rPr sz="1800" spc="-30" dirty="0">
                <a:solidFill>
                  <a:srgbClr val="2E2933"/>
                </a:solidFill>
                <a:latin typeface="Gill Sans MT"/>
                <a:cs typeface="Gill Sans MT"/>
              </a:rPr>
              <a:t>Design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Thinking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055" y="3529329"/>
            <a:ext cx="66611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3075" algn="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El </a:t>
            </a:r>
            <a:r>
              <a:rPr sz="1800" spc="-60" dirty="0">
                <a:solidFill>
                  <a:srgbClr val="2E2933"/>
                </a:solidFill>
                <a:latin typeface="Gill Sans MT"/>
                <a:cs typeface="Gill Sans MT"/>
              </a:rPr>
              <a:t>océano</a:t>
            </a:r>
            <a:endParaRPr sz="1800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800" spc="-20" dirty="0">
                <a:solidFill>
                  <a:srgbClr val="2E2933"/>
                </a:solidFill>
                <a:latin typeface="Gill Sans MT"/>
                <a:cs typeface="Gill Sans MT"/>
              </a:rPr>
              <a:t>azul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3903" y="2608833"/>
            <a:ext cx="1152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2E2933"/>
                </a:solidFill>
                <a:latin typeface="Gill Sans MT"/>
                <a:cs typeface="Gill Sans MT"/>
              </a:rPr>
              <a:t>Lean</a:t>
            </a:r>
            <a:r>
              <a:rPr sz="1800" spc="-1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Startup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6988" y="2561335"/>
            <a:ext cx="1265555" cy="5778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0"/>
              </a:spcBef>
            </a:pP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Business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Model</a:t>
            </a:r>
            <a:r>
              <a:rPr sz="1800" spc="-1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Canvas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2853" y="3679444"/>
            <a:ext cx="1311910" cy="5778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0"/>
              </a:spcBef>
            </a:pP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Las</a:t>
            </a:r>
            <a:r>
              <a:rPr sz="1800" spc="32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llaves</a:t>
            </a:r>
            <a:r>
              <a:rPr sz="1800" spc="32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del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pensamiento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11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48800" y="296479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588</Words>
  <Application>Microsoft Office PowerPoint</Application>
  <PresentationFormat>Panorámica</PresentationFormat>
  <Paragraphs>49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Gill Sans MT</vt:lpstr>
      <vt:lpstr>SimSun</vt:lpstr>
      <vt:lpstr>Stencil</vt:lpstr>
      <vt:lpstr>Symbol</vt:lpstr>
      <vt:lpstr>Tempus Sans ITC</vt:lpstr>
      <vt:lpstr>Times New Roman</vt:lpstr>
      <vt:lpstr>Wingdings</vt:lpstr>
      <vt:lpstr>Tema de Office</vt:lpstr>
      <vt:lpstr>6. Creatividad e Innovación</vt:lpstr>
      <vt:lpstr>Creatividad e Innovación</vt:lpstr>
      <vt:lpstr>Creatividad</vt:lpstr>
      <vt:lpstr>Creatividad</vt:lpstr>
      <vt:lpstr>TÉCNICAS</vt:lpstr>
      <vt:lpstr>Presentación de PowerPoint</vt:lpstr>
      <vt:lpstr>Innovación</vt:lpstr>
      <vt:lpstr>Presentación de PowerPoint</vt:lpstr>
      <vt:lpstr> 6.4 HERRAMIENTAS DE  Innovación</vt:lpstr>
      <vt:lpstr>Trabajo</vt:lpstr>
      <vt:lpstr>Presentación de PowerPoint</vt:lpstr>
      <vt:lpstr>Presentación de PowerPoint</vt:lpstr>
      <vt:lpstr>¿Cómo lo aplicarías?</vt:lpstr>
      <vt:lpstr>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RUTH</dc:creator>
  <cp:lastModifiedBy>RUTH</cp:lastModifiedBy>
  <cp:revision>6</cp:revision>
  <dcterms:created xsi:type="dcterms:W3CDTF">2023-02-06T15:33:09Z</dcterms:created>
  <dcterms:modified xsi:type="dcterms:W3CDTF">2023-02-06T15:38:15Z</dcterms:modified>
</cp:coreProperties>
</file>