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Glacial Indifference Bold" charset="1" panose="00000800000000000000"/>
      <p:regular r:id="rId27"/>
    </p:embeddedFont>
    <p:embeddedFont>
      <p:font typeface="Glacial Indifference" charset="1" panose="00000000000000000000"/>
      <p:regular r:id="rId28"/>
    </p:embeddedFont>
    <p:embeddedFont>
      <p:font typeface="Glacial Indifference Italics" charset="1" panose="00000000000000000000"/>
      <p:regular r:id="rId34"/>
    </p:embeddedFont>
    <p:embeddedFont>
      <p:font typeface="Proxima Nova" charset="1" panose="02000506030000020004"/>
      <p:regular r:id="rId36"/>
    </p:embeddedFont>
    <p:embeddedFont>
      <p:font typeface="Proxima Nova Bold" charset="1" panose="02000506030000020004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notesMasters/notesMaster1.xml" Type="http://schemas.openxmlformats.org/officeDocument/2006/relationships/notesMaster"/><Relationship Id="rId3" Target="viewProps.xml" Type="http://schemas.openxmlformats.org/officeDocument/2006/relationships/viewProps"/><Relationship Id="rId30" Target="theme/theme2.xml" Type="http://schemas.openxmlformats.org/officeDocument/2006/relationships/theme"/><Relationship Id="rId31" Target="notesSlides/notesSlide1.xml" Type="http://schemas.openxmlformats.org/officeDocument/2006/relationships/notesSlide"/><Relationship Id="rId32" Target="notesSlides/notesSlide2.xml" Type="http://schemas.openxmlformats.org/officeDocument/2006/relationships/notesSlide"/><Relationship Id="rId33" Target="notesSlides/notesSlide3.xml" Type="http://schemas.openxmlformats.org/officeDocument/2006/relationships/notesSlide"/><Relationship Id="rId34" Target="fonts/font34.fntdata" Type="http://schemas.openxmlformats.org/officeDocument/2006/relationships/font"/><Relationship Id="rId35" Target="notesSlides/notesSlide4.xml" Type="http://schemas.openxmlformats.org/officeDocument/2006/relationships/notesSlide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notesSlides/notesSlide5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- Numerar los objetivos o agregar íconos para mayor claridad.</a:t>
            </a:r>
          </a:p>
          <a:p>
            <a:r>
              <a:rPr lang="en-US"/>
              <a:t>- Usar verbos más activos como 'Comprender' en lugar de 'Explorar'.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- Asegurar que los títulos estén destacados en negrita o tamaño mayor.</a:t>
            </a:r>
          </a:p>
          <a:p>
            <a:r>
              <a:rPr lang="en-US"/>
              <a:t>- Agregar interpretaciones breves debajo de los gráficos.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- Asegurar que los títulos estén destacados en negrita o tamaño mayor.</a:t>
            </a:r>
          </a:p>
          <a:p>
            <a:r>
              <a:rPr lang="en-US"/>
              <a:t>- Agregar interpretaciones breves debajo de los gráficos.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- Asegurar que los títulos estén destacados en negrita o tamaño mayor.</a:t>
            </a:r>
          </a:p>
          <a:p>
            <a:r>
              <a:rPr lang="en-US"/>
              <a:t>- Agregar interpretaciones breves debajo de los gráficos.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- Agregar una lista de recomendaciones o próximos pasos.</a:t>
            </a:r>
          </a:p>
          <a:p>
            <a:r>
              <a:rPr lang="en-US"/>
              <a:t>- Insertar íconos como checklist o gráficos para visuales más llamativas.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embeddings/oleObject4.bin" Type="http://schemas.openxmlformats.org/officeDocument/2006/relationships/oleObjec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embeddings/oleObject1.bin" Type="http://schemas.openxmlformats.org/officeDocument/2006/relationships/oleObject"/><Relationship Id="rId4" Target="../media/image12.png" Type="http://schemas.openxmlformats.org/officeDocument/2006/relationships/image"/><Relationship Id="rId5" Target="../embeddings/oleObject2.bin" Type="http://schemas.openxmlformats.org/officeDocument/2006/relationships/oleObject"/><Relationship Id="rId6" Target="../media/image13.png" Type="http://schemas.openxmlformats.org/officeDocument/2006/relationships/image"/><Relationship Id="rId7" Target="../embeddings/oleObject3.bin" Type="http://schemas.openxmlformats.org/officeDocument/2006/relationships/oleObjec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0" y="6383767"/>
            <a:ext cx="0" cy="12851124"/>
          </a:xfrm>
          <a:prstGeom prst="line">
            <a:avLst/>
          </a:prstGeom>
          <a:ln cap="flat" w="95250">
            <a:solidFill>
              <a:srgbClr val="25375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-5400000">
            <a:off x="2678976" y="6543532"/>
            <a:ext cx="1064492" cy="6422443"/>
            <a:chOff x="0" y="0"/>
            <a:chExt cx="1034318" cy="62403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34318" cy="6240393"/>
            </a:xfrm>
            <a:custGeom>
              <a:avLst/>
              <a:gdLst/>
              <a:ahLst/>
              <a:cxnLst/>
              <a:rect r="r" b="b" t="t" l="l"/>
              <a:pathLst>
                <a:path h="6240393" w="1034318">
                  <a:moveTo>
                    <a:pt x="0" y="0"/>
                  </a:moveTo>
                  <a:lnTo>
                    <a:pt x="1034318" y="0"/>
                  </a:lnTo>
                  <a:lnTo>
                    <a:pt x="1034318" y="6240393"/>
                  </a:lnTo>
                  <a:lnTo>
                    <a:pt x="0" y="6240393"/>
                  </a:lnTo>
                  <a:close/>
                </a:path>
              </a:pathLst>
            </a:custGeom>
            <a:solidFill>
              <a:srgbClr val="25375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1034318" cy="6268968"/>
            </a:xfrm>
            <a:prstGeom prst="rect">
              <a:avLst/>
            </a:prstGeom>
          </p:spPr>
          <p:txBody>
            <a:bodyPr anchor="ctr" rtlCol="false" tIns="39885" lIns="39885" bIns="39885" rIns="39885"/>
            <a:lstStyle/>
            <a:p>
              <a:pPr algn="ctr">
                <a:lnSpc>
                  <a:spcPts val="2088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824371" y="5792887"/>
            <a:ext cx="8735192" cy="3009927"/>
          </a:xfrm>
          <a:custGeom>
            <a:avLst/>
            <a:gdLst/>
            <a:ahLst/>
            <a:cxnLst/>
            <a:rect r="r" b="b" t="t" l="l"/>
            <a:pathLst>
              <a:path h="3009927" w="8735192">
                <a:moveTo>
                  <a:pt x="0" y="0"/>
                </a:moveTo>
                <a:lnTo>
                  <a:pt x="8735192" y="0"/>
                </a:lnTo>
                <a:lnTo>
                  <a:pt x="8735192" y="3009926"/>
                </a:lnTo>
                <a:lnTo>
                  <a:pt x="0" y="30099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399240" y="2208475"/>
            <a:ext cx="13489520" cy="2771703"/>
            <a:chOff x="0" y="0"/>
            <a:chExt cx="17986027" cy="369560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299450"/>
              <a:ext cx="17986027" cy="13167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b="true" sz="6999" spc="657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INTRODUCCIÓN A DAX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000676"/>
              <a:ext cx="17986027" cy="6949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376"/>
                </a:lnSpc>
                <a:spcBef>
                  <a:spcPct val="0"/>
                </a:spcBef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4222309" y="-9525"/>
              <a:ext cx="9541409" cy="561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748" spc="60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Licenciatura en ciencia de datos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551640" y="4913702"/>
            <a:ext cx="13489520" cy="533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76"/>
              </a:lnSpc>
              <a:spcBef>
                <a:spcPct val="0"/>
              </a:spcBef>
            </a:pPr>
          </a:p>
        </p:txBody>
      </p:sp>
      <p:sp>
        <p:nvSpPr>
          <p:cNvPr name="AutoShape 12" id="12"/>
          <p:cNvSpPr/>
          <p:nvPr/>
        </p:nvSpPr>
        <p:spPr>
          <a:xfrm>
            <a:off x="9144000" y="1076325"/>
            <a:ext cx="12851124" cy="0"/>
          </a:xfrm>
          <a:prstGeom prst="line">
            <a:avLst/>
          </a:prstGeom>
          <a:ln cap="flat" w="95250">
            <a:solidFill>
              <a:srgbClr val="25375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7259300" y="-38676"/>
            <a:ext cx="1064492" cy="4966353"/>
            <a:chOff x="0" y="0"/>
            <a:chExt cx="1034318" cy="482557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34318" cy="4825577"/>
            </a:xfrm>
            <a:custGeom>
              <a:avLst/>
              <a:gdLst/>
              <a:ahLst/>
              <a:cxnLst/>
              <a:rect r="r" b="b" t="t" l="l"/>
              <a:pathLst>
                <a:path h="4825577" w="1034318">
                  <a:moveTo>
                    <a:pt x="0" y="0"/>
                  </a:moveTo>
                  <a:lnTo>
                    <a:pt x="1034318" y="0"/>
                  </a:lnTo>
                  <a:lnTo>
                    <a:pt x="1034318" y="4825577"/>
                  </a:lnTo>
                  <a:lnTo>
                    <a:pt x="0" y="4825577"/>
                  </a:lnTo>
                  <a:close/>
                </a:path>
              </a:pathLst>
            </a:custGeom>
            <a:solidFill>
              <a:srgbClr val="25375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1034318" cy="4854152"/>
            </a:xfrm>
            <a:prstGeom prst="rect">
              <a:avLst/>
            </a:prstGeom>
          </p:spPr>
          <p:txBody>
            <a:bodyPr anchor="ctr" rtlCol="false" tIns="39885" lIns="39885" bIns="39885" rIns="39885"/>
            <a:lstStyle/>
            <a:p>
              <a:pPr algn="ctr">
                <a:lnSpc>
                  <a:spcPts val="2088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2052269" y="8430836"/>
            <a:ext cx="4507010" cy="1654927"/>
            <a:chOff x="0" y="0"/>
            <a:chExt cx="4379255" cy="16080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9255" cy="1608017"/>
            </a:xfrm>
            <a:custGeom>
              <a:avLst/>
              <a:gdLst/>
              <a:ahLst/>
              <a:cxnLst/>
              <a:rect r="r" b="b" t="t" l="l"/>
              <a:pathLst>
                <a:path h="1608017" w="4379255">
                  <a:moveTo>
                    <a:pt x="0" y="0"/>
                  </a:moveTo>
                  <a:lnTo>
                    <a:pt x="4379255" y="0"/>
                  </a:lnTo>
                  <a:lnTo>
                    <a:pt x="4379255" y="1608017"/>
                  </a:lnTo>
                  <a:lnTo>
                    <a:pt x="0" y="1608017"/>
                  </a:lnTo>
                  <a:close/>
                </a:path>
              </a:pathLst>
            </a:custGeom>
            <a:solidFill>
              <a:srgbClr val="2537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379255" cy="1636592"/>
            </a:xfrm>
            <a:prstGeom prst="rect">
              <a:avLst/>
            </a:prstGeom>
          </p:spPr>
          <p:txBody>
            <a:bodyPr anchor="ctr" rtlCol="false" tIns="39885" lIns="39885" bIns="39885" rIns="39885"/>
            <a:lstStyle/>
            <a:p>
              <a:pPr algn="ctr">
                <a:lnSpc>
                  <a:spcPts val="2088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Object 5" id="5"/>
          <p:cNvGraphicFramePr/>
          <p:nvPr/>
        </p:nvGraphicFramePr>
        <p:xfrm>
          <a:off x="2484001" y="2776795"/>
          <a:ext cx="3771900" cy="3352800"/>
        </p:xfrm>
        <a:graphic>
          <a:graphicData uri="http://schemas.openxmlformats.org/presentationml/2006/ole">
            <p:oleObj imgW="4521200" imgH="41021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grpSp>
        <p:nvGrpSpPr>
          <p:cNvPr name="Group 6" id="6"/>
          <p:cNvGrpSpPr/>
          <p:nvPr/>
        </p:nvGrpSpPr>
        <p:grpSpPr>
          <a:xfrm rot="0">
            <a:off x="1942360" y="1531551"/>
            <a:ext cx="9809210" cy="1021461"/>
            <a:chOff x="0" y="0"/>
            <a:chExt cx="13078947" cy="13619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078947" cy="1361948"/>
            </a:xfrm>
            <a:custGeom>
              <a:avLst/>
              <a:gdLst/>
              <a:ahLst/>
              <a:cxnLst/>
              <a:rect r="r" b="b" t="t" l="l"/>
              <a:pathLst>
                <a:path h="1361948" w="13078947">
                  <a:moveTo>
                    <a:pt x="0" y="0"/>
                  </a:moveTo>
                  <a:lnTo>
                    <a:pt x="13078947" y="0"/>
                  </a:lnTo>
                  <a:lnTo>
                    <a:pt x="13078947" y="1361948"/>
                  </a:lnTo>
                  <a:lnTo>
                    <a:pt x="0" y="13619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66675"/>
              <a:ext cx="13078947" cy="12952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200"/>
                </a:lnSpc>
              </a:pPr>
              <a:r>
                <a:rPr lang="en-US" b="true" sz="5000" spc="470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Operadores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42360" y="3282371"/>
            <a:ext cx="6356490" cy="4406376"/>
            <a:chOff x="0" y="0"/>
            <a:chExt cx="8475320" cy="58751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475319" cy="5875168"/>
            </a:xfrm>
            <a:custGeom>
              <a:avLst/>
              <a:gdLst/>
              <a:ahLst/>
              <a:cxnLst/>
              <a:rect r="r" b="b" t="t" l="l"/>
              <a:pathLst>
                <a:path h="5875168" w="8475319">
                  <a:moveTo>
                    <a:pt x="0" y="0"/>
                  </a:moveTo>
                  <a:lnTo>
                    <a:pt x="8475319" y="0"/>
                  </a:lnTo>
                  <a:lnTo>
                    <a:pt x="8475319" y="5875168"/>
                  </a:lnTo>
                  <a:lnTo>
                    <a:pt x="0" y="58751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475320" cy="59227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778"/>
                </a:lnSpc>
              </a:pPr>
              <a:r>
                <a:rPr lang="en-US" sz="2799" spc="53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Primero cargar la información de:</a:t>
              </a:r>
            </a:p>
            <a:p>
              <a:pPr algn="just">
                <a:lnSpc>
                  <a:spcPts val="3778"/>
                </a:lnSpc>
              </a:pPr>
            </a:p>
            <a:p>
              <a:pPr algn="just" marL="604304" indent="-302152" lvl="1">
                <a:lnSpc>
                  <a:spcPts val="3778"/>
                </a:lnSpc>
                <a:buFont typeface="Arial"/>
                <a:buChar char="•"/>
              </a:pPr>
              <a:r>
                <a:rPr lang="en-US" sz="2799" spc="53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Fichero: Ventas Fundamentos</a:t>
              </a:r>
            </a:p>
            <a:p>
              <a:pPr algn="just" marL="604304" indent="-302152" lvl="1">
                <a:lnSpc>
                  <a:spcPts val="3778"/>
                </a:lnSpc>
                <a:buFont typeface="Arial"/>
                <a:buChar char="•"/>
              </a:pPr>
              <a:r>
                <a:rPr lang="en-US" sz="2799" spc="53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T</a:t>
              </a:r>
              <a:r>
                <a:rPr lang="en-US" sz="2799" spc="53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ablas:  vehículos y ventas</a:t>
              </a:r>
            </a:p>
            <a:p>
              <a:pPr algn="just" marL="604304" indent="-302152" lvl="1">
                <a:lnSpc>
                  <a:spcPts val="3778"/>
                </a:lnSpc>
                <a:buFont typeface="Arial"/>
                <a:buChar char="•"/>
              </a:pPr>
              <a:r>
                <a:rPr lang="en-US" sz="2799" spc="53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Crear</a:t>
              </a:r>
              <a:r>
                <a:rPr lang="en-US" sz="2799" spc="53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relación entre tablas por id vehículo</a:t>
              </a:r>
            </a:p>
            <a:p>
              <a:pPr algn="just">
                <a:lnSpc>
                  <a:spcPts val="37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942360" y="1531551"/>
            <a:ext cx="9809210" cy="1021461"/>
            <a:chOff x="0" y="0"/>
            <a:chExt cx="13078947" cy="13619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078947" cy="1361948"/>
            </a:xfrm>
            <a:custGeom>
              <a:avLst/>
              <a:gdLst/>
              <a:ahLst/>
              <a:cxnLst/>
              <a:rect r="r" b="b" t="t" l="l"/>
              <a:pathLst>
                <a:path h="1361948" w="13078947">
                  <a:moveTo>
                    <a:pt x="0" y="0"/>
                  </a:moveTo>
                  <a:lnTo>
                    <a:pt x="13078947" y="0"/>
                  </a:lnTo>
                  <a:lnTo>
                    <a:pt x="13078947" y="1361948"/>
                  </a:lnTo>
                  <a:lnTo>
                    <a:pt x="0" y="13619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66675"/>
              <a:ext cx="13078947" cy="12952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200"/>
                </a:lnSpc>
              </a:pPr>
              <a:r>
                <a:rPr lang="en-US" b="true" sz="5000" spc="470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Ejercicio Practico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-5400000">
            <a:off x="-2052269" y="8430836"/>
            <a:ext cx="4507010" cy="1654927"/>
            <a:chOff x="0" y="0"/>
            <a:chExt cx="4379255" cy="16080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79255" cy="1608017"/>
            </a:xfrm>
            <a:custGeom>
              <a:avLst/>
              <a:gdLst/>
              <a:ahLst/>
              <a:cxnLst/>
              <a:rect r="r" b="b" t="t" l="l"/>
              <a:pathLst>
                <a:path h="1608017" w="4379255">
                  <a:moveTo>
                    <a:pt x="0" y="0"/>
                  </a:moveTo>
                  <a:lnTo>
                    <a:pt x="4379255" y="0"/>
                  </a:lnTo>
                  <a:lnTo>
                    <a:pt x="4379255" y="1608017"/>
                  </a:lnTo>
                  <a:lnTo>
                    <a:pt x="0" y="1608017"/>
                  </a:lnTo>
                  <a:close/>
                </a:path>
              </a:pathLst>
            </a:custGeom>
            <a:solidFill>
              <a:srgbClr val="2537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4379255" cy="1636592"/>
            </a:xfrm>
            <a:prstGeom prst="rect">
              <a:avLst/>
            </a:prstGeom>
          </p:spPr>
          <p:txBody>
            <a:bodyPr anchor="ctr" rtlCol="false" tIns="39885" lIns="39885" bIns="39885" rIns="39885"/>
            <a:lstStyle/>
            <a:p>
              <a:pPr algn="ctr">
                <a:lnSpc>
                  <a:spcPts val="2088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9429096" y="2671491"/>
            <a:ext cx="8266325" cy="5628136"/>
          </a:xfrm>
          <a:custGeom>
            <a:avLst/>
            <a:gdLst/>
            <a:ahLst/>
            <a:cxnLst/>
            <a:rect r="r" b="b" t="t" l="l"/>
            <a:pathLst>
              <a:path h="5628136" w="8266325">
                <a:moveTo>
                  <a:pt x="0" y="0"/>
                </a:moveTo>
                <a:lnTo>
                  <a:pt x="8266325" y="0"/>
                </a:lnTo>
                <a:lnTo>
                  <a:pt x="8266325" y="5628136"/>
                </a:lnTo>
                <a:lnTo>
                  <a:pt x="0" y="56281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42360" y="1531551"/>
            <a:ext cx="9809210" cy="1021461"/>
            <a:chOff x="0" y="0"/>
            <a:chExt cx="13078947" cy="13619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78947" cy="1361948"/>
            </a:xfrm>
            <a:custGeom>
              <a:avLst/>
              <a:gdLst/>
              <a:ahLst/>
              <a:cxnLst/>
              <a:rect r="r" b="b" t="t" l="l"/>
              <a:pathLst>
                <a:path h="1361948" w="13078947">
                  <a:moveTo>
                    <a:pt x="0" y="0"/>
                  </a:moveTo>
                  <a:lnTo>
                    <a:pt x="13078947" y="0"/>
                  </a:lnTo>
                  <a:lnTo>
                    <a:pt x="13078947" y="1361948"/>
                  </a:lnTo>
                  <a:lnTo>
                    <a:pt x="0" y="13619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66675"/>
              <a:ext cx="13078947" cy="12952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200"/>
                </a:lnSpc>
              </a:pPr>
              <a:r>
                <a:rPr lang="en-US" b="true" sz="5000" spc="470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Ejercicio Practico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-2052269" y="8430836"/>
            <a:ext cx="4507010" cy="1654927"/>
            <a:chOff x="0" y="0"/>
            <a:chExt cx="4379255" cy="16080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9255" cy="1608017"/>
            </a:xfrm>
            <a:custGeom>
              <a:avLst/>
              <a:gdLst/>
              <a:ahLst/>
              <a:cxnLst/>
              <a:rect r="r" b="b" t="t" l="l"/>
              <a:pathLst>
                <a:path h="1608017" w="4379255">
                  <a:moveTo>
                    <a:pt x="0" y="0"/>
                  </a:moveTo>
                  <a:lnTo>
                    <a:pt x="4379255" y="0"/>
                  </a:lnTo>
                  <a:lnTo>
                    <a:pt x="4379255" y="1608017"/>
                  </a:lnTo>
                  <a:lnTo>
                    <a:pt x="0" y="1608017"/>
                  </a:lnTo>
                  <a:close/>
                </a:path>
              </a:pathLst>
            </a:custGeom>
            <a:solidFill>
              <a:srgbClr val="2537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4379255" cy="1636592"/>
            </a:xfrm>
            <a:prstGeom prst="rect">
              <a:avLst/>
            </a:prstGeom>
          </p:spPr>
          <p:txBody>
            <a:bodyPr anchor="ctr" rtlCol="false" tIns="39885" lIns="39885" bIns="39885" rIns="39885"/>
            <a:lstStyle/>
            <a:p>
              <a:pPr algn="ctr">
                <a:lnSpc>
                  <a:spcPts val="2088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303629" y="2901342"/>
            <a:ext cx="11301259" cy="6356958"/>
          </a:xfrm>
          <a:custGeom>
            <a:avLst/>
            <a:gdLst/>
            <a:ahLst/>
            <a:cxnLst/>
            <a:rect r="r" b="b" t="t" l="l"/>
            <a:pathLst>
              <a:path h="6356958" w="11301259">
                <a:moveTo>
                  <a:pt x="0" y="0"/>
                </a:moveTo>
                <a:lnTo>
                  <a:pt x="11301259" y="0"/>
                </a:lnTo>
                <a:lnTo>
                  <a:pt x="11301259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42360" y="1531551"/>
            <a:ext cx="9809210" cy="1021461"/>
            <a:chOff x="0" y="0"/>
            <a:chExt cx="13078947" cy="13619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78947" cy="1361948"/>
            </a:xfrm>
            <a:custGeom>
              <a:avLst/>
              <a:gdLst/>
              <a:ahLst/>
              <a:cxnLst/>
              <a:rect r="r" b="b" t="t" l="l"/>
              <a:pathLst>
                <a:path h="1361948" w="13078947">
                  <a:moveTo>
                    <a:pt x="0" y="0"/>
                  </a:moveTo>
                  <a:lnTo>
                    <a:pt x="13078947" y="0"/>
                  </a:lnTo>
                  <a:lnTo>
                    <a:pt x="13078947" y="1361948"/>
                  </a:lnTo>
                  <a:lnTo>
                    <a:pt x="0" y="13619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66675"/>
              <a:ext cx="13078947" cy="12952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200"/>
                </a:lnSpc>
              </a:pPr>
              <a:r>
                <a:rPr lang="en-US" b="true" sz="5000" spc="470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Ejercicio Practico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-2052269" y="8430836"/>
            <a:ext cx="4507010" cy="1654927"/>
            <a:chOff x="0" y="0"/>
            <a:chExt cx="4379255" cy="16080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9255" cy="1608017"/>
            </a:xfrm>
            <a:custGeom>
              <a:avLst/>
              <a:gdLst/>
              <a:ahLst/>
              <a:cxnLst/>
              <a:rect r="r" b="b" t="t" l="l"/>
              <a:pathLst>
                <a:path h="1608017" w="4379255">
                  <a:moveTo>
                    <a:pt x="0" y="0"/>
                  </a:moveTo>
                  <a:lnTo>
                    <a:pt x="4379255" y="0"/>
                  </a:lnTo>
                  <a:lnTo>
                    <a:pt x="4379255" y="1608017"/>
                  </a:lnTo>
                  <a:lnTo>
                    <a:pt x="0" y="1608017"/>
                  </a:lnTo>
                  <a:close/>
                </a:path>
              </a:pathLst>
            </a:custGeom>
            <a:solidFill>
              <a:srgbClr val="2537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4379255" cy="1636592"/>
            </a:xfrm>
            <a:prstGeom prst="rect">
              <a:avLst/>
            </a:prstGeom>
          </p:spPr>
          <p:txBody>
            <a:bodyPr anchor="ctr" rtlCol="false" tIns="39885" lIns="39885" bIns="39885" rIns="39885"/>
            <a:lstStyle/>
            <a:p>
              <a:pPr algn="ctr">
                <a:lnSpc>
                  <a:spcPts val="2088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195206" y="2822512"/>
            <a:ext cx="13742123" cy="6699285"/>
          </a:xfrm>
          <a:custGeom>
            <a:avLst/>
            <a:gdLst/>
            <a:ahLst/>
            <a:cxnLst/>
            <a:rect r="r" b="b" t="t" l="l"/>
            <a:pathLst>
              <a:path h="6699285" w="13742123">
                <a:moveTo>
                  <a:pt x="0" y="0"/>
                </a:moveTo>
                <a:lnTo>
                  <a:pt x="13742123" y="0"/>
                </a:lnTo>
                <a:lnTo>
                  <a:pt x="13742123" y="6699285"/>
                </a:lnTo>
                <a:lnTo>
                  <a:pt x="0" y="66992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42360" y="1531551"/>
            <a:ext cx="9809210" cy="1021461"/>
            <a:chOff x="0" y="0"/>
            <a:chExt cx="13078947" cy="13619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78947" cy="1361948"/>
            </a:xfrm>
            <a:custGeom>
              <a:avLst/>
              <a:gdLst/>
              <a:ahLst/>
              <a:cxnLst/>
              <a:rect r="r" b="b" t="t" l="l"/>
              <a:pathLst>
                <a:path h="1361948" w="13078947">
                  <a:moveTo>
                    <a:pt x="0" y="0"/>
                  </a:moveTo>
                  <a:lnTo>
                    <a:pt x="13078947" y="0"/>
                  </a:lnTo>
                  <a:lnTo>
                    <a:pt x="13078947" y="1361948"/>
                  </a:lnTo>
                  <a:lnTo>
                    <a:pt x="0" y="13619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66675"/>
              <a:ext cx="13078947" cy="12952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200"/>
                </a:lnSpc>
              </a:pPr>
              <a:r>
                <a:rPr lang="en-US" b="true" sz="5000" spc="470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Ejercicio Practico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-2052269" y="8430836"/>
            <a:ext cx="4507010" cy="1654927"/>
            <a:chOff x="0" y="0"/>
            <a:chExt cx="4379255" cy="16080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9255" cy="1608017"/>
            </a:xfrm>
            <a:custGeom>
              <a:avLst/>
              <a:gdLst/>
              <a:ahLst/>
              <a:cxnLst/>
              <a:rect r="r" b="b" t="t" l="l"/>
              <a:pathLst>
                <a:path h="1608017" w="4379255">
                  <a:moveTo>
                    <a:pt x="0" y="0"/>
                  </a:moveTo>
                  <a:lnTo>
                    <a:pt x="4379255" y="0"/>
                  </a:lnTo>
                  <a:lnTo>
                    <a:pt x="4379255" y="1608017"/>
                  </a:lnTo>
                  <a:lnTo>
                    <a:pt x="0" y="1608017"/>
                  </a:lnTo>
                  <a:close/>
                </a:path>
              </a:pathLst>
            </a:custGeom>
            <a:solidFill>
              <a:srgbClr val="2537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4379255" cy="1636592"/>
            </a:xfrm>
            <a:prstGeom prst="rect">
              <a:avLst/>
            </a:prstGeom>
          </p:spPr>
          <p:txBody>
            <a:bodyPr anchor="ctr" rtlCol="false" tIns="39885" lIns="39885" bIns="39885" rIns="39885"/>
            <a:lstStyle/>
            <a:p>
              <a:pPr algn="ctr">
                <a:lnSpc>
                  <a:spcPts val="2088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490453" y="3751741"/>
            <a:ext cx="14220999" cy="3253053"/>
          </a:xfrm>
          <a:custGeom>
            <a:avLst/>
            <a:gdLst/>
            <a:ahLst/>
            <a:cxnLst/>
            <a:rect r="r" b="b" t="t" l="l"/>
            <a:pathLst>
              <a:path h="3253053" w="14220999">
                <a:moveTo>
                  <a:pt x="0" y="0"/>
                </a:moveTo>
                <a:lnTo>
                  <a:pt x="14220998" y="0"/>
                </a:lnTo>
                <a:lnTo>
                  <a:pt x="14220998" y="3253054"/>
                </a:lnTo>
                <a:lnTo>
                  <a:pt x="0" y="3253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42360" y="1531551"/>
            <a:ext cx="9809210" cy="1021461"/>
            <a:chOff x="0" y="0"/>
            <a:chExt cx="13078947" cy="13619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78947" cy="1361948"/>
            </a:xfrm>
            <a:custGeom>
              <a:avLst/>
              <a:gdLst/>
              <a:ahLst/>
              <a:cxnLst/>
              <a:rect r="r" b="b" t="t" l="l"/>
              <a:pathLst>
                <a:path h="1361948" w="13078947">
                  <a:moveTo>
                    <a:pt x="0" y="0"/>
                  </a:moveTo>
                  <a:lnTo>
                    <a:pt x="13078947" y="0"/>
                  </a:lnTo>
                  <a:lnTo>
                    <a:pt x="13078947" y="1361948"/>
                  </a:lnTo>
                  <a:lnTo>
                    <a:pt x="0" y="13619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66675"/>
              <a:ext cx="13078947" cy="12952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200"/>
                </a:lnSpc>
              </a:pPr>
              <a:r>
                <a:rPr lang="en-US" b="true" sz="5000" spc="470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Ejercicio Practico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-2052269" y="8430836"/>
            <a:ext cx="4507010" cy="1654927"/>
            <a:chOff x="0" y="0"/>
            <a:chExt cx="4379255" cy="16080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9255" cy="1608017"/>
            </a:xfrm>
            <a:custGeom>
              <a:avLst/>
              <a:gdLst/>
              <a:ahLst/>
              <a:cxnLst/>
              <a:rect r="r" b="b" t="t" l="l"/>
              <a:pathLst>
                <a:path h="1608017" w="4379255">
                  <a:moveTo>
                    <a:pt x="0" y="0"/>
                  </a:moveTo>
                  <a:lnTo>
                    <a:pt x="4379255" y="0"/>
                  </a:lnTo>
                  <a:lnTo>
                    <a:pt x="4379255" y="1608017"/>
                  </a:lnTo>
                  <a:lnTo>
                    <a:pt x="0" y="1608017"/>
                  </a:lnTo>
                  <a:close/>
                </a:path>
              </a:pathLst>
            </a:custGeom>
            <a:solidFill>
              <a:srgbClr val="2537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4379255" cy="1636592"/>
            </a:xfrm>
            <a:prstGeom prst="rect">
              <a:avLst/>
            </a:prstGeom>
          </p:spPr>
          <p:txBody>
            <a:bodyPr anchor="ctr" rtlCol="false" tIns="39885" lIns="39885" bIns="39885" rIns="39885"/>
            <a:lstStyle/>
            <a:p>
              <a:pPr algn="ctr">
                <a:lnSpc>
                  <a:spcPts val="2088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169423" y="3171712"/>
            <a:ext cx="5949154" cy="5840987"/>
          </a:xfrm>
          <a:custGeom>
            <a:avLst/>
            <a:gdLst/>
            <a:ahLst/>
            <a:cxnLst/>
            <a:rect r="r" b="b" t="t" l="l"/>
            <a:pathLst>
              <a:path h="5840987" w="5949154">
                <a:moveTo>
                  <a:pt x="0" y="0"/>
                </a:moveTo>
                <a:lnTo>
                  <a:pt x="5949154" y="0"/>
                </a:lnTo>
                <a:lnTo>
                  <a:pt x="5949154" y="5840987"/>
                </a:lnTo>
                <a:lnTo>
                  <a:pt x="0" y="58409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42360" y="1531551"/>
            <a:ext cx="9809210" cy="1021461"/>
            <a:chOff x="0" y="0"/>
            <a:chExt cx="13078947" cy="13619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78947" cy="1361948"/>
            </a:xfrm>
            <a:custGeom>
              <a:avLst/>
              <a:gdLst/>
              <a:ahLst/>
              <a:cxnLst/>
              <a:rect r="r" b="b" t="t" l="l"/>
              <a:pathLst>
                <a:path h="1361948" w="13078947">
                  <a:moveTo>
                    <a:pt x="0" y="0"/>
                  </a:moveTo>
                  <a:lnTo>
                    <a:pt x="13078947" y="0"/>
                  </a:lnTo>
                  <a:lnTo>
                    <a:pt x="13078947" y="1361948"/>
                  </a:lnTo>
                  <a:lnTo>
                    <a:pt x="0" y="13619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66675"/>
              <a:ext cx="13078947" cy="12952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200"/>
                </a:lnSpc>
              </a:pPr>
              <a:r>
                <a:rPr lang="en-US" b="true" sz="5000" spc="470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Ejercicio Practico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-2052269" y="8430836"/>
            <a:ext cx="4507010" cy="1654927"/>
            <a:chOff x="0" y="0"/>
            <a:chExt cx="4379255" cy="16080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9255" cy="1608017"/>
            </a:xfrm>
            <a:custGeom>
              <a:avLst/>
              <a:gdLst/>
              <a:ahLst/>
              <a:cxnLst/>
              <a:rect r="r" b="b" t="t" l="l"/>
              <a:pathLst>
                <a:path h="1608017" w="4379255">
                  <a:moveTo>
                    <a:pt x="0" y="0"/>
                  </a:moveTo>
                  <a:lnTo>
                    <a:pt x="4379255" y="0"/>
                  </a:lnTo>
                  <a:lnTo>
                    <a:pt x="4379255" y="1608017"/>
                  </a:lnTo>
                  <a:lnTo>
                    <a:pt x="0" y="1608017"/>
                  </a:lnTo>
                  <a:close/>
                </a:path>
              </a:pathLst>
            </a:custGeom>
            <a:solidFill>
              <a:srgbClr val="2537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4379255" cy="1636592"/>
            </a:xfrm>
            <a:prstGeom prst="rect">
              <a:avLst/>
            </a:prstGeom>
          </p:spPr>
          <p:txBody>
            <a:bodyPr anchor="ctr" rtlCol="false" tIns="39885" lIns="39885" bIns="39885" rIns="39885"/>
            <a:lstStyle/>
            <a:p>
              <a:pPr algn="ctr">
                <a:lnSpc>
                  <a:spcPts val="2088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971623" y="3266172"/>
            <a:ext cx="9781365" cy="5299883"/>
          </a:xfrm>
          <a:custGeom>
            <a:avLst/>
            <a:gdLst/>
            <a:ahLst/>
            <a:cxnLst/>
            <a:rect r="r" b="b" t="t" l="l"/>
            <a:pathLst>
              <a:path h="5299883" w="9781365">
                <a:moveTo>
                  <a:pt x="0" y="0"/>
                </a:moveTo>
                <a:lnTo>
                  <a:pt x="9781365" y="0"/>
                </a:lnTo>
                <a:lnTo>
                  <a:pt x="9781365" y="5299883"/>
                </a:lnTo>
                <a:lnTo>
                  <a:pt x="0" y="52998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40736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324928" y="1404465"/>
            <a:ext cx="12851129" cy="95250"/>
            <a:chOff x="0" y="0"/>
            <a:chExt cx="17134839" cy="12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134839" cy="127000"/>
            </a:xfrm>
            <a:custGeom>
              <a:avLst/>
              <a:gdLst/>
              <a:ahLst/>
              <a:cxnLst/>
              <a:rect r="r" b="b" t="t" l="l"/>
              <a:pathLst>
                <a:path h="127000" w="17134839">
                  <a:moveTo>
                    <a:pt x="0" y="0"/>
                  </a:moveTo>
                  <a:lnTo>
                    <a:pt x="17134839" y="0"/>
                  </a:lnTo>
                  <a:lnTo>
                    <a:pt x="1713483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rgbClr val="EDE8E4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29408" y="9222507"/>
            <a:ext cx="6451852" cy="1064492"/>
          </a:xfrm>
          <a:custGeom>
            <a:avLst/>
            <a:gdLst/>
            <a:ahLst/>
            <a:cxnLst/>
            <a:rect r="r" b="b" t="t" l="l"/>
            <a:pathLst>
              <a:path h="1064492" w="6451852">
                <a:moveTo>
                  <a:pt x="0" y="0"/>
                </a:moveTo>
                <a:lnTo>
                  <a:pt x="6451852" y="0"/>
                </a:lnTo>
                <a:lnTo>
                  <a:pt x="6451852" y="1064492"/>
                </a:lnTo>
                <a:lnTo>
                  <a:pt x="0" y="10644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61" r="0" b="-6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03664" y="-1224805"/>
            <a:ext cx="1684336" cy="4507010"/>
          </a:xfrm>
          <a:custGeom>
            <a:avLst/>
            <a:gdLst/>
            <a:ahLst/>
            <a:cxnLst/>
            <a:rect r="r" b="b" t="t" l="l"/>
            <a:pathLst>
              <a:path h="4507010" w="1684336">
                <a:moveTo>
                  <a:pt x="0" y="0"/>
                </a:moveTo>
                <a:lnTo>
                  <a:pt x="1684336" y="0"/>
                </a:lnTo>
                <a:lnTo>
                  <a:pt x="1684336" y="4507010"/>
                </a:lnTo>
                <a:lnTo>
                  <a:pt x="0" y="45070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39" r="0" b="-39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564480"/>
            <a:ext cx="12729791" cy="1251331"/>
            <a:chOff x="0" y="0"/>
            <a:chExt cx="16973055" cy="16684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973055" cy="1668441"/>
            </a:xfrm>
            <a:custGeom>
              <a:avLst/>
              <a:gdLst/>
              <a:ahLst/>
              <a:cxnLst/>
              <a:rect r="r" b="b" t="t" l="l"/>
              <a:pathLst>
                <a:path h="1668441" w="16973055">
                  <a:moveTo>
                    <a:pt x="0" y="0"/>
                  </a:moveTo>
                  <a:lnTo>
                    <a:pt x="16973055" y="0"/>
                  </a:lnTo>
                  <a:lnTo>
                    <a:pt x="16973055" y="1668441"/>
                  </a:lnTo>
                  <a:lnTo>
                    <a:pt x="0" y="16684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104775"/>
              <a:ext cx="16973055" cy="156366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272"/>
                </a:lnSpc>
              </a:pPr>
              <a:r>
                <a:rPr lang="en-US" b="true" sz="6999" spc="643">
                  <a:solidFill>
                    <a:srgbClr val="EDE8E4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USO DE CALCULATE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2052269" y="8430836"/>
            <a:ext cx="4507010" cy="1654927"/>
            <a:chOff x="0" y="0"/>
            <a:chExt cx="4379255" cy="16080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9255" cy="1608017"/>
            </a:xfrm>
            <a:custGeom>
              <a:avLst/>
              <a:gdLst/>
              <a:ahLst/>
              <a:cxnLst/>
              <a:rect r="r" b="b" t="t" l="l"/>
              <a:pathLst>
                <a:path h="1608017" w="4379255">
                  <a:moveTo>
                    <a:pt x="0" y="0"/>
                  </a:moveTo>
                  <a:lnTo>
                    <a:pt x="4379255" y="0"/>
                  </a:lnTo>
                  <a:lnTo>
                    <a:pt x="4379255" y="1608017"/>
                  </a:lnTo>
                  <a:lnTo>
                    <a:pt x="0" y="1608017"/>
                  </a:lnTo>
                  <a:close/>
                </a:path>
              </a:pathLst>
            </a:custGeom>
            <a:solidFill>
              <a:srgbClr val="2537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379255" cy="1636592"/>
            </a:xfrm>
            <a:prstGeom prst="rect">
              <a:avLst/>
            </a:prstGeom>
          </p:spPr>
          <p:txBody>
            <a:bodyPr anchor="ctr" rtlCol="false" tIns="39885" lIns="39885" bIns="39885" rIns="39885"/>
            <a:lstStyle/>
            <a:p>
              <a:pPr algn="ctr">
                <a:lnSpc>
                  <a:spcPts val="2088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041241" y="4573348"/>
            <a:ext cx="1254300" cy="1140304"/>
          </a:xfrm>
          <a:custGeom>
            <a:avLst/>
            <a:gdLst/>
            <a:ahLst/>
            <a:cxnLst/>
            <a:rect r="r" b="b" t="t" l="l"/>
            <a:pathLst>
              <a:path h="1140304" w="1254300">
                <a:moveTo>
                  <a:pt x="0" y="0"/>
                </a:moveTo>
                <a:lnTo>
                  <a:pt x="1254300" y="0"/>
                </a:lnTo>
                <a:lnTo>
                  <a:pt x="1254300" y="1140304"/>
                </a:lnTo>
                <a:lnTo>
                  <a:pt x="0" y="11403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55724" y="6191040"/>
            <a:ext cx="5321010" cy="2059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1"/>
              </a:lnSpc>
            </a:pPr>
            <a:r>
              <a:rPr lang="en-US" sz="29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El diseño de los elementos del tablero debe ser </a:t>
            </a:r>
            <a:r>
              <a:rPr lang="en-US" b="true" sz="29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comprensible</a:t>
            </a:r>
            <a:r>
              <a:rPr lang="en-US" sz="29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y </a:t>
            </a:r>
            <a:r>
              <a:rPr lang="en-US" b="true" sz="29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guiar</a:t>
            </a:r>
            <a:r>
              <a:rPr lang="en-US" sz="29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al lector a través de la página. Desde lo más </a:t>
            </a:r>
            <a:r>
              <a:rPr lang="en-US" b="true" sz="29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macro</a:t>
            </a:r>
            <a:r>
              <a:rPr lang="en-US" sz="29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a lo más </a:t>
            </a:r>
            <a:r>
              <a:rPr lang="en-US" b="true" sz="29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micro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28422" y="1057275"/>
            <a:ext cx="15520001" cy="1651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9"/>
              </a:lnSpc>
            </a:pPr>
            <a:r>
              <a:rPr lang="en-US" sz="29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Después de identiﬁcar la </a:t>
            </a:r>
            <a:r>
              <a:rPr lang="en-US" b="true" sz="29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necesidad empresarial</a:t>
            </a:r>
            <a:r>
              <a:rPr lang="en-US" sz="29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 los </a:t>
            </a:r>
            <a:r>
              <a:rPr lang="en-US" b="true" sz="29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clientes</a:t>
            </a:r>
            <a:r>
              <a:rPr lang="en-US" sz="29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y las </a:t>
            </a:r>
            <a:r>
              <a:rPr lang="en-US" b="true" sz="29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métricas a incluir</a:t>
            </a:r>
            <a:r>
              <a:rPr lang="en-US" sz="29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 el paso siguiente es seleccionar los </a:t>
            </a:r>
            <a:r>
              <a:rPr lang="en-US" b="true" sz="2999">
                <a:solidFill>
                  <a:srgbClr val="FF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objetos visuales adecuados</a:t>
            </a:r>
            <a:r>
              <a:rPr lang="en-US" b="true" sz="2999">
                <a:solidFill>
                  <a:srgbClr val="EF303E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 </a:t>
            </a:r>
            <a:r>
              <a:rPr lang="en-US" sz="29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y presentarlos de la forma más efectiva posible En general, los tableros deben ser diseñados pensando como leemos normalmente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55724" y="3119429"/>
            <a:ext cx="5558514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 </a:t>
            </a:r>
            <a:r>
              <a:rPr lang="en-US" b="true" sz="25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Izquierda a Derecha</a:t>
            </a:r>
            <a:r>
              <a:rPr lang="en-US" sz="25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-- de </a:t>
            </a:r>
            <a:r>
              <a:rPr lang="en-US" b="true" sz="25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Arriba hacia Abajo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8739147" y="4024939"/>
            <a:ext cx="8209277" cy="3559991"/>
          </a:xfrm>
          <a:custGeom>
            <a:avLst/>
            <a:gdLst/>
            <a:ahLst/>
            <a:cxnLst/>
            <a:rect r="r" b="b" t="t" l="l"/>
            <a:pathLst>
              <a:path h="3559991" w="8209277">
                <a:moveTo>
                  <a:pt x="0" y="0"/>
                </a:moveTo>
                <a:lnTo>
                  <a:pt x="8209276" y="0"/>
                </a:lnTo>
                <a:lnTo>
                  <a:pt x="8209276" y="3559991"/>
                </a:lnTo>
                <a:lnTo>
                  <a:pt x="0" y="35599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301337">
            <a:off x="9883234" y="-2150579"/>
            <a:ext cx="12901483" cy="11165647"/>
          </a:xfrm>
          <a:custGeom>
            <a:avLst/>
            <a:gdLst/>
            <a:ahLst/>
            <a:cxnLst/>
            <a:rect r="r" b="b" t="t" l="l"/>
            <a:pathLst>
              <a:path h="11165647" w="12901483">
                <a:moveTo>
                  <a:pt x="0" y="0"/>
                </a:moveTo>
                <a:lnTo>
                  <a:pt x="12901483" y="0"/>
                </a:lnTo>
                <a:lnTo>
                  <a:pt x="12901483" y="11165647"/>
                </a:lnTo>
                <a:lnTo>
                  <a:pt x="0" y="111656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41" r="0" b="-14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44704" y="1485983"/>
            <a:ext cx="6411555" cy="1254345"/>
            <a:chOff x="0" y="0"/>
            <a:chExt cx="8548740" cy="16724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548740" cy="1672460"/>
            </a:xfrm>
            <a:custGeom>
              <a:avLst/>
              <a:gdLst/>
              <a:ahLst/>
              <a:cxnLst/>
              <a:rect r="r" b="b" t="t" l="l"/>
              <a:pathLst>
                <a:path h="1672460" w="8548740">
                  <a:moveTo>
                    <a:pt x="0" y="0"/>
                  </a:moveTo>
                  <a:lnTo>
                    <a:pt x="8548740" y="0"/>
                  </a:lnTo>
                  <a:lnTo>
                    <a:pt x="8548740" y="1672460"/>
                  </a:lnTo>
                  <a:lnTo>
                    <a:pt x="0" y="16724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33350"/>
              <a:ext cx="8548740" cy="180581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799"/>
                </a:lnSpc>
              </a:pPr>
              <a:r>
                <a:rPr lang="en-US" b="true" sz="6999" spc="657">
                  <a:solidFill>
                    <a:srgbClr val="EDE8E4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CONTENIDO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168621" y="3362266"/>
            <a:ext cx="9864367" cy="5056113"/>
            <a:chOff x="0" y="0"/>
            <a:chExt cx="13152489" cy="67414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152490" cy="6741484"/>
            </a:xfrm>
            <a:custGeom>
              <a:avLst/>
              <a:gdLst/>
              <a:ahLst/>
              <a:cxnLst/>
              <a:rect r="r" b="b" t="t" l="l"/>
              <a:pathLst>
                <a:path h="6741484" w="13152490">
                  <a:moveTo>
                    <a:pt x="0" y="0"/>
                  </a:moveTo>
                  <a:lnTo>
                    <a:pt x="13152490" y="0"/>
                  </a:lnTo>
                  <a:lnTo>
                    <a:pt x="13152490" y="6741484"/>
                  </a:lnTo>
                  <a:lnTo>
                    <a:pt x="0" y="67414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13152489" cy="681768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1504607" indent="-214944" lvl="6">
                <a:lnSpc>
                  <a:spcPts val="4806"/>
                </a:lnSpc>
                <a:buFont typeface="Arial"/>
                <a:buChar char="￭"/>
              </a:pPr>
              <a:r>
                <a:rPr lang="en-US" sz="3434" spc="72">
                  <a:solidFill>
                    <a:srgbClr val="EDE8E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Introducción </a:t>
              </a:r>
            </a:p>
            <a:p>
              <a:pPr algn="l" marL="1504607" indent="-214944" lvl="6">
                <a:lnSpc>
                  <a:spcPts val="4806"/>
                </a:lnSpc>
                <a:buFont typeface="Arial"/>
                <a:buChar char="￭"/>
              </a:pPr>
              <a:r>
                <a:rPr lang="en-US" sz="3434" spc="72">
                  <a:solidFill>
                    <a:srgbClr val="EDE8E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Modelado</a:t>
              </a:r>
            </a:p>
            <a:p>
              <a:pPr algn="l" marL="1504607" indent="-214944" lvl="6">
                <a:lnSpc>
                  <a:spcPts val="4804"/>
                </a:lnSpc>
                <a:buFont typeface="Arial"/>
                <a:buChar char="￭"/>
              </a:pPr>
              <a:r>
                <a:rPr lang="en-US" sz="3434" spc="68">
                  <a:solidFill>
                    <a:srgbClr val="EDE8E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Dashboards tableros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703600" y="3362266"/>
            <a:ext cx="813952" cy="5056293"/>
            <a:chOff x="0" y="0"/>
            <a:chExt cx="1085269" cy="674172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85269" cy="6741724"/>
            </a:xfrm>
            <a:custGeom>
              <a:avLst/>
              <a:gdLst/>
              <a:ahLst/>
              <a:cxnLst/>
              <a:rect r="r" b="b" t="t" l="l"/>
              <a:pathLst>
                <a:path h="6741724" w="1085269">
                  <a:moveTo>
                    <a:pt x="0" y="0"/>
                  </a:moveTo>
                  <a:lnTo>
                    <a:pt x="1085269" y="0"/>
                  </a:lnTo>
                  <a:lnTo>
                    <a:pt x="1085269" y="6741724"/>
                  </a:lnTo>
                  <a:lnTo>
                    <a:pt x="0" y="67417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1085269" cy="681792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808"/>
                </a:lnSpc>
              </a:pPr>
              <a:r>
                <a:rPr lang="en-US" sz="3434" spc="75">
                  <a:solidFill>
                    <a:srgbClr val="EDE8E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01</a:t>
              </a:r>
            </a:p>
            <a:p>
              <a:pPr algn="ctr">
                <a:lnSpc>
                  <a:spcPts val="4808"/>
                </a:lnSpc>
              </a:pPr>
              <a:r>
                <a:rPr lang="en-US" sz="3434" spc="75">
                  <a:solidFill>
                    <a:srgbClr val="EDE8E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02</a:t>
              </a:r>
            </a:p>
            <a:p>
              <a:pPr algn="ctr">
                <a:lnSpc>
                  <a:spcPts val="4808"/>
                </a:lnSpc>
              </a:pPr>
              <a:r>
                <a:rPr lang="en-US" sz="3434" spc="75">
                  <a:solidFill>
                    <a:srgbClr val="EDE8E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03</a:t>
              </a:r>
            </a:p>
            <a:p>
              <a:pPr algn="ctr">
                <a:lnSpc>
                  <a:spcPts val="4807"/>
                </a:lnSpc>
              </a:pP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2052269" y="8430836"/>
            <a:ext cx="4507010" cy="1654927"/>
            <a:chOff x="0" y="0"/>
            <a:chExt cx="4379255" cy="16080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9255" cy="1608017"/>
            </a:xfrm>
            <a:custGeom>
              <a:avLst/>
              <a:gdLst/>
              <a:ahLst/>
              <a:cxnLst/>
              <a:rect r="r" b="b" t="t" l="l"/>
              <a:pathLst>
                <a:path h="1608017" w="4379255">
                  <a:moveTo>
                    <a:pt x="0" y="0"/>
                  </a:moveTo>
                  <a:lnTo>
                    <a:pt x="4379255" y="0"/>
                  </a:lnTo>
                  <a:lnTo>
                    <a:pt x="4379255" y="1608017"/>
                  </a:lnTo>
                  <a:lnTo>
                    <a:pt x="0" y="1608017"/>
                  </a:lnTo>
                  <a:close/>
                </a:path>
              </a:pathLst>
            </a:custGeom>
            <a:solidFill>
              <a:srgbClr val="2537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379255" cy="1636592"/>
            </a:xfrm>
            <a:prstGeom prst="rect">
              <a:avLst/>
            </a:prstGeom>
          </p:spPr>
          <p:txBody>
            <a:bodyPr anchor="ctr" rtlCol="false" tIns="39885" lIns="39885" bIns="39885" rIns="39885"/>
            <a:lstStyle/>
            <a:p>
              <a:pPr algn="ctr">
                <a:lnSpc>
                  <a:spcPts val="2088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37347" y="2579218"/>
            <a:ext cx="15401844" cy="6679082"/>
          </a:xfrm>
          <a:custGeom>
            <a:avLst/>
            <a:gdLst/>
            <a:ahLst/>
            <a:cxnLst/>
            <a:rect r="r" b="b" t="t" l="l"/>
            <a:pathLst>
              <a:path h="6679082" w="15401844">
                <a:moveTo>
                  <a:pt x="0" y="0"/>
                </a:moveTo>
                <a:lnTo>
                  <a:pt x="15401845" y="0"/>
                </a:lnTo>
                <a:lnTo>
                  <a:pt x="15401845" y="6679082"/>
                </a:lnTo>
                <a:lnTo>
                  <a:pt x="0" y="66790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32159" y="4453629"/>
            <a:ext cx="8107142" cy="2183919"/>
            <a:chOff x="0" y="0"/>
            <a:chExt cx="10809523" cy="29118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809522" cy="2911891"/>
            </a:xfrm>
            <a:custGeom>
              <a:avLst/>
              <a:gdLst/>
              <a:ahLst/>
              <a:cxnLst/>
              <a:rect r="r" b="b" t="t" l="l"/>
              <a:pathLst>
                <a:path h="2911891" w="10809522">
                  <a:moveTo>
                    <a:pt x="0" y="0"/>
                  </a:moveTo>
                  <a:lnTo>
                    <a:pt x="10809522" y="0"/>
                  </a:lnTo>
                  <a:lnTo>
                    <a:pt x="10809522" y="2911891"/>
                  </a:lnTo>
                  <a:lnTo>
                    <a:pt x="0" y="29118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04775"/>
              <a:ext cx="10809523" cy="280711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279"/>
                </a:lnSpc>
              </a:pPr>
              <a:r>
                <a:rPr lang="en-US" b="true" sz="6999" spc="657">
                  <a:solidFill>
                    <a:srgbClr val="EDE8E4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¡GRACIAS POR LA ATENCIÓN!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532159" y="2159364"/>
            <a:ext cx="12851129" cy="95250"/>
            <a:chOff x="0" y="0"/>
            <a:chExt cx="17134839" cy="127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134839" cy="127000"/>
            </a:xfrm>
            <a:custGeom>
              <a:avLst/>
              <a:gdLst/>
              <a:ahLst/>
              <a:cxnLst/>
              <a:rect r="r" b="b" t="t" l="l"/>
              <a:pathLst>
                <a:path h="127000" w="17134839">
                  <a:moveTo>
                    <a:pt x="0" y="0"/>
                  </a:moveTo>
                  <a:lnTo>
                    <a:pt x="17134839" y="0"/>
                  </a:lnTo>
                  <a:lnTo>
                    <a:pt x="1713483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rgbClr val="EDE8E4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324928" y="1404465"/>
            <a:ext cx="12851129" cy="95250"/>
            <a:chOff x="0" y="0"/>
            <a:chExt cx="17134839" cy="12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134839" cy="127000"/>
            </a:xfrm>
            <a:custGeom>
              <a:avLst/>
              <a:gdLst/>
              <a:ahLst/>
              <a:cxnLst/>
              <a:rect r="r" b="b" t="t" l="l"/>
              <a:pathLst>
                <a:path h="127000" w="17134839">
                  <a:moveTo>
                    <a:pt x="0" y="0"/>
                  </a:moveTo>
                  <a:lnTo>
                    <a:pt x="17134839" y="0"/>
                  </a:lnTo>
                  <a:lnTo>
                    <a:pt x="1713483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rgbClr val="EDE8E4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29408" y="9222507"/>
            <a:ext cx="6451852" cy="1064492"/>
          </a:xfrm>
          <a:custGeom>
            <a:avLst/>
            <a:gdLst/>
            <a:ahLst/>
            <a:cxnLst/>
            <a:rect r="r" b="b" t="t" l="l"/>
            <a:pathLst>
              <a:path h="1064492" w="6451852">
                <a:moveTo>
                  <a:pt x="0" y="0"/>
                </a:moveTo>
                <a:lnTo>
                  <a:pt x="6451852" y="0"/>
                </a:lnTo>
                <a:lnTo>
                  <a:pt x="6451852" y="1064492"/>
                </a:lnTo>
                <a:lnTo>
                  <a:pt x="0" y="10644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61" r="0" b="-6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03664" y="-1224805"/>
            <a:ext cx="1684336" cy="4507010"/>
          </a:xfrm>
          <a:custGeom>
            <a:avLst/>
            <a:gdLst/>
            <a:ahLst/>
            <a:cxnLst/>
            <a:rect r="r" b="b" t="t" l="l"/>
            <a:pathLst>
              <a:path h="4507010" w="1684336">
                <a:moveTo>
                  <a:pt x="0" y="0"/>
                </a:moveTo>
                <a:lnTo>
                  <a:pt x="1684336" y="0"/>
                </a:lnTo>
                <a:lnTo>
                  <a:pt x="1684336" y="4507010"/>
                </a:lnTo>
                <a:lnTo>
                  <a:pt x="0" y="45070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39" r="0" b="-39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564480"/>
            <a:ext cx="12729791" cy="1251331"/>
            <a:chOff x="0" y="0"/>
            <a:chExt cx="16973055" cy="16684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973055" cy="1668441"/>
            </a:xfrm>
            <a:custGeom>
              <a:avLst/>
              <a:gdLst/>
              <a:ahLst/>
              <a:cxnLst/>
              <a:rect r="r" b="b" t="t" l="l"/>
              <a:pathLst>
                <a:path h="1668441" w="16973055">
                  <a:moveTo>
                    <a:pt x="0" y="0"/>
                  </a:moveTo>
                  <a:lnTo>
                    <a:pt x="16973055" y="0"/>
                  </a:lnTo>
                  <a:lnTo>
                    <a:pt x="16973055" y="1668441"/>
                  </a:lnTo>
                  <a:lnTo>
                    <a:pt x="0" y="16684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104775"/>
              <a:ext cx="16973055" cy="156366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272"/>
                </a:lnSpc>
              </a:pPr>
              <a:r>
                <a:rPr lang="en-US" b="true" sz="6999" spc="643">
                  <a:solidFill>
                    <a:srgbClr val="EDE8E4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INTRODUCCIÓN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42360" y="3363323"/>
            <a:ext cx="15316940" cy="3969512"/>
            <a:chOff x="0" y="0"/>
            <a:chExt cx="20422587" cy="52926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422588" cy="5292682"/>
            </a:xfrm>
            <a:custGeom>
              <a:avLst/>
              <a:gdLst/>
              <a:ahLst/>
              <a:cxnLst/>
              <a:rect r="r" b="b" t="t" l="l"/>
              <a:pathLst>
                <a:path h="5292682" w="20422588">
                  <a:moveTo>
                    <a:pt x="0" y="0"/>
                  </a:moveTo>
                  <a:lnTo>
                    <a:pt x="20422588" y="0"/>
                  </a:lnTo>
                  <a:lnTo>
                    <a:pt x="20422588" y="5292682"/>
                  </a:lnTo>
                  <a:lnTo>
                    <a:pt x="0" y="52926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0422587" cy="535935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914"/>
                </a:lnSpc>
              </a:pPr>
              <a:r>
                <a:rPr lang="en-US" sz="2799" spc="53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Data </a:t>
              </a:r>
              <a:r>
                <a:rPr lang="en-US" sz="2799" spc="53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Analysis Expressions (DAX) es el lenguaje de fórmulas </a:t>
              </a:r>
            </a:p>
            <a:p>
              <a:pPr algn="just">
                <a:lnSpc>
                  <a:spcPts val="3914"/>
                </a:lnSpc>
              </a:pPr>
            </a:p>
            <a:p>
              <a:pPr algn="just">
                <a:lnSpc>
                  <a:spcPts val="3914"/>
                </a:lnSpc>
              </a:pPr>
              <a:r>
                <a:rPr lang="en-US" sz="2799" spc="53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Podemos definir a DAX como una colección de </a:t>
              </a:r>
              <a:r>
                <a:rPr lang="en-US" b="true" sz="2799" spc="53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funciones</a:t>
              </a:r>
              <a:r>
                <a:rPr lang="en-US" sz="2799" spc="53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,   </a:t>
              </a:r>
              <a:r>
                <a:rPr lang="en-US" b="true" sz="2799" spc="53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operadores  </a:t>
              </a:r>
              <a:r>
                <a:rPr lang="en-US" sz="2799" spc="53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y </a:t>
              </a:r>
              <a:r>
                <a:rPr lang="en-US" b="true" sz="2799" spc="53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constantes  </a:t>
              </a:r>
              <a:r>
                <a:rPr lang="en-US" sz="2799" spc="53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que  se  pueden  usar  en  una   fórmula o expresión, para calcular ydevolver uno o más   valores</a:t>
              </a:r>
            </a:p>
            <a:p>
              <a:pPr algn="just">
                <a:lnSpc>
                  <a:spcPts val="3914"/>
                </a:lnSpc>
              </a:pPr>
            </a:p>
            <a:p>
              <a:pPr algn="just">
                <a:lnSpc>
                  <a:spcPts val="3914"/>
                </a:lnSpc>
              </a:pPr>
              <a:r>
                <a:rPr lang="en-US" sz="2799" spc="53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DAX e</a:t>
              </a:r>
              <a:r>
                <a:rPr lang="en-US" sz="2799" spc="53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 un lenguaje </a:t>
              </a:r>
              <a:r>
                <a:rPr lang="en-US" b="true" sz="2799" spc="53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funcional</a:t>
              </a:r>
              <a:r>
                <a:rPr lang="en-US" sz="2799" spc="53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, es decir, todo el cód</a:t>
              </a:r>
              <a:r>
                <a:rPr lang="en-US" sz="2799" spc="53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i</a:t>
              </a:r>
              <a:r>
                <a:rPr lang="en-US" sz="2799" spc="53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go que   se ejecu</a:t>
              </a:r>
              <a:r>
                <a:rPr lang="en-US" sz="2799" spc="53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t</a:t>
              </a:r>
              <a:r>
                <a:rPr lang="en-US" sz="2799" spc="53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 s</a:t>
              </a:r>
              <a:r>
                <a:rPr lang="en-US" sz="2799" spc="53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e</a:t>
              </a:r>
              <a:r>
                <a:rPr lang="en-US" sz="2799" spc="53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encuent</a:t>
              </a:r>
              <a:r>
                <a:rPr lang="en-US" sz="2799" spc="53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ra</a:t>
              </a:r>
              <a:r>
                <a:rPr lang="en-US" sz="2799" spc="53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den</a:t>
              </a:r>
              <a:r>
                <a:rPr lang="en-US" sz="2799" spc="53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t</a:t>
              </a:r>
              <a:r>
                <a:rPr lang="en-US" sz="2799" spc="53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r</a:t>
              </a:r>
              <a:r>
                <a:rPr lang="en-US" sz="2799" spc="53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o</a:t>
              </a:r>
              <a:r>
                <a:rPr lang="en-US" sz="2799" spc="53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de una función</a:t>
              </a:r>
            </a:p>
            <a:p>
              <a:pPr algn="just">
                <a:lnSpc>
                  <a:spcPts val="391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-2052269" y="8430836"/>
            <a:ext cx="4507010" cy="1654927"/>
            <a:chOff x="0" y="0"/>
            <a:chExt cx="4379255" cy="16080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9255" cy="1608017"/>
            </a:xfrm>
            <a:custGeom>
              <a:avLst/>
              <a:gdLst/>
              <a:ahLst/>
              <a:cxnLst/>
              <a:rect r="r" b="b" t="t" l="l"/>
              <a:pathLst>
                <a:path h="1608017" w="4379255">
                  <a:moveTo>
                    <a:pt x="0" y="0"/>
                  </a:moveTo>
                  <a:lnTo>
                    <a:pt x="4379255" y="0"/>
                  </a:lnTo>
                  <a:lnTo>
                    <a:pt x="4379255" y="1608017"/>
                  </a:lnTo>
                  <a:lnTo>
                    <a:pt x="0" y="1608017"/>
                  </a:lnTo>
                  <a:close/>
                </a:path>
              </a:pathLst>
            </a:custGeom>
            <a:solidFill>
              <a:srgbClr val="2537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4379255" cy="1636592"/>
            </a:xfrm>
            <a:prstGeom prst="rect">
              <a:avLst/>
            </a:prstGeom>
          </p:spPr>
          <p:txBody>
            <a:bodyPr anchor="ctr" rtlCol="false" tIns="39885" lIns="39885" bIns="39885" rIns="39885"/>
            <a:lstStyle/>
            <a:p>
              <a:pPr algn="ctr">
                <a:lnSpc>
                  <a:spcPts val="208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942360" y="1531551"/>
            <a:ext cx="9809210" cy="1021461"/>
            <a:chOff x="0" y="0"/>
            <a:chExt cx="13078947" cy="13619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078947" cy="1361948"/>
            </a:xfrm>
            <a:custGeom>
              <a:avLst/>
              <a:gdLst/>
              <a:ahLst/>
              <a:cxnLst/>
              <a:rect r="r" b="b" t="t" l="l"/>
              <a:pathLst>
                <a:path h="1361948" w="13078947">
                  <a:moveTo>
                    <a:pt x="0" y="0"/>
                  </a:moveTo>
                  <a:lnTo>
                    <a:pt x="13078947" y="0"/>
                  </a:lnTo>
                  <a:lnTo>
                    <a:pt x="13078947" y="1361948"/>
                  </a:lnTo>
                  <a:lnTo>
                    <a:pt x="0" y="13619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66675"/>
              <a:ext cx="13078947" cy="12952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0" indent="0" lvl="0">
                <a:lnSpc>
                  <a:spcPts val="5200"/>
                </a:lnSpc>
                <a:spcBef>
                  <a:spcPct val="0"/>
                </a:spcBef>
              </a:pPr>
              <a:r>
                <a:rPr lang="en-US" b="true" sz="5000" spc="470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¿Qué es DAX?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42360" y="3363323"/>
            <a:ext cx="7201640" cy="2978912"/>
            <a:chOff x="0" y="0"/>
            <a:chExt cx="9602187" cy="39718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02187" cy="3971882"/>
            </a:xfrm>
            <a:custGeom>
              <a:avLst/>
              <a:gdLst/>
              <a:ahLst/>
              <a:cxnLst/>
              <a:rect r="r" b="b" t="t" l="l"/>
              <a:pathLst>
                <a:path h="3971882" w="9602187">
                  <a:moveTo>
                    <a:pt x="0" y="0"/>
                  </a:moveTo>
                  <a:lnTo>
                    <a:pt x="9602187" y="0"/>
                  </a:lnTo>
                  <a:lnTo>
                    <a:pt x="9602187" y="3971882"/>
                  </a:lnTo>
                  <a:lnTo>
                    <a:pt x="0" y="39718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9602187" cy="403855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914"/>
                </a:lnSpc>
              </a:pPr>
              <a:r>
                <a:rPr lang="en-US" sz="2799" spc="53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D</a:t>
              </a:r>
              <a:r>
                <a:rPr lang="en-US" sz="2799" spc="53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AX sirve para enriquecer los m</a:t>
              </a:r>
              <a:r>
                <a:rPr lang="en-US" sz="2799" spc="53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odelos de dato</a:t>
              </a:r>
              <a:r>
                <a:rPr lang="en-US" sz="2799" spc="53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</a:t>
              </a:r>
              <a:r>
                <a:rPr lang="en-US" sz="2799" spc="53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, y</a:t>
              </a:r>
              <a:r>
                <a:rPr lang="en-US" sz="2799" spc="53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</a:t>
              </a:r>
              <a:r>
                <a:rPr lang="en-US" sz="2799" spc="53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que es el lenguaje para definir:</a:t>
              </a:r>
            </a:p>
            <a:p>
              <a:pPr algn="just" marL="604519" indent="-302260" lvl="1">
                <a:lnSpc>
                  <a:spcPts val="3914"/>
                </a:lnSpc>
                <a:buFont typeface="Arial"/>
                <a:buChar char="•"/>
              </a:pPr>
              <a:r>
                <a:rPr lang="en-US" sz="2799" spc="53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Columnas Calculadas</a:t>
              </a:r>
            </a:p>
            <a:p>
              <a:pPr algn="just" marL="604519" indent="-302260" lvl="1">
                <a:lnSpc>
                  <a:spcPts val="3914"/>
                </a:lnSpc>
                <a:buFont typeface="Arial"/>
                <a:buChar char="•"/>
              </a:pPr>
              <a:r>
                <a:rPr lang="en-US" sz="2799" spc="53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Med</a:t>
              </a:r>
              <a:r>
                <a:rPr lang="en-US" sz="2799" spc="53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idas</a:t>
              </a:r>
            </a:p>
            <a:p>
              <a:pPr algn="just" marL="604519" indent="-302260" lvl="1">
                <a:lnSpc>
                  <a:spcPts val="3914"/>
                </a:lnSpc>
                <a:buFont typeface="Arial"/>
                <a:buChar char="•"/>
              </a:pPr>
              <a:r>
                <a:rPr lang="en-US" sz="2799" spc="53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Tablas Calcul</a:t>
              </a:r>
              <a:r>
                <a:rPr lang="en-US" sz="2799" spc="53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</a:t>
              </a:r>
              <a:r>
                <a:rPr lang="en-US" sz="2799" spc="53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das</a:t>
              </a:r>
            </a:p>
            <a:p>
              <a:pPr algn="just">
                <a:lnSpc>
                  <a:spcPts val="391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-2052269" y="8430836"/>
            <a:ext cx="4507010" cy="1654927"/>
            <a:chOff x="0" y="0"/>
            <a:chExt cx="4379255" cy="16080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9255" cy="1608017"/>
            </a:xfrm>
            <a:custGeom>
              <a:avLst/>
              <a:gdLst/>
              <a:ahLst/>
              <a:cxnLst/>
              <a:rect r="r" b="b" t="t" l="l"/>
              <a:pathLst>
                <a:path h="1608017" w="4379255">
                  <a:moveTo>
                    <a:pt x="0" y="0"/>
                  </a:moveTo>
                  <a:lnTo>
                    <a:pt x="4379255" y="0"/>
                  </a:lnTo>
                  <a:lnTo>
                    <a:pt x="4379255" y="1608017"/>
                  </a:lnTo>
                  <a:lnTo>
                    <a:pt x="0" y="1608017"/>
                  </a:lnTo>
                  <a:close/>
                </a:path>
              </a:pathLst>
            </a:custGeom>
            <a:solidFill>
              <a:srgbClr val="2537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4379255" cy="1636592"/>
            </a:xfrm>
            <a:prstGeom prst="rect">
              <a:avLst/>
            </a:prstGeom>
          </p:spPr>
          <p:txBody>
            <a:bodyPr anchor="ctr" rtlCol="false" tIns="39885" lIns="39885" bIns="39885" rIns="39885"/>
            <a:lstStyle/>
            <a:p>
              <a:pPr algn="ctr">
                <a:lnSpc>
                  <a:spcPts val="208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942360" y="1531551"/>
            <a:ext cx="9809210" cy="1021461"/>
            <a:chOff x="0" y="0"/>
            <a:chExt cx="13078947" cy="13619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078947" cy="1361948"/>
            </a:xfrm>
            <a:custGeom>
              <a:avLst/>
              <a:gdLst/>
              <a:ahLst/>
              <a:cxnLst/>
              <a:rect r="r" b="b" t="t" l="l"/>
              <a:pathLst>
                <a:path h="1361948" w="13078947">
                  <a:moveTo>
                    <a:pt x="0" y="0"/>
                  </a:moveTo>
                  <a:lnTo>
                    <a:pt x="13078947" y="0"/>
                  </a:lnTo>
                  <a:lnTo>
                    <a:pt x="13078947" y="1361948"/>
                  </a:lnTo>
                  <a:lnTo>
                    <a:pt x="0" y="13619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66675"/>
              <a:ext cx="13078947" cy="12952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0" indent="0" lvl="0">
                <a:lnSpc>
                  <a:spcPts val="5200"/>
                </a:lnSpc>
                <a:spcBef>
                  <a:spcPct val="0"/>
                </a:spcBef>
              </a:pPr>
              <a:r>
                <a:rPr lang="en-US" b="true" sz="5000" spc="470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¿Qué nos permite?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371312" y="3168514"/>
            <a:ext cx="7295995" cy="3836281"/>
          </a:xfrm>
          <a:custGeom>
            <a:avLst/>
            <a:gdLst/>
            <a:ahLst/>
            <a:cxnLst/>
            <a:rect r="r" b="b" t="t" l="l"/>
            <a:pathLst>
              <a:path h="3836281" w="7295995">
                <a:moveTo>
                  <a:pt x="0" y="0"/>
                </a:moveTo>
                <a:lnTo>
                  <a:pt x="7295995" y="0"/>
                </a:lnTo>
                <a:lnTo>
                  <a:pt x="7295995" y="3836281"/>
                </a:lnTo>
                <a:lnTo>
                  <a:pt x="0" y="38362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324928" y="1404465"/>
            <a:ext cx="12851129" cy="95250"/>
            <a:chOff x="0" y="0"/>
            <a:chExt cx="17134839" cy="12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134839" cy="127000"/>
            </a:xfrm>
            <a:custGeom>
              <a:avLst/>
              <a:gdLst/>
              <a:ahLst/>
              <a:cxnLst/>
              <a:rect r="r" b="b" t="t" l="l"/>
              <a:pathLst>
                <a:path h="127000" w="17134839">
                  <a:moveTo>
                    <a:pt x="0" y="0"/>
                  </a:moveTo>
                  <a:lnTo>
                    <a:pt x="17134839" y="0"/>
                  </a:lnTo>
                  <a:lnTo>
                    <a:pt x="1713483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rgbClr val="EDE8E4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29408" y="9222507"/>
            <a:ext cx="6451852" cy="1064492"/>
          </a:xfrm>
          <a:custGeom>
            <a:avLst/>
            <a:gdLst/>
            <a:ahLst/>
            <a:cxnLst/>
            <a:rect r="r" b="b" t="t" l="l"/>
            <a:pathLst>
              <a:path h="1064492" w="6451852">
                <a:moveTo>
                  <a:pt x="0" y="0"/>
                </a:moveTo>
                <a:lnTo>
                  <a:pt x="6451852" y="0"/>
                </a:lnTo>
                <a:lnTo>
                  <a:pt x="6451852" y="1064492"/>
                </a:lnTo>
                <a:lnTo>
                  <a:pt x="0" y="10644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61" r="0" b="-6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03664" y="-1224805"/>
            <a:ext cx="1684336" cy="4507010"/>
          </a:xfrm>
          <a:custGeom>
            <a:avLst/>
            <a:gdLst/>
            <a:ahLst/>
            <a:cxnLst/>
            <a:rect r="r" b="b" t="t" l="l"/>
            <a:pathLst>
              <a:path h="4507010" w="1684336">
                <a:moveTo>
                  <a:pt x="0" y="0"/>
                </a:moveTo>
                <a:lnTo>
                  <a:pt x="1684336" y="0"/>
                </a:lnTo>
                <a:lnTo>
                  <a:pt x="1684336" y="4507010"/>
                </a:lnTo>
                <a:lnTo>
                  <a:pt x="0" y="45070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39" r="0" b="-39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564480"/>
            <a:ext cx="12729791" cy="1251331"/>
            <a:chOff x="0" y="0"/>
            <a:chExt cx="16973055" cy="16684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973055" cy="1668441"/>
            </a:xfrm>
            <a:custGeom>
              <a:avLst/>
              <a:gdLst/>
              <a:ahLst/>
              <a:cxnLst/>
              <a:rect r="r" b="b" t="t" l="l"/>
              <a:pathLst>
                <a:path h="1668441" w="16973055">
                  <a:moveTo>
                    <a:pt x="0" y="0"/>
                  </a:moveTo>
                  <a:lnTo>
                    <a:pt x="16973055" y="0"/>
                  </a:lnTo>
                  <a:lnTo>
                    <a:pt x="16973055" y="1668441"/>
                  </a:lnTo>
                  <a:lnTo>
                    <a:pt x="0" y="16684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104775"/>
              <a:ext cx="16973055" cy="156366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272"/>
                </a:lnSpc>
              </a:pPr>
              <a:r>
                <a:rPr lang="en-US" b="true" sz="6999" spc="643">
                  <a:solidFill>
                    <a:srgbClr val="EDE8E4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ESCRITURA DE FORMULAS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42360" y="3282371"/>
            <a:ext cx="8579172" cy="4406376"/>
            <a:chOff x="0" y="0"/>
            <a:chExt cx="11438896" cy="58751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438896" cy="5875168"/>
            </a:xfrm>
            <a:custGeom>
              <a:avLst/>
              <a:gdLst/>
              <a:ahLst/>
              <a:cxnLst/>
              <a:rect r="r" b="b" t="t" l="l"/>
              <a:pathLst>
                <a:path h="5875168" w="11438896">
                  <a:moveTo>
                    <a:pt x="0" y="0"/>
                  </a:moveTo>
                  <a:lnTo>
                    <a:pt x="11438896" y="0"/>
                  </a:lnTo>
                  <a:lnTo>
                    <a:pt x="11438896" y="5875168"/>
                  </a:lnTo>
                  <a:lnTo>
                    <a:pt x="0" y="58751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438896" cy="59227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778"/>
                </a:lnSpc>
              </a:pPr>
              <a:r>
                <a:rPr lang="en-US" sz="2799" spc="53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Las fórmulas componen utilizando:</a:t>
              </a:r>
            </a:p>
            <a:p>
              <a:pPr algn="just">
                <a:lnSpc>
                  <a:spcPts val="3778"/>
                </a:lnSpc>
              </a:pPr>
            </a:p>
            <a:p>
              <a:pPr algn="just" marL="604304" indent="-302152" lvl="1">
                <a:lnSpc>
                  <a:spcPts val="3778"/>
                </a:lnSpc>
                <a:buFont typeface="Arial"/>
                <a:buChar char="•"/>
              </a:pPr>
              <a:r>
                <a:rPr lang="en-US" sz="2799" spc="53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F</a:t>
              </a:r>
              <a:r>
                <a:rPr lang="en-US" sz="2799" spc="53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unciones DAX</a:t>
              </a:r>
            </a:p>
            <a:p>
              <a:pPr algn="just" marL="604304" indent="-302152" lvl="1">
                <a:lnSpc>
                  <a:spcPts val="3778"/>
                </a:lnSpc>
                <a:buFont typeface="Arial"/>
                <a:buChar char="•"/>
              </a:pPr>
              <a:r>
                <a:rPr lang="en-US" sz="2799" spc="53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Operadores DAX</a:t>
              </a:r>
            </a:p>
            <a:p>
              <a:pPr algn="just" marL="604304" indent="-302152" lvl="1">
                <a:lnSpc>
                  <a:spcPts val="3778"/>
                </a:lnSpc>
                <a:buFont typeface="Arial"/>
                <a:buChar char="•"/>
              </a:pPr>
              <a:r>
                <a:rPr lang="en-US" sz="2799" spc="53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Referencias a objetos del modelo</a:t>
              </a:r>
            </a:p>
            <a:p>
              <a:pPr algn="just" marL="604304" indent="-302152" lvl="1">
                <a:lnSpc>
                  <a:spcPts val="3778"/>
                </a:lnSpc>
                <a:buFont typeface="Arial"/>
                <a:buChar char="•"/>
              </a:pPr>
              <a:r>
                <a:rPr lang="en-US" sz="2799" spc="53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Valores constantes, como el número 24 o el texto literal «FY» (abreviatura de año fiscal)</a:t>
              </a:r>
            </a:p>
            <a:p>
              <a:pPr algn="just" marL="604304" indent="-302152" lvl="1">
                <a:lnSpc>
                  <a:spcPts val="3778"/>
                </a:lnSpc>
                <a:buFont typeface="Arial"/>
                <a:buChar char="•"/>
              </a:pPr>
              <a:r>
                <a:rPr lang="en-US" sz="2799" spc="53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V</a:t>
              </a:r>
              <a:r>
                <a:rPr lang="en-US" sz="2799" spc="53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ariables DAX</a:t>
              </a:r>
            </a:p>
            <a:p>
              <a:pPr algn="just" marL="604304" indent="-302152" lvl="1">
                <a:lnSpc>
                  <a:spcPts val="3779"/>
                </a:lnSpc>
                <a:buFont typeface="Arial"/>
                <a:buChar char="•"/>
              </a:pPr>
              <a:r>
                <a:rPr lang="en-US" sz="2799" spc="55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E</a:t>
              </a:r>
              <a:r>
                <a:rPr lang="en-US" sz="2799" spc="55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spacios en blanco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942360" y="1531551"/>
            <a:ext cx="9809210" cy="1021461"/>
            <a:chOff x="0" y="0"/>
            <a:chExt cx="13078947" cy="13619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078947" cy="1361948"/>
            </a:xfrm>
            <a:custGeom>
              <a:avLst/>
              <a:gdLst/>
              <a:ahLst/>
              <a:cxnLst/>
              <a:rect r="r" b="b" t="t" l="l"/>
              <a:pathLst>
                <a:path h="1361948" w="13078947">
                  <a:moveTo>
                    <a:pt x="0" y="0"/>
                  </a:moveTo>
                  <a:lnTo>
                    <a:pt x="13078947" y="0"/>
                  </a:lnTo>
                  <a:lnTo>
                    <a:pt x="13078947" y="1361948"/>
                  </a:lnTo>
                  <a:lnTo>
                    <a:pt x="0" y="13619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66675"/>
              <a:ext cx="13078947" cy="12952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200"/>
                </a:lnSpc>
              </a:pPr>
              <a:r>
                <a:rPr lang="en-US" b="true" sz="5000" spc="470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Escritura de Formulas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-5400000">
            <a:off x="-2052269" y="8430836"/>
            <a:ext cx="4507010" cy="1654927"/>
            <a:chOff x="0" y="0"/>
            <a:chExt cx="4379255" cy="16080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79255" cy="1608017"/>
            </a:xfrm>
            <a:custGeom>
              <a:avLst/>
              <a:gdLst/>
              <a:ahLst/>
              <a:cxnLst/>
              <a:rect r="r" b="b" t="t" l="l"/>
              <a:pathLst>
                <a:path h="1608017" w="4379255">
                  <a:moveTo>
                    <a:pt x="0" y="0"/>
                  </a:moveTo>
                  <a:lnTo>
                    <a:pt x="4379255" y="0"/>
                  </a:lnTo>
                  <a:lnTo>
                    <a:pt x="4379255" y="1608017"/>
                  </a:lnTo>
                  <a:lnTo>
                    <a:pt x="0" y="1608017"/>
                  </a:lnTo>
                  <a:close/>
                </a:path>
              </a:pathLst>
            </a:custGeom>
            <a:solidFill>
              <a:srgbClr val="2537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4379255" cy="1636592"/>
            </a:xfrm>
            <a:prstGeom prst="rect">
              <a:avLst/>
            </a:prstGeom>
          </p:spPr>
          <p:txBody>
            <a:bodyPr anchor="ctr" rtlCol="false" tIns="39885" lIns="39885" bIns="39885" rIns="39885"/>
            <a:lstStyle/>
            <a:p>
              <a:pPr algn="ctr">
                <a:lnSpc>
                  <a:spcPts val="2088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1751570" y="2860081"/>
            <a:ext cx="4984707" cy="1440911"/>
          </a:xfrm>
          <a:custGeom>
            <a:avLst/>
            <a:gdLst/>
            <a:ahLst/>
            <a:cxnLst/>
            <a:rect r="r" b="b" t="t" l="l"/>
            <a:pathLst>
              <a:path h="1440911" w="4984707">
                <a:moveTo>
                  <a:pt x="0" y="0"/>
                </a:moveTo>
                <a:lnTo>
                  <a:pt x="4984707" y="0"/>
                </a:lnTo>
                <a:lnTo>
                  <a:pt x="4984707" y="1440910"/>
                </a:lnTo>
                <a:lnTo>
                  <a:pt x="0" y="14409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95" r="-132138" b="-1195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42360" y="1531551"/>
            <a:ext cx="9809210" cy="1021461"/>
            <a:chOff x="0" y="0"/>
            <a:chExt cx="13078947" cy="13619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78947" cy="1361948"/>
            </a:xfrm>
            <a:custGeom>
              <a:avLst/>
              <a:gdLst/>
              <a:ahLst/>
              <a:cxnLst/>
              <a:rect r="r" b="b" t="t" l="l"/>
              <a:pathLst>
                <a:path h="1361948" w="13078947">
                  <a:moveTo>
                    <a:pt x="0" y="0"/>
                  </a:moveTo>
                  <a:lnTo>
                    <a:pt x="13078947" y="0"/>
                  </a:lnTo>
                  <a:lnTo>
                    <a:pt x="13078947" y="1361948"/>
                  </a:lnTo>
                  <a:lnTo>
                    <a:pt x="0" y="13619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66675"/>
              <a:ext cx="13078947" cy="12952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200"/>
                </a:lnSpc>
              </a:pPr>
              <a:r>
                <a:rPr lang="en-US" b="true" sz="5000" spc="470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Estructura DAX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-2052269" y="8430836"/>
            <a:ext cx="4507010" cy="1654927"/>
            <a:chOff x="0" y="0"/>
            <a:chExt cx="4379255" cy="16080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9255" cy="1608017"/>
            </a:xfrm>
            <a:custGeom>
              <a:avLst/>
              <a:gdLst/>
              <a:ahLst/>
              <a:cxnLst/>
              <a:rect r="r" b="b" t="t" l="l"/>
              <a:pathLst>
                <a:path h="1608017" w="4379255">
                  <a:moveTo>
                    <a:pt x="0" y="0"/>
                  </a:moveTo>
                  <a:lnTo>
                    <a:pt x="4379255" y="0"/>
                  </a:lnTo>
                  <a:lnTo>
                    <a:pt x="4379255" y="1608017"/>
                  </a:lnTo>
                  <a:lnTo>
                    <a:pt x="0" y="1608017"/>
                  </a:lnTo>
                  <a:close/>
                </a:path>
              </a:pathLst>
            </a:custGeom>
            <a:solidFill>
              <a:srgbClr val="2537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4379255" cy="1636592"/>
            </a:xfrm>
            <a:prstGeom prst="rect">
              <a:avLst/>
            </a:prstGeom>
          </p:spPr>
          <p:txBody>
            <a:bodyPr anchor="ctr" rtlCol="false" tIns="39885" lIns="39885" bIns="39885" rIns="39885"/>
            <a:lstStyle/>
            <a:p>
              <a:pPr algn="ctr">
                <a:lnSpc>
                  <a:spcPts val="2088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751570" y="3833451"/>
            <a:ext cx="5549853" cy="3171344"/>
          </a:xfrm>
          <a:custGeom>
            <a:avLst/>
            <a:gdLst/>
            <a:ahLst/>
            <a:cxnLst/>
            <a:rect r="r" b="b" t="t" l="l"/>
            <a:pathLst>
              <a:path h="3171344" w="5549853">
                <a:moveTo>
                  <a:pt x="0" y="0"/>
                </a:moveTo>
                <a:lnTo>
                  <a:pt x="5549852" y="0"/>
                </a:lnTo>
                <a:lnTo>
                  <a:pt x="5549852" y="3171344"/>
                </a:lnTo>
                <a:lnTo>
                  <a:pt x="0" y="3171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942360" y="3182709"/>
            <a:ext cx="9527878" cy="6215422"/>
            <a:chOff x="0" y="0"/>
            <a:chExt cx="12703837" cy="82872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703837" cy="8287230"/>
            </a:xfrm>
            <a:custGeom>
              <a:avLst/>
              <a:gdLst/>
              <a:ahLst/>
              <a:cxnLst/>
              <a:rect r="r" b="b" t="t" l="l"/>
              <a:pathLst>
                <a:path h="8287230" w="12703837">
                  <a:moveTo>
                    <a:pt x="0" y="0"/>
                  </a:moveTo>
                  <a:lnTo>
                    <a:pt x="12703837" y="0"/>
                  </a:lnTo>
                  <a:lnTo>
                    <a:pt x="12703837" y="8287230"/>
                  </a:lnTo>
                  <a:lnTo>
                    <a:pt x="0" y="82872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703837" cy="833485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604304" indent="-302152" lvl="1">
                <a:lnSpc>
                  <a:spcPts val="3778"/>
                </a:lnSpc>
                <a:buFont typeface="Arial"/>
                <a:buChar char="•"/>
              </a:pPr>
              <a:r>
                <a:rPr lang="en-US" sz="2799" spc="53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A: Nombre de la medida o columna a crear, seguido de un signo de dos puntos</a:t>
              </a:r>
            </a:p>
            <a:p>
              <a:pPr algn="just" marL="604304" indent="-302152" lvl="1">
                <a:lnSpc>
                  <a:spcPts val="3778"/>
                </a:lnSpc>
                <a:buFont typeface="Arial"/>
                <a:buChar char="•"/>
              </a:pPr>
              <a:r>
                <a:rPr lang="en-US" sz="2799" spc="53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B: Operador del signo igual (=) indica el principio de la fórmula y cuando esta   fórmula se calcule, devolverá un resultado o un valor. Todas las fórmulas que   calculan un valor empezarán con un signo de igual</a:t>
              </a:r>
            </a:p>
            <a:p>
              <a:pPr algn="just" marL="604304" indent="-302152" lvl="1">
                <a:lnSpc>
                  <a:spcPts val="3778"/>
                </a:lnSpc>
                <a:buFont typeface="Arial"/>
                <a:buChar char="•"/>
              </a:pPr>
              <a:r>
                <a:rPr lang="en-US" sz="2799" spc="53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C: La función SUM suma todos los valores</a:t>
              </a:r>
            </a:p>
            <a:p>
              <a:pPr algn="just" marL="604304" indent="-302152" lvl="1">
                <a:lnSpc>
                  <a:spcPts val="3778"/>
                </a:lnSpc>
                <a:buFont typeface="Arial"/>
                <a:buChar char="•"/>
              </a:pPr>
              <a:r>
                <a:rPr lang="en-US" sz="2799" spc="53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D: Los paréntesis () alrededor de uno o más argumentos. </a:t>
              </a:r>
            </a:p>
            <a:p>
              <a:pPr algn="just" marL="604304" indent="-302152" lvl="1">
                <a:lnSpc>
                  <a:spcPts val="3778"/>
                </a:lnSpc>
                <a:buFont typeface="Arial"/>
                <a:buChar char="•"/>
              </a:pPr>
              <a:r>
                <a:rPr lang="en-US" sz="2799" spc="53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E: Nombre de la tabla a la que se hace referencia </a:t>
              </a:r>
              <a:r>
                <a:rPr lang="en-US" sz="2799" i="true" spc="53">
                  <a:solidFill>
                    <a:srgbClr val="152540"/>
                  </a:solidFill>
                  <a:latin typeface="Glacial Indifference Italics"/>
                  <a:ea typeface="Glacial Indifference Italics"/>
                  <a:cs typeface="Glacial Indifference Italics"/>
                  <a:sym typeface="Glacial Indifference Italics"/>
                </a:rPr>
                <a:t>Ventas</a:t>
              </a:r>
            </a:p>
            <a:p>
              <a:pPr algn="just" marL="604304" indent="-302152" lvl="1">
                <a:lnSpc>
                  <a:spcPts val="3778"/>
                </a:lnSpc>
                <a:buFont typeface="Arial"/>
                <a:buChar char="•"/>
              </a:pPr>
              <a:r>
                <a:rPr lang="en-US" sz="2799" spc="53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F: Nombre de la columna a la que se hace referencia </a:t>
              </a:r>
              <a:r>
                <a:rPr lang="en-US" sz="2799" i="true" spc="53">
                  <a:solidFill>
                    <a:srgbClr val="152540"/>
                  </a:solidFill>
                  <a:latin typeface="Glacial Indifference Italics"/>
                  <a:ea typeface="Glacial Indifference Italics"/>
                  <a:cs typeface="Glacial Indifference Italics"/>
                  <a:sym typeface="Glacial Indifference Italics"/>
                </a:rPr>
                <a:t>ImporteNeto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2052269" y="8430836"/>
            <a:ext cx="4507010" cy="1654927"/>
            <a:chOff x="0" y="0"/>
            <a:chExt cx="4379255" cy="16080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9255" cy="1608017"/>
            </a:xfrm>
            <a:custGeom>
              <a:avLst/>
              <a:gdLst/>
              <a:ahLst/>
              <a:cxnLst/>
              <a:rect r="r" b="b" t="t" l="l"/>
              <a:pathLst>
                <a:path h="1608017" w="4379255">
                  <a:moveTo>
                    <a:pt x="0" y="0"/>
                  </a:moveTo>
                  <a:lnTo>
                    <a:pt x="4379255" y="0"/>
                  </a:lnTo>
                  <a:lnTo>
                    <a:pt x="4379255" y="1608017"/>
                  </a:lnTo>
                  <a:lnTo>
                    <a:pt x="0" y="1608017"/>
                  </a:lnTo>
                  <a:close/>
                </a:path>
              </a:pathLst>
            </a:custGeom>
            <a:solidFill>
              <a:srgbClr val="2537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379255" cy="1636592"/>
            </a:xfrm>
            <a:prstGeom prst="rect">
              <a:avLst/>
            </a:prstGeom>
          </p:spPr>
          <p:txBody>
            <a:bodyPr anchor="ctr" rtlCol="false" tIns="39885" lIns="39885" bIns="39885" rIns="39885"/>
            <a:lstStyle/>
            <a:p>
              <a:pPr algn="ctr">
                <a:lnSpc>
                  <a:spcPts val="208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942360" y="1531551"/>
            <a:ext cx="9809210" cy="1021461"/>
            <a:chOff x="0" y="0"/>
            <a:chExt cx="13078947" cy="13619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078947" cy="1361948"/>
            </a:xfrm>
            <a:custGeom>
              <a:avLst/>
              <a:gdLst/>
              <a:ahLst/>
              <a:cxnLst/>
              <a:rect r="r" b="b" t="t" l="l"/>
              <a:pathLst>
                <a:path h="1361948" w="13078947">
                  <a:moveTo>
                    <a:pt x="0" y="0"/>
                  </a:moveTo>
                  <a:lnTo>
                    <a:pt x="13078947" y="0"/>
                  </a:lnTo>
                  <a:lnTo>
                    <a:pt x="13078947" y="1361948"/>
                  </a:lnTo>
                  <a:lnTo>
                    <a:pt x="0" y="13619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66675"/>
              <a:ext cx="13078947" cy="12952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200"/>
                </a:lnSpc>
              </a:pPr>
              <a:r>
                <a:rPr lang="en-US" b="true" sz="5000" spc="470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Operadores</a:t>
              </a:r>
            </a:p>
          </p:txBody>
        </p:sp>
      </p:grpSp>
      <p:graphicFrame>
        <p:nvGraphicFramePr>
          <p:cNvPr name="Object 8" id="8"/>
          <p:cNvGraphicFramePr/>
          <p:nvPr/>
        </p:nvGraphicFramePr>
        <p:xfrm>
          <a:off x="1545035" y="3416828"/>
          <a:ext cx="2514600" cy="2514600"/>
        </p:xfrm>
        <a:graphic>
          <a:graphicData uri="http://schemas.openxmlformats.org/presentationml/2006/ole">
            <p:oleObj imgW="3009900" imgH="30099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graphicFrame>
        <p:nvGraphicFramePr>
          <p:cNvPr name="Object 9" id="9"/>
          <p:cNvGraphicFramePr/>
          <p:nvPr/>
        </p:nvGraphicFramePr>
        <p:xfrm>
          <a:off x="5983491" y="3416828"/>
          <a:ext cx="2514600" cy="3352800"/>
        </p:xfrm>
        <a:graphic>
          <a:graphicData uri="http://schemas.openxmlformats.org/presentationml/2006/ole">
            <p:oleObj imgW="3175000" imgH="4013200" r:id="rId5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graphicFrame>
        <p:nvGraphicFramePr>
          <p:cNvPr name="Object 10" id="10"/>
          <p:cNvGraphicFramePr/>
          <p:nvPr/>
        </p:nvGraphicFramePr>
        <p:xfrm>
          <a:off x="11424865" y="3416828"/>
          <a:ext cx="2514600" cy="2095500"/>
        </p:xfrm>
        <a:graphic>
          <a:graphicData uri="http://schemas.openxmlformats.org/presentationml/2006/ole">
            <p:oleObj imgW="3009900" imgH="2590800" r:id="rId7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DAGp1R47lf0</dc:identifier>
  <dcterms:modified xsi:type="dcterms:W3CDTF">2011-08-01T06:04:30Z</dcterms:modified>
  <cp:revision>1</cp:revision>
  <dc:title>UNICABA_CienciaDatosI_PBIDAX</dc:title>
</cp:coreProperties>
</file>