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20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Glacial Indifference Bold" charset="1" panose="00000800000000000000"/>
      <p:regular r:id="rId18"/>
    </p:embeddedFont>
    <p:embeddedFont>
      <p:font typeface="Glacial Indifference" charset="1" panose="00000000000000000000"/>
      <p:regular r:id="rId19"/>
    </p:embeddedFont>
    <p:embeddedFont>
      <p:font typeface="Proxima Nova Bold" charset="1" panose="02000506030000020004"/>
      <p:regular r:id="rId25"/>
    </p:embeddedFont>
    <p:embeddedFont>
      <p:font typeface="Arial" charset="1" panose="020B0502020202020204"/>
      <p:regular r:id="rId26"/>
    </p:embeddedFont>
    <p:embeddedFont>
      <p:font typeface="Tahoma Bold" charset="1" panose="020B0804030504040204"/>
      <p:regular r:id="rId27"/>
    </p:embeddedFont>
    <p:embeddedFont>
      <p:font typeface="Tahoma" charset="1" panose="020B0604030504040204"/>
      <p:regular r:id="rId28"/>
    </p:embeddedFont>
    <p:embeddedFont>
      <p:font typeface="Proxima Nova" charset="1" panose="02000506030000020004"/>
      <p:regular r:id="rId3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notesMasters/notesMaster1.xml" Type="http://schemas.openxmlformats.org/officeDocument/2006/relationships/notesMaster"/><Relationship Id="rId21" Target="theme/theme2.xml" Type="http://schemas.openxmlformats.org/officeDocument/2006/relationships/theme"/><Relationship Id="rId22" Target="notesSlides/notesSlide1.xml" Type="http://schemas.openxmlformats.org/officeDocument/2006/relationships/notesSlide"/><Relationship Id="rId23" Target="notesSlides/notesSlide2.xml" Type="http://schemas.openxmlformats.org/officeDocument/2006/relationships/notesSlide"/><Relationship Id="rId24" Target="notesSlides/notesSlide3.xml" Type="http://schemas.openxmlformats.org/officeDocument/2006/relationships/notesSlide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notesSlides/notesSlide4.xml" Type="http://schemas.openxmlformats.org/officeDocument/2006/relationships/notesSlide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notesSlides/notesSlide5.xml" Type="http://schemas.openxmlformats.org/officeDocument/2006/relationships/notes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9.xml" Type="http://schemas.openxmlformats.org/officeDocument/2006/relationships/slide"/></Relationships>
</file>

<file path=ppt/notesSlides/_rels/notesSlide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2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- Numerar los objetivos o agregar íconos para mayor claridad.</a:t>
            </a:r>
          </a:p>
          <a:p>
            <a:r>
              <a:rPr lang="en-US"/>
              <a:t>- Usar verbos más activos como 'Comprender' en lugar de 'Explorar'.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- Asegurar que los títulos estén destacados en negrita o tamaño mayor.</a:t>
            </a:r>
          </a:p>
          <a:p>
            <a:r>
              <a:rPr lang="en-US"/>
              <a:t>- Agregar interpretaciones breves debajo de los gráficos.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- Asegurar que los títulos estén destacados en negrita o tamaño mayor.</a:t>
            </a:r>
          </a:p>
          <a:p>
            <a:r>
              <a:rPr lang="en-US"/>
              <a:t>- Agregar interpretaciones breves debajo de los gráficos.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- Asegurar que los títulos estén destacados en negrita o tamaño mayor.</a:t>
            </a:r>
          </a:p>
          <a:p>
            <a:r>
              <a:rPr lang="en-US"/>
              <a:t>- Agregar interpretaciones breves debajo de los gráficos.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- Agregar una lista de recomendaciones o próximos pasos.</a:t>
            </a:r>
          </a:p>
          <a:p>
            <a:r>
              <a:rPr lang="en-US"/>
              <a:t>- Insertar íconos como checklist o gráficos para visuales más llamativas.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jpeg" Type="http://schemas.openxmlformats.org/officeDocument/2006/relationships/image"/><Relationship Id="rId3" Target="../media/image17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5.xml" Type="http://schemas.openxmlformats.org/officeDocument/2006/relationships/notesSlid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6.png" Type="http://schemas.openxmlformats.org/officeDocument/2006/relationships/image"/><Relationship Id="rId6" Target="../media/image7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6.png" Type="http://schemas.openxmlformats.org/officeDocument/2006/relationships/image"/><Relationship Id="rId6" Target="../media/image7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jpeg" Type="http://schemas.openxmlformats.org/officeDocument/2006/relationships/image"/><Relationship Id="rId3" Target="../media/image11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14.png" Type="http://schemas.openxmlformats.org/officeDocument/2006/relationships/image"/><Relationship Id="rId5" Target="../media/image15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.xml" Type="http://schemas.openxmlformats.org/officeDocument/2006/relationships/notesSlid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6.png" Type="http://schemas.openxmlformats.org/officeDocument/2006/relationships/image"/><Relationship Id="rId6" Target="../media/image7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8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700" y="6383767"/>
            <a:ext cx="0" cy="12851124"/>
          </a:xfrm>
          <a:prstGeom prst="line">
            <a:avLst/>
          </a:prstGeom>
          <a:ln cap="flat" w="95250">
            <a:solidFill>
              <a:srgbClr val="253754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-5400000">
            <a:off x="2678976" y="6543532"/>
            <a:ext cx="1064492" cy="6422443"/>
            <a:chOff x="0" y="0"/>
            <a:chExt cx="1034318" cy="624039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34318" cy="6240393"/>
            </a:xfrm>
            <a:custGeom>
              <a:avLst/>
              <a:gdLst/>
              <a:ahLst/>
              <a:cxnLst/>
              <a:rect r="r" b="b" t="t" l="l"/>
              <a:pathLst>
                <a:path h="6240393" w="1034318">
                  <a:moveTo>
                    <a:pt x="0" y="0"/>
                  </a:moveTo>
                  <a:lnTo>
                    <a:pt x="1034318" y="0"/>
                  </a:lnTo>
                  <a:lnTo>
                    <a:pt x="1034318" y="6240393"/>
                  </a:lnTo>
                  <a:lnTo>
                    <a:pt x="0" y="6240393"/>
                  </a:lnTo>
                  <a:close/>
                </a:path>
              </a:pathLst>
            </a:custGeom>
            <a:solidFill>
              <a:srgbClr val="253754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28575"/>
              <a:ext cx="1034318" cy="6268968"/>
            </a:xfrm>
            <a:prstGeom prst="rect">
              <a:avLst/>
            </a:prstGeom>
          </p:spPr>
          <p:txBody>
            <a:bodyPr anchor="ctr" rtlCol="false" tIns="39885" lIns="39885" bIns="39885" rIns="39885"/>
            <a:lstStyle/>
            <a:p>
              <a:pPr algn="ctr">
                <a:lnSpc>
                  <a:spcPts val="2088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7824371" y="5792887"/>
            <a:ext cx="8735192" cy="3009927"/>
          </a:xfrm>
          <a:custGeom>
            <a:avLst/>
            <a:gdLst/>
            <a:ahLst/>
            <a:cxnLst/>
            <a:rect r="r" b="b" t="t" l="l"/>
            <a:pathLst>
              <a:path h="3009927" w="8735192">
                <a:moveTo>
                  <a:pt x="0" y="0"/>
                </a:moveTo>
                <a:lnTo>
                  <a:pt x="8735192" y="0"/>
                </a:lnTo>
                <a:lnTo>
                  <a:pt x="8735192" y="3009926"/>
                </a:lnTo>
                <a:lnTo>
                  <a:pt x="0" y="300992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2399240" y="2208475"/>
            <a:ext cx="13489520" cy="2771703"/>
            <a:chOff x="0" y="0"/>
            <a:chExt cx="17986027" cy="3695603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1299450"/>
              <a:ext cx="17986027" cy="131677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279"/>
                </a:lnSpc>
              </a:pPr>
              <a:r>
                <a:rPr lang="en-US" b="true" sz="6999" spc="657">
                  <a:solidFill>
                    <a:srgbClr val="152540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VISUALIZACIÓN POWERBI 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3000676"/>
              <a:ext cx="17986027" cy="69492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4376"/>
                </a:lnSpc>
                <a:spcBef>
                  <a:spcPct val="0"/>
                </a:spcBef>
              </a:pP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4222309" y="-9525"/>
              <a:ext cx="9541409" cy="5614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80"/>
                </a:lnSpc>
              </a:pPr>
              <a:r>
                <a:rPr lang="en-US" sz="2748" spc="60">
                  <a:solidFill>
                    <a:srgbClr val="15254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Licenciatura en ciencia de datos</a:t>
              </a: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2551640" y="4913702"/>
            <a:ext cx="13489520" cy="5331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376"/>
              </a:lnSpc>
              <a:spcBef>
                <a:spcPct val="0"/>
              </a:spcBef>
            </a:pPr>
          </a:p>
        </p:txBody>
      </p:sp>
      <p:sp>
        <p:nvSpPr>
          <p:cNvPr name="AutoShape 12" id="12"/>
          <p:cNvSpPr/>
          <p:nvPr/>
        </p:nvSpPr>
        <p:spPr>
          <a:xfrm>
            <a:off x="9144000" y="1076325"/>
            <a:ext cx="12851124" cy="0"/>
          </a:xfrm>
          <a:prstGeom prst="line">
            <a:avLst/>
          </a:prstGeom>
          <a:ln cap="flat" w="95250">
            <a:solidFill>
              <a:srgbClr val="253754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3" id="13"/>
          <p:cNvGrpSpPr/>
          <p:nvPr/>
        </p:nvGrpSpPr>
        <p:grpSpPr>
          <a:xfrm rot="0">
            <a:off x="17259300" y="-38676"/>
            <a:ext cx="1064492" cy="4966353"/>
            <a:chOff x="0" y="0"/>
            <a:chExt cx="1034318" cy="4825577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034318" cy="4825577"/>
            </a:xfrm>
            <a:custGeom>
              <a:avLst/>
              <a:gdLst/>
              <a:ahLst/>
              <a:cxnLst/>
              <a:rect r="r" b="b" t="t" l="l"/>
              <a:pathLst>
                <a:path h="4825577" w="1034318">
                  <a:moveTo>
                    <a:pt x="0" y="0"/>
                  </a:moveTo>
                  <a:lnTo>
                    <a:pt x="1034318" y="0"/>
                  </a:lnTo>
                  <a:lnTo>
                    <a:pt x="1034318" y="4825577"/>
                  </a:lnTo>
                  <a:lnTo>
                    <a:pt x="0" y="4825577"/>
                  </a:lnTo>
                  <a:close/>
                </a:path>
              </a:pathLst>
            </a:custGeom>
            <a:solidFill>
              <a:srgbClr val="253754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28575"/>
              <a:ext cx="1034318" cy="4854152"/>
            </a:xfrm>
            <a:prstGeom prst="rect">
              <a:avLst/>
            </a:prstGeom>
          </p:spPr>
          <p:txBody>
            <a:bodyPr anchor="ctr" rtlCol="false" tIns="39885" lIns="39885" bIns="39885" rIns="39885"/>
            <a:lstStyle/>
            <a:p>
              <a:pPr algn="ctr">
                <a:lnSpc>
                  <a:spcPts val="2088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8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-2052269" y="8430836"/>
            <a:ext cx="4507010" cy="1654927"/>
            <a:chOff x="0" y="0"/>
            <a:chExt cx="4379255" cy="160801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79255" cy="1608017"/>
            </a:xfrm>
            <a:custGeom>
              <a:avLst/>
              <a:gdLst/>
              <a:ahLst/>
              <a:cxnLst/>
              <a:rect r="r" b="b" t="t" l="l"/>
              <a:pathLst>
                <a:path h="1608017" w="4379255">
                  <a:moveTo>
                    <a:pt x="0" y="0"/>
                  </a:moveTo>
                  <a:lnTo>
                    <a:pt x="4379255" y="0"/>
                  </a:lnTo>
                  <a:lnTo>
                    <a:pt x="4379255" y="1608017"/>
                  </a:lnTo>
                  <a:lnTo>
                    <a:pt x="0" y="1608017"/>
                  </a:lnTo>
                  <a:close/>
                </a:path>
              </a:pathLst>
            </a:custGeom>
            <a:solidFill>
              <a:srgbClr val="25375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4379255" cy="1636592"/>
            </a:xfrm>
            <a:prstGeom prst="rect">
              <a:avLst/>
            </a:prstGeom>
          </p:spPr>
          <p:txBody>
            <a:bodyPr anchor="ctr" rtlCol="false" tIns="39885" lIns="39885" bIns="39885" rIns="39885"/>
            <a:lstStyle/>
            <a:p>
              <a:pPr algn="ctr">
                <a:lnSpc>
                  <a:spcPts val="2088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4041241" y="4573348"/>
            <a:ext cx="1254300" cy="1140304"/>
          </a:xfrm>
          <a:custGeom>
            <a:avLst/>
            <a:gdLst/>
            <a:ahLst/>
            <a:cxnLst/>
            <a:rect r="r" b="b" t="t" l="l"/>
            <a:pathLst>
              <a:path h="1140304" w="1254300">
                <a:moveTo>
                  <a:pt x="0" y="0"/>
                </a:moveTo>
                <a:lnTo>
                  <a:pt x="1254300" y="0"/>
                </a:lnTo>
                <a:lnTo>
                  <a:pt x="1254300" y="1140304"/>
                </a:lnTo>
                <a:lnTo>
                  <a:pt x="0" y="114030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255724" y="6191040"/>
            <a:ext cx="5321010" cy="20596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81"/>
              </a:lnSpc>
            </a:pPr>
            <a:r>
              <a:rPr lang="en-US" sz="2999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El diseño de los elementos del tablero debe ser </a:t>
            </a:r>
            <a:r>
              <a:rPr lang="en-US" b="true" sz="2999">
                <a:solidFill>
                  <a:srgbClr val="00000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comprensible</a:t>
            </a:r>
            <a:r>
              <a:rPr lang="en-US" sz="2999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y </a:t>
            </a:r>
            <a:r>
              <a:rPr lang="en-US" b="true" sz="2999">
                <a:solidFill>
                  <a:srgbClr val="00000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guiar</a:t>
            </a:r>
            <a:r>
              <a:rPr lang="en-US" sz="2999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al lector a través de la página. Desde lo más </a:t>
            </a:r>
            <a:r>
              <a:rPr lang="en-US" b="true" sz="2999">
                <a:solidFill>
                  <a:srgbClr val="00000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macro</a:t>
            </a:r>
            <a:r>
              <a:rPr lang="en-US" sz="2999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a lo más </a:t>
            </a:r>
            <a:r>
              <a:rPr lang="en-US" b="true" sz="2999">
                <a:solidFill>
                  <a:srgbClr val="00000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micro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428422" y="1057275"/>
            <a:ext cx="15520001" cy="16516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69"/>
              </a:lnSpc>
            </a:pPr>
            <a:r>
              <a:rPr lang="en-US" sz="2999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Después de identiﬁcar la </a:t>
            </a:r>
            <a:r>
              <a:rPr lang="en-US" b="true" sz="2999">
                <a:solidFill>
                  <a:srgbClr val="00000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necesidad empresarial</a:t>
            </a:r>
            <a:r>
              <a:rPr lang="en-US" sz="2999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, los </a:t>
            </a:r>
            <a:r>
              <a:rPr lang="en-US" b="true" sz="2999">
                <a:solidFill>
                  <a:srgbClr val="00000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clientes</a:t>
            </a:r>
            <a:r>
              <a:rPr lang="en-US" sz="2999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y las </a:t>
            </a:r>
            <a:r>
              <a:rPr lang="en-US" b="true" sz="2999">
                <a:solidFill>
                  <a:srgbClr val="00000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métricas a incluir</a:t>
            </a:r>
            <a:r>
              <a:rPr lang="en-US" sz="2999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, el paso siguiente es seleccionar los </a:t>
            </a:r>
            <a:r>
              <a:rPr lang="en-US" b="true" sz="2999">
                <a:solidFill>
                  <a:srgbClr val="FF000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objetos visuales adecuados</a:t>
            </a:r>
            <a:r>
              <a:rPr lang="en-US" b="true" sz="2999">
                <a:solidFill>
                  <a:srgbClr val="EF303E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 </a:t>
            </a:r>
            <a:r>
              <a:rPr lang="en-US" sz="2999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y presentarlos de la forma más efectiva posible En general, los tableros deben ser diseñados pensando como leemos normalmente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255724" y="3119429"/>
            <a:ext cx="5558514" cy="905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39"/>
              </a:lnSpc>
            </a:pPr>
            <a:r>
              <a:rPr lang="en-US" sz="2599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De </a:t>
            </a:r>
            <a:r>
              <a:rPr lang="en-US" b="true" sz="2599">
                <a:solidFill>
                  <a:srgbClr val="00000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Izquierda a Derecha</a:t>
            </a:r>
            <a:r>
              <a:rPr lang="en-US" sz="2599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-- de </a:t>
            </a:r>
            <a:r>
              <a:rPr lang="en-US" b="true" sz="2599">
                <a:solidFill>
                  <a:srgbClr val="000000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Arriba hacia Abajo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8739147" y="4024939"/>
            <a:ext cx="8209277" cy="3559991"/>
          </a:xfrm>
          <a:custGeom>
            <a:avLst/>
            <a:gdLst/>
            <a:ahLst/>
            <a:cxnLst/>
            <a:rect r="r" b="b" t="t" l="l"/>
            <a:pathLst>
              <a:path h="3559991" w="8209277">
                <a:moveTo>
                  <a:pt x="0" y="0"/>
                </a:moveTo>
                <a:lnTo>
                  <a:pt x="8209276" y="0"/>
                </a:lnTo>
                <a:lnTo>
                  <a:pt x="8209276" y="3559991"/>
                </a:lnTo>
                <a:lnTo>
                  <a:pt x="0" y="355999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8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-2052269" y="8430836"/>
            <a:ext cx="4507010" cy="1654927"/>
            <a:chOff x="0" y="0"/>
            <a:chExt cx="4379255" cy="160801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79255" cy="1608017"/>
            </a:xfrm>
            <a:custGeom>
              <a:avLst/>
              <a:gdLst/>
              <a:ahLst/>
              <a:cxnLst/>
              <a:rect r="r" b="b" t="t" l="l"/>
              <a:pathLst>
                <a:path h="1608017" w="4379255">
                  <a:moveTo>
                    <a:pt x="0" y="0"/>
                  </a:moveTo>
                  <a:lnTo>
                    <a:pt x="4379255" y="0"/>
                  </a:lnTo>
                  <a:lnTo>
                    <a:pt x="4379255" y="1608017"/>
                  </a:lnTo>
                  <a:lnTo>
                    <a:pt x="0" y="1608017"/>
                  </a:lnTo>
                  <a:close/>
                </a:path>
              </a:pathLst>
            </a:custGeom>
            <a:solidFill>
              <a:srgbClr val="25375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4379255" cy="1636592"/>
            </a:xfrm>
            <a:prstGeom prst="rect">
              <a:avLst/>
            </a:prstGeom>
          </p:spPr>
          <p:txBody>
            <a:bodyPr anchor="ctr" rtlCol="false" tIns="39885" lIns="39885" bIns="39885" rIns="39885"/>
            <a:lstStyle/>
            <a:p>
              <a:pPr algn="ctr">
                <a:lnSpc>
                  <a:spcPts val="2088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637347" y="2579218"/>
            <a:ext cx="15401844" cy="6679082"/>
          </a:xfrm>
          <a:custGeom>
            <a:avLst/>
            <a:gdLst/>
            <a:ahLst/>
            <a:cxnLst/>
            <a:rect r="r" b="b" t="t" l="l"/>
            <a:pathLst>
              <a:path h="6679082" w="15401844">
                <a:moveTo>
                  <a:pt x="0" y="0"/>
                </a:moveTo>
                <a:lnTo>
                  <a:pt x="15401845" y="0"/>
                </a:lnTo>
                <a:lnTo>
                  <a:pt x="15401845" y="6679082"/>
                </a:lnTo>
                <a:lnTo>
                  <a:pt x="0" y="667908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bg>
      <p:bgPr>
        <a:solidFill>
          <a:srgbClr val="25375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532159" y="4453629"/>
            <a:ext cx="8107142" cy="2183919"/>
            <a:chOff x="0" y="0"/>
            <a:chExt cx="10809523" cy="291189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809522" cy="2911891"/>
            </a:xfrm>
            <a:custGeom>
              <a:avLst/>
              <a:gdLst/>
              <a:ahLst/>
              <a:cxnLst/>
              <a:rect r="r" b="b" t="t" l="l"/>
              <a:pathLst>
                <a:path h="2911891" w="10809522">
                  <a:moveTo>
                    <a:pt x="0" y="0"/>
                  </a:moveTo>
                  <a:lnTo>
                    <a:pt x="10809522" y="0"/>
                  </a:lnTo>
                  <a:lnTo>
                    <a:pt x="10809522" y="2911891"/>
                  </a:lnTo>
                  <a:lnTo>
                    <a:pt x="0" y="291189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104775"/>
              <a:ext cx="10809523" cy="2807116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7279"/>
                </a:lnSpc>
              </a:pPr>
              <a:r>
                <a:rPr lang="en-US" b="true" sz="6999" spc="657">
                  <a:solidFill>
                    <a:srgbClr val="EDE8E4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¡GRACIAS POR LA ATENCIÓN!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6532159" y="2159364"/>
            <a:ext cx="12851129" cy="95250"/>
            <a:chOff x="0" y="0"/>
            <a:chExt cx="17134839" cy="127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7134839" cy="127000"/>
            </a:xfrm>
            <a:custGeom>
              <a:avLst/>
              <a:gdLst/>
              <a:ahLst/>
              <a:cxnLst/>
              <a:rect r="r" b="b" t="t" l="l"/>
              <a:pathLst>
                <a:path h="127000" w="17134839">
                  <a:moveTo>
                    <a:pt x="0" y="0"/>
                  </a:moveTo>
                  <a:lnTo>
                    <a:pt x="17134839" y="0"/>
                  </a:lnTo>
                  <a:lnTo>
                    <a:pt x="17134839" y="127000"/>
                  </a:lnTo>
                  <a:lnTo>
                    <a:pt x="0" y="127000"/>
                  </a:lnTo>
                  <a:close/>
                </a:path>
              </a:pathLst>
            </a:custGeom>
            <a:solidFill>
              <a:srgbClr val="EDE8E4"/>
            </a:solidFill>
          </p:spPr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5375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301337">
            <a:off x="9883234" y="-2150579"/>
            <a:ext cx="12901483" cy="11165647"/>
          </a:xfrm>
          <a:custGeom>
            <a:avLst/>
            <a:gdLst/>
            <a:ahLst/>
            <a:cxnLst/>
            <a:rect r="r" b="b" t="t" l="l"/>
            <a:pathLst>
              <a:path h="11165647" w="12901483">
                <a:moveTo>
                  <a:pt x="0" y="0"/>
                </a:moveTo>
                <a:lnTo>
                  <a:pt x="12901483" y="0"/>
                </a:lnTo>
                <a:lnTo>
                  <a:pt x="12901483" y="11165647"/>
                </a:lnTo>
                <a:lnTo>
                  <a:pt x="0" y="1116564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-141" r="0" b="-141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344704" y="1485983"/>
            <a:ext cx="6411555" cy="1254345"/>
            <a:chOff x="0" y="0"/>
            <a:chExt cx="8548740" cy="167246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548740" cy="1672460"/>
            </a:xfrm>
            <a:custGeom>
              <a:avLst/>
              <a:gdLst/>
              <a:ahLst/>
              <a:cxnLst/>
              <a:rect r="r" b="b" t="t" l="l"/>
              <a:pathLst>
                <a:path h="1672460" w="8548740">
                  <a:moveTo>
                    <a:pt x="0" y="0"/>
                  </a:moveTo>
                  <a:lnTo>
                    <a:pt x="8548740" y="0"/>
                  </a:lnTo>
                  <a:lnTo>
                    <a:pt x="8548740" y="1672460"/>
                  </a:lnTo>
                  <a:lnTo>
                    <a:pt x="0" y="167246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33350"/>
              <a:ext cx="8548740" cy="180581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9799"/>
                </a:lnSpc>
              </a:pPr>
              <a:r>
                <a:rPr lang="en-US" b="true" sz="6999" spc="657">
                  <a:solidFill>
                    <a:srgbClr val="EDE8E4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CONTENIDO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2168621" y="3362266"/>
            <a:ext cx="9864367" cy="5056113"/>
            <a:chOff x="0" y="0"/>
            <a:chExt cx="13152489" cy="674148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3152490" cy="6741484"/>
            </a:xfrm>
            <a:custGeom>
              <a:avLst/>
              <a:gdLst/>
              <a:ahLst/>
              <a:cxnLst/>
              <a:rect r="r" b="b" t="t" l="l"/>
              <a:pathLst>
                <a:path h="6741484" w="13152490">
                  <a:moveTo>
                    <a:pt x="0" y="0"/>
                  </a:moveTo>
                  <a:lnTo>
                    <a:pt x="13152490" y="0"/>
                  </a:lnTo>
                  <a:lnTo>
                    <a:pt x="13152490" y="6741484"/>
                  </a:lnTo>
                  <a:lnTo>
                    <a:pt x="0" y="674148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76200"/>
              <a:ext cx="13152489" cy="6817684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1504607" indent="-214944" lvl="6">
                <a:lnSpc>
                  <a:spcPts val="4806"/>
                </a:lnSpc>
                <a:buFont typeface="Arial"/>
                <a:buChar char="￭"/>
              </a:pPr>
              <a:r>
                <a:rPr lang="en-US" sz="3434" spc="72">
                  <a:solidFill>
                    <a:srgbClr val="EDE8E4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Introducción </a:t>
              </a:r>
            </a:p>
            <a:p>
              <a:pPr algn="l" marL="1504607" indent="-214944" lvl="6">
                <a:lnSpc>
                  <a:spcPts val="4806"/>
                </a:lnSpc>
                <a:buFont typeface="Arial"/>
                <a:buChar char="￭"/>
              </a:pPr>
              <a:r>
                <a:rPr lang="en-US" sz="3434" spc="72">
                  <a:solidFill>
                    <a:srgbClr val="EDE8E4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Modelado</a:t>
              </a:r>
            </a:p>
            <a:p>
              <a:pPr algn="l" marL="1504607" indent="-214944" lvl="6">
                <a:lnSpc>
                  <a:spcPts val="4804"/>
                </a:lnSpc>
                <a:buFont typeface="Arial"/>
                <a:buChar char="￭"/>
              </a:pPr>
              <a:r>
                <a:rPr lang="en-US" sz="3434" spc="68">
                  <a:solidFill>
                    <a:srgbClr val="EDE8E4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Dashboards tableros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2703600" y="3362266"/>
            <a:ext cx="813952" cy="5056293"/>
            <a:chOff x="0" y="0"/>
            <a:chExt cx="1085269" cy="6741724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085269" cy="6741724"/>
            </a:xfrm>
            <a:custGeom>
              <a:avLst/>
              <a:gdLst/>
              <a:ahLst/>
              <a:cxnLst/>
              <a:rect r="r" b="b" t="t" l="l"/>
              <a:pathLst>
                <a:path h="6741724" w="1085269">
                  <a:moveTo>
                    <a:pt x="0" y="0"/>
                  </a:moveTo>
                  <a:lnTo>
                    <a:pt x="1085269" y="0"/>
                  </a:lnTo>
                  <a:lnTo>
                    <a:pt x="1085269" y="6741724"/>
                  </a:lnTo>
                  <a:lnTo>
                    <a:pt x="0" y="674172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76200"/>
              <a:ext cx="1085269" cy="6817924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4808"/>
                </a:lnSpc>
              </a:pPr>
              <a:r>
                <a:rPr lang="en-US" sz="3434" spc="75">
                  <a:solidFill>
                    <a:srgbClr val="EDE8E4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01</a:t>
              </a:r>
            </a:p>
            <a:p>
              <a:pPr algn="ctr">
                <a:lnSpc>
                  <a:spcPts val="4808"/>
                </a:lnSpc>
              </a:pPr>
              <a:r>
                <a:rPr lang="en-US" sz="3434" spc="75">
                  <a:solidFill>
                    <a:srgbClr val="EDE8E4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02</a:t>
              </a:r>
            </a:p>
            <a:p>
              <a:pPr algn="ctr">
                <a:lnSpc>
                  <a:spcPts val="4808"/>
                </a:lnSpc>
              </a:pPr>
              <a:r>
                <a:rPr lang="en-US" sz="3434" spc="75">
                  <a:solidFill>
                    <a:srgbClr val="EDE8E4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03</a:t>
              </a:r>
            </a:p>
            <a:p>
              <a:pPr algn="ctr">
                <a:lnSpc>
                  <a:spcPts val="4807"/>
                </a:lnSpc>
              </a:pP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5375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324928" y="1404465"/>
            <a:ext cx="12851129" cy="95250"/>
            <a:chOff x="0" y="0"/>
            <a:chExt cx="17134839" cy="127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7134839" cy="127000"/>
            </a:xfrm>
            <a:custGeom>
              <a:avLst/>
              <a:gdLst/>
              <a:ahLst/>
              <a:cxnLst/>
              <a:rect r="r" b="b" t="t" l="l"/>
              <a:pathLst>
                <a:path h="127000" w="17134839">
                  <a:moveTo>
                    <a:pt x="0" y="0"/>
                  </a:moveTo>
                  <a:lnTo>
                    <a:pt x="17134839" y="0"/>
                  </a:lnTo>
                  <a:lnTo>
                    <a:pt x="17134839" y="127000"/>
                  </a:lnTo>
                  <a:lnTo>
                    <a:pt x="0" y="127000"/>
                  </a:lnTo>
                  <a:close/>
                </a:path>
              </a:pathLst>
            </a:custGeom>
            <a:solidFill>
              <a:srgbClr val="EDE8E4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-29408" y="9222507"/>
            <a:ext cx="6451852" cy="1064492"/>
          </a:xfrm>
          <a:custGeom>
            <a:avLst/>
            <a:gdLst/>
            <a:ahLst/>
            <a:cxnLst/>
            <a:rect r="r" b="b" t="t" l="l"/>
            <a:pathLst>
              <a:path h="1064492" w="6451852">
                <a:moveTo>
                  <a:pt x="0" y="0"/>
                </a:moveTo>
                <a:lnTo>
                  <a:pt x="6451852" y="0"/>
                </a:lnTo>
                <a:lnTo>
                  <a:pt x="6451852" y="1064492"/>
                </a:lnTo>
                <a:lnTo>
                  <a:pt x="0" y="10644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-61" r="0" b="-61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603664" y="-1224805"/>
            <a:ext cx="1684336" cy="4507010"/>
          </a:xfrm>
          <a:custGeom>
            <a:avLst/>
            <a:gdLst/>
            <a:ahLst/>
            <a:cxnLst/>
            <a:rect r="r" b="b" t="t" l="l"/>
            <a:pathLst>
              <a:path h="4507010" w="1684336">
                <a:moveTo>
                  <a:pt x="0" y="0"/>
                </a:moveTo>
                <a:lnTo>
                  <a:pt x="1684336" y="0"/>
                </a:lnTo>
                <a:lnTo>
                  <a:pt x="1684336" y="4507010"/>
                </a:lnTo>
                <a:lnTo>
                  <a:pt x="0" y="450701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-39" r="0" b="-39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028700" y="1564480"/>
            <a:ext cx="12729791" cy="1251331"/>
            <a:chOff x="0" y="0"/>
            <a:chExt cx="16973055" cy="166844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6973055" cy="1668441"/>
            </a:xfrm>
            <a:custGeom>
              <a:avLst/>
              <a:gdLst/>
              <a:ahLst/>
              <a:cxnLst/>
              <a:rect r="r" b="b" t="t" l="l"/>
              <a:pathLst>
                <a:path h="1668441" w="16973055">
                  <a:moveTo>
                    <a:pt x="0" y="0"/>
                  </a:moveTo>
                  <a:lnTo>
                    <a:pt x="16973055" y="0"/>
                  </a:lnTo>
                  <a:lnTo>
                    <a:pt x="16973055" y="1668441"/>
                  </a:lnTo>
                  <a:lnTo>
                    <a:pt x="0" y="166844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104775"/>
              <a:ext cx="16973055" cy="1563666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7272"/>
                </a:lnSpc>
              </a:pPr>
              <a:r>
                <a:rPr lang="en-US" b="true" sz="6999" spc="643">
                  <a:solidFill>
                    <a:srgbClr val="EDE8E4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INTRODUCCIÓN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8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763532" y="0"/>
            <a:ext cx="9063470" cy="10287000"/>
          </a:xfrm>
          <a:custGeom>
            <a:avLst/>
            <a:gdLst/>
            <a:ahLst/>
            <a:cxnLst/>
            <a:rect r="r" b="b" t="t" l="l"/>
            <a:pathLst>
              <a:path h="10287000" w="9063470">
                <a:moveTo>
                  <a:pt x="0" y="0"/>
                </a:moveTo>
                <a:lnTo>
                  <a:pt x="9063470" y="0"/>
                </a:lnTo>
                <a:lnTo>
                  <a:pt x="906347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9350" t="-25561" r="-3161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942360" y="3363323"/>
            <a:ext cx="7201640" cy="5455412"/>
            <a:chOff x="0" y="0"/>
            <a:chExt cx="9602187" cy="727388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9602187" cy="7273882"/>
            </a:xfrm>
            <a:custGeom>
              <a:avLst/>
              <a:gdLst/>
              <a:ahLst/>
              <a:cxnLst/>
              <a:rect r="r" b="b" t="t" l="l"/>
              <a:pathLst>
                <a:path h="7273882" w="9602187">
                  <a:moveTo>
                    <a:pt x="0" y="0"/>
                  </a:moveTo>
                  <a:lnTo>
                    <a:pt x="9602187" y="0"/>
                  </a:lnTo>
                  <a:lnTo>
                    <a:pt x="9602187" y="7273882"/>
                  </a:lnTo>
                  <a:lnTo>
                    <a:pt x="0" y="727388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66675"/>
              <a:ext cx="9602187" cy="734055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just">
                <a:lnSpc>
                  <a:spcPts val="3914"/>
                </a:lnSpc>
              </a:pPr>
              <a:r>
                <a:rPr lang="en-US" sz="2799" spc="53">
                  <a:solidFill>
                    <a:srgbClr val="00000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Antes de empezar a armar un tablero, hay que tener en cuenta los siguientes puntos</a:t>
              </a:r>
            </a:p>
            <a:p>
              <a:pPr algn="just">
                <a:lnSpc>
                  <a:spcPts val="3914"/>
                </a:lnSpc>
              </a:pPr>
            </a:p>
            <a:p>
              <a:pPr algn="just" marL="604519" indent="-302260" lvl="1">
                <a:lnSpc>
                  <a:spcPts val="3914"/>
                </a:lnSpc>
                <a:buFont typeface="Arial"/>
                <a:buChar char="•"/>
              </a:pPr>
              <a:r>
                <a:rPr lang="en-US" sz="2799" spc="53">
                  <a:solidFill>
                    <a:srgbClr val="00000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Deﬁnir las preguntas </a:t>
              </a:r>
            </a:p>
            <a:p>
              <a:pPr algn="just" marL="604519" indent="-302260" lvl="1">
                <a:lnSpc>
                  <a:spcPts val="3914"/>
                </a:lnSpc>
                <a:buFont typeface="Arial"/>
                <a:buChar char="•"/>
              </a:pPr>
              <a:r>
                <a:rPr lang="en-US" sz="2799" spc="53">
                  <a:solidFill>
                    <a:srgbClr val="00000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Establecer prioridades de medición</a:t>
              </a:r>
            </a:p>
            <a:p>
              <a:pPr algn="just" marL="604519" indent="-302260" lvl="1">
                <a:lnSpc>
                  <a:spcPts val="3914"/>
                </a:lnSpc>
                <a:buFont typeface="Arial"/>
                <a:buChar char="•"/>
              </a:pPr>
              <a:r>
                <a:rPr lang="en-US" sz="2799" spc="53">
                  <a:solidFill>
                    <a:srgbClr val="00000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Recolectar datos </a:t>
              </a:r>
            </a:p>
            <a:p>
              <a:pPr algn="just" marL="604519" indent="-302260" lvl="1">
                <a:lnSpc>
                  <a:spcPts val="3914"/>
                </a:lnSpc>
                <a:buFont typeface="Arial"/>
                <a:buChar char="•"/>
              </a:pPr>
              <a:r>
                <a:rPr lang="en-US" sz="2799" spc="53">
                  <a:solidFill>
                    <a:srgbClr val="00000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Analizar los datos </a:t>
              </a:r>
            </a:p>
            <a:p>
              <a:pPr algn="just" marL="604519" indent="-302260" lvl="1">
                <a:lnSpc>
                  <a:spcPts val="3914"/>
                </a:lnSpc>
                <a:buFont typeface="Arial"/>
                <a:buChar char="•"/>
              </a:pPr>
              <a:r>
                <a:rPr lang="en-US" sz="2799" spc="53">
                  <a:solidFill>
                    <a:srgbClr val="00000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Hacer visual el análisis </a:t>
              </a:r>
            </a:p>
            <a:p>
              <a:pPr algn="just" marL="604519" indent="-302260" lvl="1">
                <a:lnSpc>
                  <a:spcPts val="3914"/>
                </a:lnSpc>
                <a:buFont typeface="Arial"/>
                <a:buChar char="•"/>
              </a:pPr>
              <a:r>
                <a:rPr lang="en-US" sz="2799" spc="53">
                  <a:solidFill>
                    <a:srgbClr val="00000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Interpretar los resultados</a:t>
              </a:r>
            </a:p>
            <a:p>
              <a:pPr algn="just">
                <a:lnSpc>
                  <a:spcPts val="3914"/>
                </a:lnSpc>
              </a:pPr>
            </a:p>
            <a:p>
              <a:pPr algn="just">
                <a:lnSpc>
                  <a:spcPts val="3914"/>
                </a:lnSpc>
              </a:pPr>
              <a:r>
                <a:rPr lang="en-US" sz="2799" spc="53">
                  <a:solidFill>
                    <a:srgbClr val="00000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Es un proceso </a:t>
              </a:r>
              <a:r>
                <a:rPr lang="en-US" b="true" sz="2799" spc="53">
                  <a:solidFill>
                    <a:srgbClr val="000000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iterativo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-5400000">
            <a:off x="-2052269" y="8430836"/>
            <a:ext cx="4507010" cy="1654927"/>
            <a:chOff x="0" y="0"/>
            <a:chExt cx="4379255" cy="160801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379255" cy="1608017"/>
            </a:xfrm>
            <a:custGeom>
              <a:avLst/>
              <a:gdLst/>
              <a:ahLst/>
              <a:cxnLst/>
              <a:rect r="r" b="b" t="t" l="l"/>
              <a:pathLst>
                <a:path h="1608017" w="4379255">
                  <a:moveTo>
                    <a:pt x="0" y="0"/>
                  </a:moveTo>
                  <a:lnTo>
                    <a:pt x="4379255" y="0"/>
                  </a:lnTo>
                  <a:lnTo>
                    <a:pt x="4379255" y="1608017"/>
                  </a:lnTo>
                  <a:lnTo>
                    <a:pt x="0" y="1608017"/>
                  </a:lnTo>
                  <a:close/>
                </a:path>
              </a:pathLst>
            </a:custGeom>
            <a:solidFill>
              <a:srgbClr val="253754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28575"/>
              <a:ext cx="4379255" cy="1636592"/>
            </a:xfrm>
            <a:prstGeom prst="rect">
              <a:avLst/>
            </a:prstGeom>
          </p:spPr>
          <p:txBody>
            <a:bodyPr anchor="ctr" rtlCol="false" tIns="39885" lIns="39885" bIns="39885" rIns="39885"/>
            <a:lstStyle/>
            <a:p>
              <a:pPr algn="ctr">
                <a:lnSpc>
                  <a:spcPts val="2088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942360" y="1531551"/>
            <a:ext cx="9809210" cy="1021461"/>
            <a:chOff x="0" y="0"/>
            <a:chExt cx="13078947" cy="136194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3078947" cy="1361948"/>
            </a:xfrm>
            <a:custGeom>
              <a:avLst/>
              <a:gdLst/>
              <a:ahLst/>
              <a:cxnLst/>
              <a:rect r="r" b="b" t="t" l="l"/>
              <a:pathLst>
                <a:path h="1361948" w="13078947">
                  <a:moveTo>
                    <a:pt x="0" y="0"/>
                  </a:moveTo>
                  <a:lnTo>
                    <a:pt x="13078947" y="0"/>
                  </a:lnTo>
                  <a:lnTo>
                    <a:pt x="13078947" y="1361948"/>
                  </a:lnTo>
                  <a:lnTo>
                    <a:pt x="0" y="136194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66675"/>
              <a:ext cx="13078947" cy="129527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0" indent="0" lvl="0">
                <a:lnSpc>
                  <a:spcPts val="5200"/>
                </a:lnSpc>
                <a:spcBef>
                  <a:spcPct val="0"/>
                </a:spcBef>
              </a:pPr>
              <a:r>
                <a:rPr lang="en-US" b="true" sz="5000" spc="470" strike="noStrike" u="none">
                  <a:solidFill>
                    <a:srgbClr val="152540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ANTES QUE NADA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5375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324928" y="1404465"/>
            <a:ext cx="12851129" cy="95250"/>
            <a:chOff x="0" y="0"/>
            <a:chExt cx="17134839" cy="127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7134839" cy="127000"/>
            </a:xfrm>
            <a:custGeom>
              <a:avLst/>
              <a:gdLst/>
              <a:ahLst/>
              <a:cxnLst/>
              <a:rect r="r" b="b" t="t" l="l"/>
              <a:pathLst>
                <a:path h="127000" w="17134839">
                  <a:moveTo>
                    <a:pt x="0" y="0"/>
                  </a:moveTo>
                  <a:lnTo>
                    <a:pt x="17134839" y="0"/>
                  </a:lnTo>
                  <a:lnTo>
                    <a:pt x="17134839" y="127000"/>
                  </a:lnTo>
                  <a:lnTo>
                    <a:pt x="0" y="127000"/>
                  </a:lnTo>
                  <a:close/>
                </a:path>
              </a:pathLst>
            </a:custGeom>
            <a:solidFill>
              <a:srgbClr val="EDE8E4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-29408" y="9222507"/>
            <a:ext cx="6451852" cy="1064492"/>
          </a:xfrm>
          <a:custGeom>
            <a:avLst/>
            <a:gdLst/>
            <a:ahLst/>
            <a:cxnLst/>
            <a:rect r="r" b="b" t="t" l="l"/>
            <a:pathLst>
              <a:path h="1064492" w="6451852">
                <a:moveTo>
                  <a:pt x="0" y="0"/>
                </a:moveTo>
                <a:lnTo>
                  <a:pt x="6451852" y="0"/>
                </a:lnTo>
                <a:lnTo>
                  <a:pt x="6451852" y="1064492"/>
                </a:lnTo>
                <a:lnTo>
                  <a:pt x="0" y="10644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-61" r="0" b="-61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603664" y="-1224805"/>
            <a:ext cx="1684336" cy="4507010"/>
          </a:xfrm>
          <a:custGeom>
            <a:avLst/>
            <a:gdLst/>
            <a:ahLst/>
            <a:cxnLst/>
            <a:rect r="r" b="b" t="t" l="l"/>
            <a:pathLst>
              <a:path h="4507010" w="1684336">
                <a:moveTo>
                  <a:pt x="0" y="0"/>
                </a:moveTo>
                <a:lnTo>
                  <a:pt x="1684336" y="0"/>
                </a:lnTo>
                <a:lnTo>
                  <a:pt x="1684336" y="4507010"/>
                </a:lnTo>
                <a:lnTo>
                  <a:pt x="0" y="450701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-39" r="0" b="-39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028700" y="1564480"/>
            <a:ext cx="12729791" cy="1251331"/>
            <a:chOff x="0" y="0"/>
            <a:chExt cx="16973055" cy="166844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6973055" cy="1668441"/>
            </a:xfrm>
            <a:custGeom>
              <a:avLst/>
              <a:gdLst/>
              <a:ahLst/>
              <a:cxnLst/>
              <a:rect r="r" b="b" t="t" l="l"/>
              <a:pathLst>
                <a:path h="1668441" w="16973055">
                  <a:moveTo>
                    <a:pt x="0" y="0"/>
                  </a:moveTo>
                  <a:lnTo>
                    <a:pt x="16973055" y="0"/>
                  </a:lnTo>
                  <a:lnTo>
                    <a:pt x="16973055" y="1668441"/>
                  </a:lnTo>
                  <a:lnTo>
                    <a:pt x="0" y="166844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104775"/>
              <a:ext cx="16973055" cy="1563666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7272"/>
                </a:lnSpc>
              </a:pPr>
              <a:r>
                <a:rPr lang="en-US" b="true" sz="6999" spc="643">
                  <a:solidFill>
                    <a:srgbClr val="EDE8E4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MODELADO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8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942360" y="3282371"/>
            <a:ext cx="8579172" cy="6215582"/>
            <a:chOff x="0" y="0"/>
            <a:chExt cx="11438896" cy="828744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438896" cy="8287443"/>
            </a:xfrm>
            <a:custGeom>
              <a:avLst/>
              <a:gdLst/>
              <a:ahLst/>
              <a:cxnLst/>
              <a:rect r="r" b="b" t="t" l="l"/>
              <a:pathLst>
                <a:path h="8287443" w="11438896">
                  <a:moveTo>
                    <a:pt x="0" y="0"/>
                  </a:moveTo>
                  <a:lnTo>
                    <a:pt x="11438896" y="0"/>
                  </a:lnTo>
                  <a:lnTo>
                    <a:pt x="11438896" y="8287443"/>
                  </a:lnTo>
                  <a:lnTo>
                    <a:pt x="0" y="828744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1438896" cy="833506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just" marL="604519" indent="-302260" lvl="1">
                <a:lnSpc>
                  <a:spcPts val="3777"/>
                </a:lnSpc>
                <a:buFont typeface="Arial"/>
                <a:buChar char="•"/>
              </a:pPr>
              <a:r>
                <a:rPr lang="en-US" sz="2799" spc="53">
                  <a:solidFill>
                    <a:srgbClr val="15254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Modelo Estrella (star schema)</a:t>
              </a:r>
            </a:p>
            <a:p>
              <a:pPr algn="just" marL="604519" indent="-302260" lvl="1">
                <a:lnSpc>
                  <a:spcPts val="3777"/>
                </a:lnSpc>
                <a:buFont typeface="Arial"/>
                <a:buChar char="•"/>
              </a:pPr>
              <a:r>
                <a:rPr lang="en-US" sz="2799" spc="53">
                  <a:solidFill>
                    <a:srgbClr val="15254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Modelo Copo </a:t>
              </a:r>
              <a:r>
                <a:rPr lang="en-US" sz="2799" spc="53">
                  <a:solidFill>
                    <a:srgbClr val="15254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de Nieve (snowﬂake schema)</a:t>
              </a:r>
            </a:p>
            <a:p>
              <a:pPr algn="just">
                <a:lnSpc>
                  <a:spcPts val="3777"/>
                </a:lnSpc>
              </a:pPr>
            </a:p>
            <a:p>
              <a:pPr algn="just">
                <a:lnSpc>
                  <a:spcPts val="3777"/>
                </a:lnSpc>
              </a:pPr>
              <a:r>
                <a:rPr lang="en-US" sz="2799" spc="53">
                  <a:solidFill>
                    <a:srgbClr val="15254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Ambos modelos constan de tablas de dimensiones y hechos</a:t>
              </a:r>
            </a:p>
            <a:p>
              <a:pPr algn="just">
                <a:lnSpc>
                  <a:spcPts val="3777"/>
                </a:lnSpc>
              </a:pPr>
            </a:p>
            <a:p>
              <a:pPr algn="just" marL="604519" indent="-302260" lvl="1">
                <a:lnSpc>
                  <a:spcPts val="3777"/>
                </a:lnSpc>
                <a:buFont typeface="Arial"/>
                <a:buChar char="•"/>
              </a:pPr>
              <a:r>
                <a:rPr lang="en-US" b="true" sz="2799" spc="53">
                  <a:solidFill>
                    <a:srgbClr val="152540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Dimensiones: </a:t>
              </a:r>
              <a:r>
                <a:rPr lang="en-US" sz="2799" spc="53">
                  <a:solidFill>
                    <a:srgbClr val="15254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Describen los procesos del negocio, responder las preguntas quién, qué, cómo, cuándo, dónde </a:t>
              </a:r>
            </a:p>
            <a:p>
              <a:pPr algn="just" marL="604519" indent="-302260" lvl="1">
                <a:lnSpc>
                  <a:spcPts val="3779"/>
                </a:lnSpc>
                <a:buAutoNum type="arabicPeriod" startAt="1"/>
              </a:pPr>
              <a:r>
                <a:rPr lang="en-US" b="true" sz="2799" spc="55">
                  <a:solidFill>
                    <a:srgbClr val="152540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Hechos: contienen la información cuantitativa de un proceso de negocio</a:t>
              </a:r>
            </a:p>
            <a:p>
              <a:pPr algn="just">
                <a:lnSpc>
                  <a:spcPts val="3779"/>
                </a:lnSpc>
              </a:pPr>
            </a:p>
            <a:p>
              <a:pPr algn="just" marL="1066417" indent="-177736" lvl="5">
                <a:lnSpc>
                  <a:spcPts val="377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942360" y="1531551"/>
            <a:ext cx="9809210" cy="1021461"/>
            <a:chOff x="0" y="0"/>
            <a:chExt cx="13078947" cy="136194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3078947" cy="1361948"/>
            </a:xfrm>
            <a:custGeom>
              <a:avLst/>
              <a:gdLst/>
              <a:ahLst/>
              <a:cxnLst/>
              <a:rect r="r" b="b" t="t" l="l"/>
              <a:pathLst>
                <a:path h="1361948" w="13078947">
                  <a:moveTo>
                    <a:pt x="0" y="0"/>
                  </a:moveTo>
                  <a:lnTo>
                    <a:pt x="13078947" y="0"/>
                  </a:lnTo>
                  <a:lnTo>
                    <a:pt x="13078947" y="1361948"/>
                  </a:lnTo>
                  <a:lnTo>
                    <a:pt x="0" y="136194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66675"/>
              <a:ext cx="13078947" cy="129527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5200"/>
                </a:lnSpc>
              </a:pPr>
              <a:r>
                <a:rPr lang="en-US" b="true" sz="5000" spc="470">
                  <a:solidFill>
                    <a:srgbClr val="152540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MODELADO</a:t>
              </a: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1435932" y="3282371"/>
            <a:ext cx="6110378" cy="5701627"/>
          </a:xfrm>
          <a:custGeom>
            <a:avLst/>
            <a:gdLst/>
            <a:ahLst/>
            <a:cxnLst/>
            <a:rect r="r" b="b" t="t" l="l"/>
            <a:pathLst>
              <a:path h="5701627" w="6110378">
                <a:moveTo>
                  <a:pt x="0" y="0"/>
                </a:moveTo>
                <a:lnTo>
                  <a:pt x="6110377" y="0"/>
                </a:lnTo>
                <a:lnTo>
                  <a:pt x="6110377" y="5701627"/>
                </a:lnTo>
                <a:lnTo>
                  <a:pt x="0" y="570162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-5400000">
            <a:off x="-2052269" y="8430836"/>
            <a:ext cx="4507010" cy="1654927"/>
            <a:chOff x="0" y="0"/>
            <a:chExt cx="4379255" cy="160801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379255" cy="1608017"/>
            </a:xfrm>
            <a:custGeom>
              <a:avLst/>
              <a:gdLst/>
              <a:ahLst/>
              <a:cxnLst/>
              <a:rect r="r" b="b" t="t" l="l"/>
              <a:pathLst>
                <a:path h="1608017" w="4379255">
                  <a:moveTo>
                    <a:pt x="0" y="0"/>
                  </a:moveTo>
                  <a:lnTo>
                    <a:pt x="4379255" y="0"/>
                  </a:lnTo>
                  <a:lnTo>
                    <a:pt x="4379255" y="1608017"/>
                  </a:lnTo>
                  <a:lnTo>
                    <a:pt x="0" y="1608017"/>
                  </a:lnTo>
                  <a:close/>
                </a:path>
              </a:pathLst>
            </a:custGeom>
            <a:solidFill>
              <a:srgbClr val="253754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28575"/>
              <a:ext cx="4379255" cy="1636592"/>
            </a:xfrm>
            <a:prstGeom prst="rect">
              <a:avLst/>
            </a:prstGeom>
          </p:spPr>
          <p:txBody>
            <a:bodyPr anchor="ctr" rtlCol="false" tIns="39885" lIns="39885" bIns="39885" rIns="39885"/>
            <a:lstStyle/>
            <a:p>
              <a:pPr algn="ctr">
                <a:lnSpc>
                  <a:spcPts val="2088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8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39272" y="2356772"/>
            <a:ext cx="6705073" cy="3560811"/>
          </a:xfrm>
          <a:custGeom>
            <a:avLst/>
            <a:gdLst/>
            <a:ahLst/>
            <a:cxnLst/>
            <a:rect r="r" b="b" t="t" l="l"/>
            <a:pathLst>
              <a:path h="3560811" w="6705073">
                <a:moveTo>
                  <a:pt x="0" y="0"/>
                </a:moveTo>
                <a:lnTo>
                  <a:pt x="6705074" y="0"/>
                </a:lnTo>
                <a:lnTo>
                  <a:pt x="6705074" y="3560812"/>
                </a:lnTo>
                <a:lnTo>
                  <a:pt x="0" y="35608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621801" y="2090728"/>
            <a:ext cx="7409788" cy="5903424"/>
          </a:xfrm>
          <a:custGeom>
            <a:avLst/>
            <a:gdLst/>
            <a:ahLst/>
            <a:cxnLst/>
            <a:rect r="r" b="b" t="t" l="l"/>
            <a:pathLst>
              <a:path h="5903424" w="7409788">
                <a:moveTo>
                  <a:pt x="0" y="0"/>
                </a:moveTo>
                <a:lnTo>
                  <a:pt x="7409788" y="0"/>
                </a:lnTo>
                <a:lnTo>
                  <a:pt x="7409788" y="5903424"/>
                </a:lnTo>
                <a:lnTo>
                  <a:pt x="0" y="590342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342852" y="1304173"/>
            <a:ext cx="2179691" cy="4052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b="true" sz="2400">
                <a:solidFill>
                  <a:srgbClr val="0D223D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Modelo Estrella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958802" y="1304173"/>
            <a:ext cx="3208753" cy="4052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b="true" sz="2400">
                <a:solidFill>
                  <a:srgbClr val="0D223D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Modelo Copo de Nieve</a:t>
            </a:r>
          </a:p>
        </p:txBody>
      </p:sp>
      <p:grpSp>
        <p:nvGrpSpPr>
          <p:cNvPr name="Group 6" id="6"/>
          <p:cNvGrpSpPr/>
          <p:nvPr/>
        </p:nvGrpSpPr>
        <p:grpSpPr>
          <a:xfrm rot="-5400000">
            <a:off x="-2052269" y="8430836"/>
            <a:ext cx="4507010" cy="1654927"/>
            <a:chOff x="0" y="0"/>
            <a:chExt cx="4379255" cy="160801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379255" cy="1608017"/>
            </a:xfrm>
            <a:custGeom>
              <a:avLst/>
              <a:gdLst/>
              <a:ahLst/>
              <a:cxnLst/>
              <a:rect r="r" b="b" t="t" l="l"/>
              <a:pathLst>
                <a:path h="1608017" w="4379255">
                  <a:moveTo>
                    <a:pt x="0" y="0"/>
                  </a:moveTo>
                  <a:lnTo>
                    <a:pt x="4379255" y="0"/>
                  </a:lnTo>
                  <a:lnTo>
                    <a:pt x="4379255" y="1608017"/>
                  </a:lnTo>
                  <a:lnTo>
                    <a:pt x="0" y="1608017"/>
                  </a:lnTo>
                  <a:close/>
                </a:path>
              </a:pathLst>
            </a:custGeom>
            <a:solidFill>
              <a:srgbClr val="253754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28575"/>
              <a:ext cx="4379255" cy="1636592"/>
            </a:xfrm>
            <a:prstGeom prst="rect">
              <a:avLst/>
            </a:prstGeom>
          </p:spPr>
          <p:txBody>
            <a:bodyPr anchor="ctr" rtlCol="false" tIns="39885" lIns="39885" bIns="39885" rIns="39885"/>
            <a:lstStyle/>
            <a:p>
              <a:pPr algn="ctr">
                <a:lnSpc>
                  <a:spcPts val="2088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8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262190" y="529994"/>
            <a:ext cx="9207579" cy="2972996"/>
            <a:chOff x="0" y="0"/>
            <a:chExt cx="12276772" cy="396399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276772" cy="3963995"/>
            </a:xfrm>
            <a:custGeom>
              <a:avLst/>
              <a:gdLst/>
              <a:ahLst/>
              <a:cxnLst/>
              <a:rect r="r" b="b" t="t" l="l"/>
              <a:pathLst>
                <a:path h="3963995" w="12276772">
                  <a:moveTo>
                    <a:pt x="0" y="0"/>
                  </a:moveTo>
                  <a:lnTo>
                    <a:pt x="12276772" y="0"/>
                  </a:lnTo>
                  <a:lnTo>
                    <a:pt x="12276772" y="3963995"/>
                  </a:lnTo>
                  <a:lnTo>
                    <a:pt x="0" y="396399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4" id="4"/>
            <p:cNvSpPr txBox="true"/>
            <p:nvPr/>
          </p:nvSpPr>
          <p:spPr>
            <a:xfrm rot="0">
              <a:off x="1024809" y="2896783"/>
              <a:ext cx="1365991" cy="6124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559"/>
                </a:lnSpc>
              </a:pPr>
              <a:r>
                <a:rPr lang="en-US" sz="2542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Cliente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643896" y="879148"/>
              <a:ext cx="1756329" cy="6124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559"/>
                </a:lnSpc>
              </a:pPr>
              <a:r>
                <a:rPr lang="en-US" sz="2542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Producto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5183259" y="307764"/>
              <a:ext cx="1707585" cy="6124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559"/>
                </a:lnSpc>
              </a:pPr>
              <a:r>
                <a:rPr lang="en-US" sz="2542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Sucursal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10149861" y="3041505"/>
              <a:ext cx="1447213" cy="6124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559"/>
                </a:lnSpc>
              </a:pPr>
              <a:r>
                <a:rPr lang="en-US" sz="2542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Tiempo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9803431" y="667850"/>
              <a:ext cx="1976310" cy="6124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559"/>
                </a:lnSpc>
              </a:pPr>
              <a:r>
                <a:rPr lang="en-US" sz="2542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Empleado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4714611" y="1916761"/>
              <a:ext cx="2485046" cy="46505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726"/>
                </a:lnSpc>
              </a:pPr>
              <a:r>
                <a:rPr lang="en-US" sz="1947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Hechos (Ventas)</a:t>
              </a: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2946430" y="4077233"/>
            <a:ext cx="2067592" cy="1869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39"/>
              </a:lnSpc>
            </a:pPr>
            <a:r>
              <a:rPr lang="en-US" b="true" sz="1100">
                <a:solidFill>
                  <a:srgbClr val="FFFFFF"/>
                </a:solidFill>
                <a:latin typeface="Tahoma Bold"/>
                <a:ea typeface="Tahoma Bold"/>
                <a:cs typeface="Tahoma Bold"/>
                <a:sym typeface="Tahoma Bold"/>
              </a:rPr>
              <a:t>Fact Table / Tabla de Hechos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331149" y="3962933"/>
            <a:ext cx="1189539" cy="3012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50"/>
              </a:lnSpc>
            </a:pPr>
            <a:r>
              <a:rPr lang="en-US" b="true" sz="1100">
                <a:solidFill>
                  <a:srgbClr val="FFFFFF"/>
                </a:solidFill>
                <a:latin typeface="Tahoma Bold"/>
                <a:ea typeface="Tahoma Bold"/>
                <a:cs typeface="Tahoma Bold"/>
                <a:sym typeface="Tahoma Bold"/>
              </a:rPr>
              <a:t>Tabla Dimensión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2666969" y="3707727"/>
            <a:ext cx="14592331" cy="6594136"/>
            <a:chOff x="0" y="0"/>
            <a:chExt cx="19456442" cy="8792181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9456442" cy="8792181"/>
            </a:xfrm>
            <a:custGeom>
              <a:avLst/>
              <a:gdLst/>
              <a:ahLst/>
              <a:cxnLst/>
              <a:rect r="r" b="b" t="t" l="l"/>
              <a:pathLst>
                <a:path h="8792181" w="19456442">
                  <a:moveTo>
                    <a:pt x="0" y="0"/>
                  </a:moveTo>
                  <a:lnTo>
                    <a:pt x="19456442" y="0"/>
                  </a:lnTo>
                  <a:lnTo>
                    <a:pt x="19456442" y="8792181"/>
                  </a:lnTo>
                  <a:lnTo>
                    <a:pt x="0" y="879218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4" id="14"/>
            <p:cNvSpPr txBox="true"/>
            <p:nvPr/>
          </p:nvSpPr>
          <p:spPr>
            <a:xfrm rot="0">
              <a:off x="8622464" y="1617754"/>
              <a:ext cx="194239" cy="6453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609"/>
                </a:lnSpc>
              </a:pPr>
              <a:r>
                <a:rPr lang="en-US" sz="1843">
                  <a:solidFill>
                    <a:srgbClr val="F1840D"/>
                  </a:solidFill>
                  <a:latin typeface="Arial"/>
                  <a:ea typeface="Arial"/>
                  <a:cs typeface="Arial"/>
                  <a:sym typeface="Arial"/>
                </a:rPr>
                <a:t>•</a:t>
              </a:r>
              <a:r>
                <a:rPr lang="en-US" sz="1843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431797" y="6242724"/>
              <a:ext cx="5350234" cy="52405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167"/>
                </a:lnSpc>
              </a:pPr>
              <a:r>
                <a:rPr lang="en-US" sz="2262">
                  <a:solidFill>
                    <a:srgbClr val="F1840D"/>
                  </a:solidFill>
                  <a:latin typeface="Tahoma"/>
                  <a:ea typeface="Tahoma"/>
                  <a:cs typeface="Tahoma"/>
                  <a:sym typeface="Tahoma"/>
                </a:rPr>
                <a:t>•</a:t>
              </a:r>
              <a:r>
                <a:rPr lang="en-US" sz="2262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Generalmente numéricas y aditivas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463349" y="1321019"/>
              <a:ext cx="7028815" cy="129087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950"/>
                </a:lnSpc>
              </a:pPr>
              <a:r>
                <a:rPr lang="en-US" sz="2262">
                  <a:solidFill>
                    <a:srgbClr val="F1840D"/>
                  </a:solidFill>
                  <a:latin typeface="Tahoma"/>
                  <a:ea typeface="Tahoma"/>
                  <a:cs typeface="Tahoma"/>
                  <a:sym typeface="Tahoma"/>
                </a:rPr>
                <a:t>•</a:t>
              </a:r>
              <a:r>
                <a:rPr lang="en-US" sz="2262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 </a:t>
              </a:r>
              <a:r>
                <a:rPr lang="en-US" b="true" sz="2262">
                  <a:solidFill>
                    <a:srgbClr val="000000"/>
                  </a:solidFill>
                  <a:latin typeface="Tahoma Bold"/>
                  <a:ea typeface="Tahoma Bold"/>
                  <a:cs typeface="Tahoma Bold"/>
                  <a:sym typeface="Tahoma Bold"/>
                </a:rPr>
                <a:t>¿Qué voy a medir?</a:t>
              </a:r>
              <a:r>
                <a:rPr lang="en-US" sz="2262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 </a:t>
              </a:r>
              <a:r>
                <a:rPr lang="en-US" sz="2262">
                  <a:solidFill>
                    <a:srgbClr val="F1840D"/>
                  </a:solidFill>
                  <a:latin typeface="Tahoma"/>
                  <a:ea typeface="Tahoma"/>
                  <a:cs typeface="Tahoma"/>
                  <a:sym typeface="Tahoma"/>
                </a:rPr>
                <a:t>•</a:t>
              </a:r>
              <a:r>
                <a:rPr lang="en-US" sz="2262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 Las Métricas son valores que desean medir o 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565902" y="3027564"/>
              <a:ext cx="1303691" cy="50270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414"/>
                </a:lnSpc>
              </a:pPr>
              <a:r>
                <a:rPr lang="en-US" sz="1955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reportar.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431797" y="3628573"/>
              <a:ext cx="7392921" cy="6193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197"/>
                </a:lnSpc>
              </a:pPr>
              <a:r>
                <a:rPr lang="en-US" sz="2262">
                  <a:solidFill>
                    <a:srgbClr val="F1840D"/>
                  </a:solidFill>
                  <a:latin typeface="Tahoma"/>
                  <a:ea typeface="Tahoma"/>
                  <a:cs typeface="Tahoma"/>
                  <a:sym typeface="Tahoma"/>
                </a:rPr>
                <a:t>•</a:t>
              </a:r>
              <a:r>
                <a:rPr lang="en-US" sz="2262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Una tabla de hechos contiene los ítems que uno </a:t>
              </a:r>
            </a:p>
          </p:txBody>
        </p:sp>
        <p:sp>
          <p:nvSpPr>
            <p:cNvPr name="TextBox 19" id="19"/>
            <p:cNvSpPr txBox="true"/>
            <p:nvPr/>
          </p:nvSpPr>
          <p:spPr>
            <a:xfrm rot="0">
              <a:off x="565902" y="4307376"/>
              <a:ext cx="3923596" cy="46460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075"/>
                </a:lnSpc>
              </a:pPr>
              <a:r>
                <a:rPr lang="en-US" sz="1955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desea medir. Por ejemplo:</a:t>
              </a:r>
            </a:p>
          </p:txBody>
        </p:sp>
        <p:sp>
          <p:nvSpPr>
            <p:cNvPr name="TextBox 20" id="20"/>
            <p:cNvSpPr txBox="true"/>
            <p:nvPr/>
          </p:nvSpPr>
          <p:spPr>
            <a:xfrm rot="0">
              <a:off x="1303141" y="4969329"/>
              <a:ext cx="2177714" cy="128761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513"/>
                </a:lnSpc>
              </a:pPr>
              <a:r>
                <a:rPr lang="en-US" sz="1927">
                  <a:solidFill>
                    <a:srgbClr val="F1840D"/>
                  </a:solidFill>
                  <a:latin typeface="Tahoma"/>
                  <a:ea typeface="Tahoma"/>
                  <a:cs typeface="Tahoma"/>
                  <a:sym typeface="Tahoma"/>
                </a:rPr>
                <a:t>•</a:t>
              </a:r>
              <a:r>
                <a:rPr lang="en-US" sz="1927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Ganancia Neta </a:t>
              </a:r>
              <a:r>
                <a:rPr lang="en-US" sz="1927">
                  <a:solidFill>
                    <a:srgbClr val="F1840D"/>
                  </a:solidFill>
                  <a:latin typeface="Tahoma"/>
                  <a:ea typeface="Tahoma"/>
                  <a:cs typeface="Tahoma"/>
                  <a:sym typeface="Tahoma"/>
                </a:rPr>
                <a:t>•</a:t>
              </a:r>
              <a:r>
                <a:rPr lang="en-US" sz="1927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Monto Vendido </a:t>
              </a:r>
              <a:r>
                <a:rPr lang="en-US" sz="1927">
                  <a:solidFill>
                    <a:srgbClr val="F1840D"/>
                  </a:solidFill>
                  <a:latin typeface="Tahoma"/>
                  <a:ea typeface="Tahoma"/>
                  <a:cs typeface="Tahoma"/>
                  <a:sym typeface="Tahoma"/>
                </a:rPr>
                <a:t>•</a:t>
              </a:r>
              <a:r>
                <a:rPr lang="en-US" sz="1927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Precio Promedio</a:t>
              </a:r>
            </a:p>
          </p:txBody>
        </p:sp>
        <p:sp>
          <p:nvSpPr>
            <p:cNvPr name="TextBox 21" id="21"/>
            <p:cNvSpPr txBox="true"/>
            <p:nvPr/>
          </p:nvSpPr>
          <p:spPr>
            <a:xfrm rot="0">
              <a:off x="9951818" y="1321019"/>
              <a:ext cx="4106873" cy="55017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773"/>
                </a:lnSpc>
              </a:pPr>
              <a:r>
                <a:rPr lang="en-US" b="true" sz="2095">
                  <a:solidFill>
                    <a:srgbClr val="000000"/>
                  </a:solidFill>
                  <a:latin typeface="Tahoma Bold"/>
                  <a:ea typeface="Tahoma Bold"/>
                  <a:cs typeface="Tahoma Bold"/>
                  <a:sym typeface="Tahoma Bold"/>
                </a:rPr>
                <a:t>¿Cómo lo voy a medir?</a:t>
              </a:r>
            </a:p>
          </p:txBody>
        </p:sp>
        <p:sp>
          <p:nvSpPr>
            <p:cNvPr name="TextBox 22" id="22"/>
            <p:cNvSpPr txBox="true"/>
            <p:nvPr/>
          </p:nvSpPr>
          <p:spPr>
            <a:xfrm rot="0">
              <a:off x="9728221" y="1993496"/>
              <a:ext cx="8311166" cy="137917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326"/>
                </a:lnSpc>
              </a:pPr>
              <a:r>
                <a:rPr lang="en-US" sz="2402">
                  <a:solidFill>
                    <a:srgbClr val="F1840D"/>
                  </a:solidFill>
                  <a:latin typeface="Tahoma"/>
                  <a:ea typeface="Tahoma"/>
                  <a:cs typeface="Tahoma"/>
                  <a:sym typeface="Tahoma"/>
                </a:rPr>
                <a:t>•</a:t>
              </a:r>
              <a:r>
                <a:rPr lang="en-US" sz="2402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 Quién, cuando, donde, como, … </a:t>
              </a:r>
              <a:r>
                <a:rPr lang="en-US" sz="2402">
                  <a:solidFill>
                    <a:srgbClr val="F1840D"/>
                  </a:solidFill>
                  <a:latin typeface="Tahoma"/>
                  <a:ea typeface="Tahoma"/>
                  <a:cs typeface="Tahoma"/>
                  <a:sym typeface="Tahoma"/>
                </a:rPr>
                <a:t>•</a:t>
              </a:r>
              <a:r>
                <a:rPr lang="en-US" sz="2402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 Las dimensiones son características por las cuales </a:t>
              </a:r>
            </a:p>
          </p:txBody>
        </p:sp>
        <p:sp>
          <p:nvSpPr>
            <p:cNvPr name="TextBox 23" id="23"/>
            <p:cNvSpPr txBox="true"/>
            <p:nvPr/>
          </p:nvSpPr>
          <p:spPr>
            <a:xfrm rot="0">
              <a:off x="9870557" y="3426338"/>
              <a:ext cx="5451930" cy="5025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295"/>
                </a:lnSpc>
              </a:pPr>
              <a:r>
                <a:rPr lang="en-US" sz="2095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se desea medir los datos. Por ej.: </a:t>
              </a:r>
            </a:p>
          </p:txBody>
        </p:sp>
        <p:sp>
          <p:nvSpPr>
            <p:cNvPr name="TextBox 24" id="24"/>
            <p:cNvSpPr txBox="true"/>
            <p:nvPr/>
          </p:nvSpPr>
          <p:spPr>
            <a:xfrm rot="0">
              <a:off x="9460726" y="4495903"/>
              <a:ext cx="124969" cy="47947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716"/>
                </a:lnSpc>
              </a:pPr>
              <a:r>
                <a:rPr lang="en-US" sz="2067">
                  <a:solidFill>
                    <a:srgbClr val="F1840D"/>
                  </a:solidFill>
                  <a:latin typeface="Arial"/>
                  <a:ea typeface="Arial"/>
                  <a:cs typeface="Arial"/>
                  <a:sym typeface="Arial"/>
                </a:rPr>
                <a:t>•</a:t>
              </a:r>
            </a:p>
          </p:txBody>
        </p:sp>
        <p:sp>
          <p:nvSpPr>
            <p:cNvPr name="TextBox 25" id="25"/>
            <p:cNvSpPr txBox="true"/>
            <p:nvPr/>
          </p:nvSpPr>
          <p:spPr>
            <a:xfrm rot="0">
              <a:off x="9728221" y="4626697"/>
              <a:ext cx="7445924" cy="5375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156"/>
                </a:lnSpc>
              </a:pPr>
              <a:r>
                <a:rPr lang="en-US" sz="2402">
                  <a:solidFill>
                    <a:srgbClr val="F1840D"/>
                  </a:solidFill>
                  <a:latin typeface="Tahoma"/>
                  <a:ea typeface="Tahoma"/>
                  <a:cs typeface="Tahoma"/>
                  <a:sym typeface="Tahoma"/>
                </a:rPr>
                <a:t>•</a:t>
              </a:r>
              <a:r>
                <a:rPr lang="en-US" sz="2402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 Las dimensiones proveen un contexto en los </a:t>
              </a:r>
            </a:p>
          </p:txBody>
        </p:sp>
        <p:sp>
          <p:nvSpPr>
            <p:cNvPr name="TextBox 26" id="26"/>
            <p:cNvSpPr txBox="true"/>
            <p:nvPr/>
          </p:nvSpPr>
          <p:spPr>
            <a:xfrm rot="0">
              <a:off x="9870557" y="5094125"/>
              <a:ext cx="1541567" cy="62637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577"/>
                </a:lnSpc>
              </a:pPr>
              <a:r>
                <a:rPr lang="en-US" sz="2095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reportes. </a:t>
              </a:r>
            </a:p>
          </p:txBody>
        </p:sp>
        <p:sp>
          <p:nvSpPr>
            <p:cNvPr name="TextBox 27" id="27"/>
            <p:cNvSpPr txBox="true"/>
            <p:nvPr/>
          </p:nvSpPr>
          <p:spPr>
            <a:xfrm rot="0">
              <a:off x="9728221" y="5928527"/>
              <a:ext cx="8385350" cy="56616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442"/>
                </a:lnSpc>
              </a:pPr>
              <a:r>
                <a:rPr lang="en-US" sz="2402">
                  <a:solidFill>
                    <a:srgbClr val="F1840D"/>
                  </a:solidFill>
                  <a:latin typeface="Tahoma"/>
                  <a:ea typeface="Tahoma"/>
                  <a:cs typeface="Tahoma"/>
                  <a:sym typeface="Tahoma"/>
                </a:rPr>
                <a:t>•</a:t>
              </a:r>
              <a:r>
                <a:rPr lang="en-US" sz="2402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 Los atributos (columnas) permiten agrupar, filtrar, </a:t>
              </a:r>
            </a:p>
          </p:txBody>
        </p:sp>
        <p:sp>
          <p:nvSpPr>
            <p:cNvPr name="TextBox 28" id="28"/>
            <p:cNvSpPr txBox="true"/>
            <p:nvPr/>
          </p:nvSpPr>
          <p:spPr>
            <a:xfrm rot="0">
              <a:off x="9870557" y="6453106"/>
              <a:ext cx="4170200" cy="59780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248"/>
                </a:lnSpc>
              </a:pPr>
              <a:r>
                <a:rPr lang="en-US" sz="2095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etiquetar los valores, etc.)</a:t>
              </a:r>
            </a:p>
          </p:txBody>
        </p:sp>
        <p:sp>
          <p:nvSpPr>
            <p:cNvPr name="TextBox 29" id="29"/>
            <p:cNvSpPr txBox="true"/>
            <p:nvPr/>
          </p:nvSpPr>
          <p:spPr>
            <a:xfrm rot="0">
              <a:off x="10722016" y="4152381"/>
              <a:ext cx="6355524" cy="40759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542"/>
                </a:lnSpc>
              </a:pPr>
              <a:r>
                <a:rPr lang="en-US" sz="1815">
                  <a:solidFill>
                    <a:srgbClr val="000000"/>
                  </a:solidFill>
                  <a:latin typeface="Tahoma"/>
                  <a:ea typeface="Tahoma"/>
                  <a:cs typeface="Tahoma"/>
                  <a:sym typeface="Tahoma"/>
                </a:rPr>
                <a:t>Por Cliente - Por Año, Mes, Día - Por Producto</a:t>
              </a:r>
            </a:p>
          </p:txBody>
        </p:sp>
      </p:grpSp>
      <p:grpSp>
        <p:nvGrpSpPr>
          <p:cNvPr name="Group 30" id="30"/>
          <p:cNvGrpSpPr/>
          <p:nvPr/>
        </p:nvGrpSpPr>
        <p:grpSpPr>
          <a:xfrm rot="-5400000">
            <a:off x="-2052269" y="8430836"/>
            <a:ext cx="4507010" cy="1654927"/>
            <a:chOff x="0" y="0"/>
            <a:chExt cx="4379255" cy="1608017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4379255" cy="1608017"/>
            </a:xfrm>
            <a:custGeom>
              <a:avLst/>
              <a:gdLst/>
              <a:ahLst/>
              <a:cxnLst/>
              <a:rect r="r" b="b" t="t" l="l"/>
              <a:pathLst>
                <a:path h="1608017" w="4379255">
                  <a:moveTo>
                    <a:pt x="0" y="0"/>
                  </a:moveTo>
                  <a:lnTo>
                    <a:pt x="4379255" y="0"/>
                  </a:lnTo>
                  <a:lnTo>
                    <a:pt x="4379255" y="1608017"/>
                  </a:lnTo>
                  <a:lnTo>
                    <a:pt x="0" y="1608017"/>
                  </a:lnTo>
                  <a:close/>
                </a:path>
              </a:pathLst>
            </a:custGeom>
            <a:solidFill>
              <a:srgbClr val="253754"/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0" y="-28575"/>
              <a:ext cx="4379255" cy="1636592"/>
            </a:xfrm>
            <a:prstGeom prst="rect">
              <a:avLst/>
            </a:prstGeom>
          </p:spPr>
          <p:txBody>
            <a:bodyPr anchor="ctr" rtlCol="false" tIns="39885" lIns="39885" bIns="39885" rIns="39885"/>
            <a:lstStyle/>
            <a:p>
              <a:pPr algn="ctr">
                <a:lnSpc>
                  <a:spcPts val="2088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5375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324928" y="1404465"/>
            <a:ext cx="12851129" cy="95250"/>
            <a:chOff x="0" y="0"/>
            <a:chExt cx="17134839" cy="127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7134839" cy="127000"/>
            </a:xfrm>
            <a:custGeom>
              <a:avLst/>
              <a:gdLst/>
              <a:ahLst/>
              <a:cxnLst/>
              <a:rect r="r" b="b" t="t" l="l"/>
              <a:pathLst>
                <a:path h="127000" w="17134839">
                  <a:moveTo>
                    <a:pt x="0" y="0"/>
                  </a:moveTo>
                  <a:lnTo>
                    <a:pt x="17134839" y="0"/>
                  </a:lnTo>
                  <a:lnTo>
                    <a:pt x="17134839" y="127000"/>
                  </a:lnTo>
                  <a:lnTo>
                    <a:pt x="0" y="127000"/>
                  </a:lnTo>
                  <a:close/>
                </a:path>
              </a:pathLst>
            </a:custGeom>
            <a:solidFill>
              <a:srgbClr val="EDE8E4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-29408" y="9222507"/>
            <a:ext cx="6451852" cy="1064492"/>
          </a:xfrm>
          <a:custGeom>
            <a:avLst/>
            <a:gdLst/>
            <a:ahLst/>
            <a:cxnLst/>
            <a:rect r="r" b="b" t="t" l="l"/>
            <a:pathLst>
              <a:path h="1064492" w="6451852">
                <a:moveTo>
                  <a:pt x="0" y="0"/>
                </a:moveTo>
                <a:lnTo>
                  <a:pt x="6451852" y="0"/>
                </a:lnTo>
                <a:lnTo>
                  <a:pt x="6451852" y="1064492"/>
                </a:lnTo>
                <a:lnTo>
                  <a:pt x="0" y="10644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-61" r="0" b="-61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603664" y="-1224805"/>
            <a:ext cx="1684336" cy="4507010"/>
          </a:xfrm>
          <a:custGeom>
            <a:avLst/>
            <a:gdLst/>
            <a:ahLst/>
            <a:cxnLst/>
            <a:rect r="r" b="b" t="t" l="l"/>
            <a:pathLst>
              <a:path h="4507010" w="1684336">
                <a:moveTo>
                  <a:pt x="0" y="0"/>
                </a:moveTo>
                <a:lnTo>
                  <a:pt x="1684336" y="0"/>
                </a:lnTo>
                <a:lnTo>
                  <a:pt x="1684336" y="4507010"/>
                </a:lnTo>
                <a:lnTo>
                  <a:pt x="0" y="450701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-39" r="0" b="-39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028700" y="1564480"/>
            <a:ext cx="12729791" cy="1251331"/>
            <a:chOff x="0" y="0"/>
            <a:chExt cx="16973055" cy="166844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6973055" cy="1668441"/>
            </a:xfrm>
            <a:custGeom>
              <a:avLst/>
              <a:gdLst/>
              <a:ahLst/>
              <a:cxnLst/>
              <a:rect r="r" b="b" t="t" l="l"/>
              <a:pathLst>
                <a:path h="1668441" w="16973055">
                  <a:moveTo>
                    <a:pt x="0" y="0"/>
                  </a:moveTo>
                  <a:lnTo>
                    <a:pt x="16973055" y="0"/>
                  </a:lnTo>
                  <a:lnTo>
                    <a:pt x="16973055" y="1668441"/>
                  </a:lnTo>
                  <a:lnTo>
                    <a:pt x="0" y="166844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104775"/>
              <a:ext cx="16973055" cy="1563666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7272"/>
                </a:lnSpc>
              </a:pPr>
              <a:r>
                <a:rPr lang="en-US" b="true" sz="6999" spc="643">
                  <a:solidFill>
                    <a:srgbClr val="EDE8E4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DASHBOARDS TABLEROS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DAGpPQMiDzs</dc:identifier>
  <dcterms:modified xsi:type="dcterms:W3CDTF">2011-08-01T06:04:30Z</dcterms:modified>
  <cp:revision>1</cp:revision>
  <dc:title>UNICABA_CienciaDatosI_PowerBI</dc:title>
</cp:coreProperties>
</file>