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Glacial Indifference Bold" charset="1" panose="00000800000000000000"/>
      <p:regular r:id="rId23"/>
    </p:embeddedFont>
    <p:embeddedFont>
      <p:font typeface="Glacial Indifference" charset="1" panose="000000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20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096375" y="1028700"/>
            <a:ext cx="12946374" cy="95250"/>
            <a:chOff x="0" y="0"/>
            <a:chExt cx="17261832" cy="127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0"/>
              <a:ext cx="17134839" cy="127000"/>
            </a:xfrm>
            <a:custGeom>
              <a:avLst/>
              <a:gdLst/>
              <a:ahLst/>
              <a:cxnLst/>
              <a:rect r="r" b="b" t="t" l="l"/>
              <a:pathLst>
                <a:path h="127000" w="17134839">
                  <a:moveTo>
                    <a:pt x="0" y="0"/>
                  </a:moveTo>
                  <a:lnTo>
                    <a:pt x="17134839" y="0"/>
                  </a:lnTo>
                  <a:lnTo>
                    <a:pt x="17134839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rgbClr val="25375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81075" y="6336142"/>
            <a:ext cx="95250" cy="12946374"/>
            <a:chOff x="0" y="0"/>
            <a:chExt cx="127000" cy="172618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63500"/>
              <a:ext cx="127000" cy="17134839"/>
            </a:xfrm>
            <a:custGeom>
              <a:avLst/>
              <a:gdLst/>
              <a:ahLst/>
              <a:cxnLst/>
              <a:rect r="r" b="b" t="t" l="l"/>
              <a:pathLst>
                <a:path h="17134839" w="127000">
                  <a:moveTo>
                    <a:pt x="0" y="17134839"/>
                  </a:moveTo>
                  <a:lnTo>
                    <a:pt x="0" y="0"/>
                  </a:lnTo>
                  <a:lnTo>
                    <a:pt x="127000" y="0"/>
                  </a:lnTo>
                  <a:lnTo>
                    <a:pt x="127000" y="17134839"/>
                  </a:lnTo>
                  <a:close/>
                </a:path>
              </a:pathLst>
            </a:custGeom>
            <a:solidFill>
              <a:srgbClr val="253754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29408" y="9222507"/>
            <a:ext cx="6451852" cy="1064492"/>
          </a:xfrm>
          <a:custGeom>
            <a:avLst/>
            <a:gdLst/>
            <a:ahLst/>
            <a:cxnLst/>
            <a:rect r="r" b="b" t="t" l="l"/>
            <a:pathLst>
              <a:path h="1064492" w="6451852">
                <a:moveTo>
                  <a:pt x="0" y="0"/>
                </a:moveTo>
                <a:lnTo>
                  <a:pt x="6451851" y="0"/>
                </a:lnTo>
                <a:lnTo>
                  <a:pt x="6451851" y="1064492"/>
                </a:lnTo>
                <a:lnTo>
                  <a:pt x="0" y="10644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603664" y="-1224805"/>
            <a:ext cx="1684336" cy="4507010"/>
          </a:xfrm>
          <a:custGeom>
            <a:avLst/>
            <a:gdLst/>
            <a:ahLst/>
            <a:cxnLst/>
            <a:rect r="r" b="b" t="t" l="l"/>
            <a:pathLst>
              <a:path h="4507010" w="1684336">
                <a:moveTo>
                  <a:pt x="0" y="0"/>
                </a:moveTo>
                <a:lnTo>
                  <a:pt x="1684336" y="0"/>
                </a:lnTo>
                <a:lnTo>
                  <a:pt x="1684336" y="4507010"/>
                </a:lnTo>
                <a:lnTo>
                  <a:pt x="0" y="4507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4728779" y="5737982"/>
            <a:ext cx="8735192" cy="3009927"/>
            <a:chOff x="0" y="0"/>
            <a:chExt cx="11646923" cy="401323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646916" cy="4013200"/>
            </a:xfrm>
            <a:custGeom>
              <a:avLst/>
              <a:gdLst/>
              <a:ahLst/>
              <a:cxnLst/>
              <a:rect r="r" b="b" t="t" l="l"/>
              <a:pathLst>
                <a:path h="4013200" w="11646916">
                  <a:moveTo>
                    <a:pt x="0" y="0"/>
                  </a:moveTo>
                  <a:lnTo>
                    <a:pt x="11646916" y="0"/>
                  </a:lnTo>
                  <a:lnTo>
                    <a:pt x="11646916" y="4013200"/>
                  </a:lnTo>
                  <a:lnTo>
                    <a:pt x="0" y="4013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55946" y="3077844"/>
            <a:ext cx="15376108" cy="2183888"/>
            <a:chOff x="0" y="0"/>
            <a:chExt cx="20501477" cy="291185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501477" cy="2911851"/>
            </a:xfrm>
            <a:custGeom>
              <a:avLst/>
              <a:gdLst/>
              <a:ahLst/>
              <a:cxnLst/>
              <a:rect r="r" b="b" t="t" l="l"/>
              <a:pathLst>
                <a:path h="2911851" w="20501477">
                  <a:moveTo>
                    <a:pt x="0" y="0"/>
                  </a:moveTo>
                  <a:lnTo>
                    <a:pt x="20501477" y="0"/>
                  </a:lnTo>
                  <a:lnTo>
                    <a:pt x="20501477" y="2911851"/>
                  </a:lnTo>
                  <a:lnTo>
                    <a:pt x="0" y="29118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104775"/>
              <a:ext cx="20501477" cy="280707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7280"/>
                </a:lnSpc>
              </a:pPr>
              <a:r>
                <a:rPr lang="en-US" b="true" sz="6999" spc="657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Proceso ETL con Python, Pandas y SQLAlchemy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565972" y="2201331"/>
            <a:ext cx="7156057" cy="421061"/>
            <a:chOff x="0" y="0"/>
            <a:chExt cx="9541409" cy="56141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541409" cy="561415"/>
            </a:xfrm>
            <a:custGeom>
              <a:avLst/>
              <a:gdLst/>
              <a:ahLst/>
              <a:cxnLst/>
              <a:rect r="r" b="b" t="t" l="l"/>
              <a:pathLst>
                <a:path h="561415" w="9541409">
                  <a:moveTo>
                    <a:pt x="0" y="0"/>
                  </a:moveTo>
                  <a:lnTo>
                    <a:pt x="9541409" y="0"/>
                  </a:lnTo>
                  <a:lnTo>
                    <a:pt x="9541409" y="561415"/>
                  </a:lnTo>
                  <a:lnTo>
                    <a:pt x="0" y="5614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9525"/>
              <a:ext cx="9541409" cy="57094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379"/>
                </a:lnSpc>
              </a:pPr>
              <a:r>
                <a:rPr lang="en-US" sz="2748" spc="60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Licenciatura en ciencia de datos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7287" y="7736578"/>
            <a:ext cx="1684336" cy="4507010"/>
          </a:xfrm>
          <a:custGeom>
            <a:avLst/>
            <a:gdLst/>
            <a:ahLst/>
            <a:cxnLst/>
            <a:rect r="r" b="b" t="t" l="l"/>
            <a:pathLst>
              <a:path h="4507010" w="1684336">
                <a:moveTo>
                  <a:pt x="0" y="0"/>
                </a:moveTo>
                <a:lnTo>
                  <a:pt x="1684336" y="0"/>
                </a:lnTo>
                <a:lnTo>
                  <a:pt x="1684336" y="4507010"/>
                </a:lnTo>
                <a:lnTo>
                  <a:pt x="0" y="4507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431128" y="-464455"/>
            <a:ext cx="1684336" cy="4507010"/>
          </a:xfrm>
          <a:custGeom>
            <a:avLst/>
            <a:gdLst/>
            <a:ahLst/>
            <a:cxnLst/>
            <a:rect r="r" b="b" t="t" l="l"/>
            <a:pathLst>
              <a:path h="4507010" w="1684336">
                <a:moveTo>
                  <a:pt x="0" y="0"/>
                </a:moveTo>
                <a:lnTo>
                  <a:pt x="1684335" y="0"/>
                </a:lnTo>
                <a:lnTo>
                  <a:pt x="1684335" y="4507010"/>
                </a:lnTo>
                <a:lnTo>
                  <a:pt x="0" y="4507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36696" y="1399292"/>
            <a:ext cx="7575931" cy="4447546"/>
            <a:chOff x="0" y="0"/>
            <a:chExt cx="10101241" cy="593006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101242" cy="5930062"/>
            </a:xfrm>
            <a:custGeom>
              <a:avLst/>
              <a:gdLst/>
              <a:ahLst/>
              <a:cxnLst/>
              <a:rect r="r" b="b" t="t" l="l"/>
              <a:pathLst>
                <a:path h="5930062" w="10101242">
                  <a:moveTo>
                    <a:pt x="0" y="0"/>
                  </a:moveTo>
                  <a:lnTo>
                    <a:pt x="10101242" y="0"/>
                  </a:lnTo>
                  <a:lnTo>
                    <a:pt x="10101242" y="5930062"/>
                  </a:lnTo>
                  <a:lnTo>
                    <a:pt x="0" y="59300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114300"/>
              <a:ext cx="10101241" cy="581576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8034"/>
                </a:lnSpc>
              </a:pPr>
              <a:r>
                <a:rPr lang="en-US" b="true" sz="7725" spc="726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Conexión a base de datos con SQLAlchemy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383912" y="1789050"/>
            <a:ext cx="7575931" cy="8120400"/>
            <a:chOff x="0" y="0"/>
            <a:chExt cx="10101241" cy="10827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101242" cy="10827200"/>
            </a:xfrm>
            <a:custGeom>
              <a:avLst/>
              <a:gdLst/>
              <a:ahLst/>
              <a:cxnLst/>
              <a:rect r="r" b="b" t="t" l="l"/>
              <a:pathLst>
                <a:path h="10827200" w="10101242">
                  <a:moveTo>
                    <a:pt x="0" y="0"/>
                  </a:moveTo>
                  <a:lnTo>
                    <a:pt x="10101242" y="0"/>
                  </a:lnTo>
                  <a:lnTo>
                    <a:pt x="10101242" y="10827200"/>
                  </a:lnTo>
                  <a:lnTo>
                    <a:pt x="0" y="10827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0101241" cy="108748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 marL="604304" indent="-302152" lvl="1">
                <a:lnSpc>
                  <a:spcPts val="3778"/>
                </a:lnSpc>
                <a:buFont typeface="Arial"/>
                <a:buChar char="•"/>
              </a:pPr>
              <a:r>
                <a:rPr lang="en-US" b="true" sz="2799" spc="58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Creación de engine con create_engine: </a:t>
              </a:r>
              <a:r>
                <a:rPr lang="en-US" sz="2799" spc="58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create_engine genera objeto conexión que gestiona conexióny sesiones hacia bases SQL.</a:t>
              </a:r>
            </a:p>
            <a:p>
              <a:pPr algn="just">
                <a:lnSpc>
                  <a:spcPts val="3778"/>
                </a:lnSpc>
              </a:pPr>
            </a:p>
            <a:p>
              <a:pPr algn="just" marL="604304" indent="-302152" lvl="1">
                <a:lnSpc>
                  <a:spcPts val="3778"/>
                </a:lnSpc>
                <a:buFont typeface="Arial"/>
                <a:buChar char="•"/>
              </a:pPr>
              <a:r>
                <a:rPr lang="en-US" b="true" sz="2799" spc="58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Cadenas de conexión para SQLite: </a:t>
              </a:r>
              <a:r>
                <a:rPr lang="en-US" sz="2799" spc="58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Ejemplo SQLite: sqlite:///ruta_al_archivo.db conecta base local sin necesidad de usuario ni contraseña.</a:t>
              </a:r>
            </a:p>
            <a:p>
              <a:pPr algn="just">
                <a:lnSpc>
                  <a:spcPts val="3778"/>
                </a:lnSpc>
              </a:pPr>
            </a:p>
            <a:p>
              <a:pPr algn="just" marL="604304" indent="-302152" lvl="1">
                <a:lnSpc>
                  <a:spcPts val="3778"/>
                </a:lnSpc>
                <a:buFont typeface="Arial"/>
                <a:buChar char="•"/>
              </a:pPr>
              <a:r>
                <a:rPr lang="en-US" b="true" sz="2799" spc="58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Cadenas de conexión para PostgreSQL: </a:t>
              </a:r>
              <a:r>
                <a:rPr lang="en-US" sz="2799" spc="58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PostgreSQL usapostgresql://usuario:contraseña@host:puerto/nombre_bd para acceso remoto seguro.</a:t>
              </a:r>
            </a:p>
            <a:p>
              <a:pPr algn="just" marL="639958" indent="-213319" lvl="2">
                <a:lnSpc>
                  <a:spcPts val="3779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35910" y="8602664"/>
            <a:ext cx="6576895" cy="1684336"/>
          </a:xfrm>
          <a:custGeom>
            <a:avLst/>
            <a:gdLst/>
            <a:ahLst/>
            <a:cxnLst/>
            <a:rect r="r" b="b" t="t" l="l"/>
            <a:pathLst>
              <a:path h="1684336" w="6576895">
                <a:moveTo>
                  <a:pt x="0" y="0"/>
                </a:moveTo>
                <a:lnTo>
                  <a:pt x="6576895" y="0"/>
                </a:lnTo>
                <a:lnTo>
                  <a:pt x="6576895" y="1684336"/>
                </a:lnTo>
                <a:lnTo>
                  <a:pt x="0" y="16843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9966722" cy="3428371"/>
            <a:chOff x="0" y="0"/>
            <a:chExt cx="13288963" cy="457116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288962" cy="4571162"/>
            </a:xfrm>
            <a:custGeom>
              <a:avLst/>
              <a:gdLst/>
              <a:ahLst/>
              <a:cxnLst/>
              <a:rect r="r" b="b" t="t" l="l"/>
              <a:pathLst>
                <a:path h="4571162" w="13288962">
                  <a:moveTo>
                    <a:pt x="0" y="0"/>
                  </a:moveTo>
                  <a:lnTo>
                    <a:pt x="13288962" y="0"/>
                  </a:lnTo>
                  <a:lnTo>
                    <a:pt x="13288962" y="4571162"/>
                  </a:lnTo>
                  <a:lnTo>
                    <a:pt x="0" y="45711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114300"/>
              <a:ext cx="13288963" cy="445686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8034"/>
                </a:lnSpc>
              </a:pPr>
              <a:r>
                <a:rPr lang="en-US" b="true" sz="7725" spc="726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Carga de datos transform</a:t>
              </a:r>
              <a:r>
                <a:rPr lang="en-US" b="true" sz="7725" spc="726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ados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4219785"/>
            <a:ext cx="9687279" cy="6215400"/>
            <a:chOff x="0" y="0"/>
            <a:chExt cx="12916372" cy="82872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916372" cy="8287200"/>
            </a:xfrm>
            <a:custGeom>
              <a:avLst/>
              <a:gdLst/>
              <a:ahLst/>
              <a:cxnLst/>
              <a:rect r="r" b="b" t="t" l="l"/>
              <a:pathLst>
                <a:path h="8287200" w="12916372">
                  <a:moveTo>
                    <a:pt x="0" y="0"/>
                  </a:moveTo>
                  <a:lnTo>
                    <a:pt x="12916372" y="0"/>
                  </a:lnTo>
                  <a:lnTo>
                    <a:pt x="12916372" y="8287200"/>
                  </a:lnTo>
                  <a:lnTo>
                    <a:pt x="0" y="8287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2916372" cy="83348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 marL="604304" indent="-302152" lvl="1">
                <a:lnSpc>
                  <a:spcPts val="3778"/>
                </a:lnSpc>
                <a:buFont typeface="Arial"/>
                <a:buChar char="•"/>
              </a:pPr>
              <a:r>
                <a:rPr lang="en-US" b="true" sz="2799" spc="58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M</a:t>
              </a:r>
              <a:r>
                <a:rPr lang="en-US" b="true" sz="2799" spc="58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étodo to_sql para carga</a:t>
              </a:r>
              <a:r>
                <a:rPr lang="en-US" sz="2799" spc="58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: Utiliza to_sql para insertar DataFrames en tablas SQL, integrando pandas con bases relacionales</a:t>
              </a:r>
            </a:p>
            <a:p>
              <a:pPr algn="just">
                <a:lnSpc>
                  <a:spcPts val="3778"/>
                </a:lnSpc>
              </a:pPr>
            </a:p>
            <a:p>
              <a:pPr algn="just" marL="604304" indent="-302152" lvl="1">
                <a:lnSpc>
                  <a:spcPts val="3778"/>
                </a:lnSpc>
                <a:buFont typeface="Arial"/>
                <a:buChar char="•"/>
              </a:pPr>
              <a:r>
                <a:rPr lang="en-US" b="true" sz="2799" spc="58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Modos de</a:t>
              </a:r>
              <a:r>
                <a:rPr lang="en-US" sz="2799" spc="58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</a:t>
              </a:r>
              <a:r>
                <a:rPr lang="en-US" b="true" sz="2799" spc="58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inserción</a:t>
              </a:r>
              <a:r>
                <a:rPr lang="en-US" sz="2799" spc="58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: Append agrega registros sin eliminar existentes, replace sobrescribe tabla completa al cargar datos nuevos.</a:t>
              </a:r>
            </a:p>
            <a:p>
              <a:pPr algn="just">
                <a:lnSpc>
                  <a:spcPts val="3778"/>
                </a:lnSpc>
              </a:pPr>
            </a:p>
            <a:p>
              <a:pPr algn="just" marL="604304" indent="-302152" lvl="1">
                <a:lnSpc>
                  <a:spcPts val="3779"/>
                </a:lnSpc>
                <a:buFont typeface="Arial"/>
                <a:buChar char="•"/>
              </a:pPr>
              <a:r>
                <a:rPr lang="en-US" b="true" sz="2799" spc="61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Gestión de índices y duplicados:</a:t>
              </a:r>
              <a:r>
                <a:rPr lang="en-US" sz="2799" spc="61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Controla índice con parámetro index; para duplicados, usar claves únicas y manejo previo en transformación para importar datos estructurados desde archivos locales.</a:t>
              </a:r>
            </a:p>
            <a:p>
              <a:pPr algn="just">
                <a:lnSpc>
                  <a:spcPts val="3779"/>
                </a:lnSpc>
              </a:pPr>
            </a:p>
          </p:txBody>
        </p:sp>
      </p:grpSp>
      <p:sp>
        <p:nvSpPr>
          <p:cNvPr name="Freeform 9" id="9" descr="image.jpg"/>
          <p:cNvSpPr/>
          <p:nvPr/>
        </p:nvSpPr>
        <p:spPr>
          <a:xfrm flipH="false" flipV="false" rot="0">
            <a:off x="11331886" y="0"/>
            <a:ext cx="6956114" cy="8602664"/>
          </a:xfrm>
          <a:custGeom>
            <a:avLst/>
            <a:gdLst/>
            <a:ahLst/>
            <a:cxnLst/>
            <a:rect r="r" b="b" t="t" l="l"/>
            <a:pathLst>
              <a:path h="8602664" w="6956114">
                <a:moveTo>
                  <a:pt x="0" y="0"/>
                </a:moveTo>
                <a:lnTo>
                  <a:pt x="6956114" y="0"/>
                </a:lnTo>
                <a:lnTo>
                  <a:pt x="6956114" y="8602664"/>
                </a:lnTo>
                <a:lnTo>
                  <a:pt x="0" y="86026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835" t="0" r="-11835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7287" y="7736578"/>
            <a:ext cx="1684336" cy="4507010"/>
          </a:xfrm>
          <a:custGeom>
            <a:avLst/>
            <a:gdLst/>
            <a:ahLst/>
            <a:cxnLst/>
            <a:rect r="r" b="b" t="t" l="l"/>
            <a:pathLst>
              <a:path h="4507010" w="1684336">
                <a:moveTo>
                  <a:pt x="0" y="0"/>
                </a:moveTo>
                <a:lnTo>
                  <a:pt x="1684336" y="0"/>
                </a:lnTo>
                <a:lnTo>
                  <a:pt x="1684336" y="4507010"/>
                </a:lnTo>
                <a:lnTo>
                  <a:pt x="0" y="4507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431128" y="-464455"/>
            <a:ext cx="1684336" cy="4507010"/>
          </a:xfrm>
          <a:custGeom>
            <a:avLst/>
            <a:gdLst/>
            <a:ahLst/>
            <a:cxnLst/>
            <a:rect r="r" b="b" t="t" l="l"/>
            <a:pathLst>
              <a:path h="4507010" w="1684336">
                <a:moveTo>
                  <a:pt x="0" y="0"/>
                </a:moveTo>
                <a:lnTo>
                  <a:pt x="1684335" y="0"/>
                </a:lnTo>
                <a:lnTo>
                  <a:pt x="1684335" y="4507010"/>
                </a:lnTo>
                <a:lnTo>
                  <a:pt x="0" y="4507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08858" y="1114425"/>
            <a:ext cx="14903551" cy="2409196"/>
            <a:chOff x="0" y="0"/>
            <a:chExt cx="19871401" cy="321226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871401" cy="3212262"/>
            </a:xfrm>
            <a:custGeom>
              <a:avLst/>
              <a:gdLst/>
              <a:ahLst/>
              <a:cxnLst/>
              <a:rect r="r" b="b" t="t" l="l"/>
              <a:pathLst>
                <a:path h="3212262" w="19871401">
                  <a:moveTo>
                    <a:pt x="0" y="0"/>
                  </a:moveTo>
                  <a:lnTo>
                    <a:pt x="19871401" y="0"/>
                  </a:lnTo>
                  <a:lnTo>
                    <a:pt x="19871401" y="3212262"/>
                  </a:lnTo>
                  <a:lnTo>
                    <a:pt x="0" y="32122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114300"/>
              <a:ext cx="19871401" cy="309796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8034"/>
                </a:lnSpc>
              </a:pPr>
              <a:r>
                <a:rPr lang="en-US" b="true" sz="7725" spc="726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Automatización del proceso ETL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413354" y="4042555"/>
            <a:ext cx="12699055" cy="5739150"/>
            <a:chOff x="0" y="0"/>
            <a:chExt cx="16932073" cy="7652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932073" cy="7652200"/>
            </a:xfrm>
            <a:custGeom>
              <a:avLst/>
              <a:gdLst/>
              <a:ahLst/>
              <a:cxnLst/>
              <a:rect r="r" b="b" t="t" l="l"/>
              <a:pathLst>
                <a:path h="7652200" w="16932073">
                  <a:moveTo>
                    <a:pt x="0" y="0"/>
                  </a:moveTo>
                  <a:lnTo>
                    <a:pt x="16932073" y="0"/>
                  </a:lnTo>
                  <a:lnTo>
                    <a:pt x="16932073" y="7652200"/>
                  </a:lnTo>
                  <a:lnTo>
                    <a:pt x="0" y="7652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6932073" cy="76998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 marL="604304" indent="-302152" lvl="1">
                <a:lnSpc>
                  <a:spcPts val="3778"/>
                </a:lnSpc>
                <a:buFont typeface="Arial"/>
                <a:buChar char="•"/>
              </a:pPr>
              <a:r>
                <a:rPr lang="en-US" b="true" sz="2799" spc="58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Modularización</a:t>
              </a:r>
              <a:r>
                <a:rPr lang="en-US" sz="2799" spc="58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con funciones y clases: Organizar código en funciones y clases mejora claridad, mantenibilidad y facilita reutilización en múltiples proyectos.</a:t>
              </a:r>
            </a:p>
            <a:p>
              <a:pPr algn="just">
                <a:lnSpc>
                  <a:spcPts val="3778"/>
                </a:lnSpc>
              </a:pPr>
            </a:p>
            <a:p>
              <a:pPr algn="just" marL="604304" indent="-302152" lvl="1">
                <a:lnSpc>
                  <a:spcPts val="3778"/>
                </a:lnSpc>
                <a:buFont typeface="Arial"/>
                <a:buChar char="•"/>
              </a:pPr>
              <a:r>
                <a:rPr lang="en-US" b="true" sz="2799" spc="58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Herramienta</a:t>
              </a:r>
              <a:r>
                <a:rPr lang="en-US" sz="2799" spc="58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schedule para tareas simples: Schedule permite programar ejecuciones periódicassencillas vía Python para tareas ETL recurrentes y regulares.</a:t>
              </a:r>
            </a:p>
            <a:p>
              <a:pPr algn="just">
                <a:lnSpc>
                  <a:spcPts val="3778"/>
                </a:lnSpc>
              </a:pPr>
            </a:p>
            <a:p>
              <a:pPr algn="just" marL="604304" indent="-302152" lvl="1">
                <a:lnSpc>
                  <a:spcPts val="3778"/>
                </a:lnSpc>
                <a:buFont typeface="Arial"/>
                <a:buChar char="•"/>
              </a:pPr>
              <a:r>
                <a:rPr lang="en-US" b="true" sz="2799" spc="58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Airflow</a:t>
              </a:r>
              <a:r>
                <a:rPr lang="en-US" sz="2799" spc="58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para flujos y dependencias complejas: Airflow gestiona DAGs para coordinar, monitorear y automatizar pipelines ETL complejos con dependencia entre tareas.</a:t>
              </a:r>
            </a:p>
            <a:p>
              <a:pPr algn="just" marL="639958" indent="-213319" lvl="2">
                <a:lnSpc>
                  <a:spcPts val="3779"/>
                </a:lnSpc>
              </a:pP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77303" y="1404465"/>
            <a:ext cx="12946374" cy="95250"/>
            <a:chOff x="0" y="0"/>
            <a:chExt cx="17261832" cy="127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0"/>
              <a:ext cx="17134839" cy="127000"/>
            </a:xfrm>
            <a:custGeom>
              <a:avLst/>
              <a:gdLst/>
              <a:ahLst/>
              <a:cxnLst/>
              <a:rect r="r" b="b" t="t" l="l"/>
              <a:pathLst>
                <a:path h="127000" w="17134839">
                  <a:moveTo>
                    <a:pt x="0" y="0"/>
                  </a:moveTo>
                  <a:lnTo>
                    <a:pt x="17134839" y="0"/>
                  </a:lnTo>
                  <a:lnTo>
                    <a:pt x="17134839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rgbClr val="EDE8E4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29408" y="9222507"/>
            <a:ext cx="6451852" cy="1064492"/>
          </a:xfrm>
          <a:custGeom>
            <a:avLst/>
            <a:gdLst/>
            <a:ahLst/>
            <a:cxnLst/>
            <a:rect r="r" b="b" t="t" l="l"/>
            <a:pathLst>
              <a:path h="1064492" w="6451852">
                <a:moveTo>
                  <a:pt x="0" y="0"/>
                </a:moveTo>
                <a:lnTo>
                  <a:pt x="6451851" y="0"/>
                </a:lnTo>
                <a:lnTo>
                  <a:pt x="6451851" y="1064492"/>
                </a:lnTo>
                <a:lnTo>
                  <a:pt x="0" y="10644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603664" y="-1224805"/>
            <a:ext cx="1684336" cy="4507010"/>
          </a:xfrm>
          <a:custGeom>
            <a:avLst/>
            <a:gdLst/>
            <a:ahLst/>
            <a:cxnLst/>
            <a:rect r="r" b="b" t="t" l="l"/>
            <a:pathLst>
              <a:path h="4507010" w="1684336">
                <a:moveTo>
                  <a:pt x="0" y="0"/>
                </a:moveTo>
                <a:lnTo>
                  <a:pt x="1684336" y="0"/>
                </a:lnTo>
                <a:lnTo>
                  <a:pt x="1684336" y="4507010"/>
                </a:lnTo>
                <a:lnTo>
                  <a:pt x="0" y="4507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121569"/>
            <a:ext cx="11584325" cy="3750530"/>
            <a:chOff x="0" y="0"/>
            <a:chExt cx="15445766" cy="500070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445767" cy="5000706"/>
            </a:xfrm>
            <a:custGeom>
              <a:avLst/>
              <a:gdLst/>
              <a:ahLst/>
              <a:cxnLst/>
              <a:rect r="r" b="b" t="t" l="l"/>
              <a:pathLst>
                <a:path h="5000706" w="15445767">
                  <a:moveTo>
                    <a:pt x="0" y="0"/>
                  </a:moveTo>
                  <a:lnTo>
                    <a:pt x="15445767" y="0"/>
                  </a:lnTo>
                  <a:lnTo>
                    <a:pt x="15445767" y="5000706"/>
                  </a:lnTo>
                  <a:lnTo>
                    <a:pt x="0" y="50007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123825"/>
              <a:ext cx="15445766" cy="487688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8825"/>
                </a:lnSpc>
              </a:pPr>
              <a:r>
                <a:rPr lang="en-US" b="true" sz="8485" spc="797">
                  <a:solidFill>
                    <a:srgbClr val="EDE8E4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BUENAS PRACTICAS Y ERRORES COMUNES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35910" y="8602664"/>
            <a:ext cx="6576895" cy="1684336"/>
          </a:xfrm>
          <a:custGeom>
            <a:avLst/>
            <a:gdLst/>
            <a:ahLst/>
            <a:cxnLst/>
            <a:rect r="r" b="b" t="t" l="l"/>
            <a:pathLst>
              <a:path h="1684336" w="6576895">
                <a:moveTo>
                  <a:pt x="0" y="0"/>
                </a:moveTo>
                <a:lnTo>
                  <a:pt x="6576895" y="0"/>
                </a:lnTo>
                <a:lnTo>
                  <a:pt x="6576895" y="1684336"/>
                </a:lnTo>
                <a:lnTo>
                  <a:pt x="0" y="16843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114425"/>
            <a:ext cx="7575931" cy="1986662"/>
            <a:chOff x="0" y="0"/>
            <a:chExt cx="10101241" cy="26488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101242" cy="2648882"/>
            </a:xfrm>
            <a:custGeom>
              <a:avLst/>
              <a:gdLst/>
              <a:ahLst/>
              <a:cxnLst/>
              <a:rect r="r" b="b" t="t" l="l"/>
              <a:pathLst>
                <a:path h="2648882" w="10101242">
                  <a:moveTo>
                    <a:pt x="0" y="0"/>
                  </a:moveTo>
                  <a:lnTo>
                    <a:pt x="10101242" y="0"/>
                  </a:lnTo>
                  <a:lnTo>
                    <a:pt x="10101242" y="2648882"/>
                  </a:lnTo>
                  <a:lnTo>
                    <a:pt x="0" y="26488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114300"/>
              <a:ext cx="10101241" cy="253458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592"/>
                </a:lnSpc>
              </a:pPr>
              <a:r>
                <a:rPr lang="en-US" b="true" sz="7300" spc="686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Guide lines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3520027"/>
            <a:ext cx="16230600" cy="4786650"/>
            <a:chOff x="0" y="0"/>
            <a:chExt cx="21640800" cy="63822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640800" cy="6382200"/>
            </a:xfrm>
            <a:custGeom>
              <a:avLst/>
              <a:gdLst/>
              <a:ahLst/>
              <a:cxnLst/>
              <a:rect r="r" b="b" t="t" l="l"/>
              <a:pathLst>
                <a:path h="63822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6382200"/>
                  </a:lnTo>
                  <a:lnTo>
                    <a:pt x="0" y="6382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1640800" cy="64298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 marL="604304" indent="-302152" lvl="1">
                <a:lnSpc>
                  <a:spcPts val="3778"/>
                </a:lnSpc>
                <a:buFont typeface="Arial"/>
                <a:buChar char="•"/>
              </a:pPr>
              <a:r>
                <a:rPr lang="en-US" sz="2799" spc="58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Uso de</a:t>
              </a:r>
              <a:r>
                <a:rPr lang="en-US" sz="2799" spc="58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logging para seguimiento: Implementar logging permite monitorear ejecución, identificarcuellos de botella y facilitar la depuración precisa.</a:t>
              </a:r>
            </a:p>
            <a:p>
              <a:pPr algn="just">
                <a:lnSpc>
                  <a:spcPts val="3778"/>
                </a:lnSpc>
              </a:pPr>
            </a:p>
            <a:p>
              <a:pPr algn="just" marL="604304" indent="-302152" lvl="1">
                <a:lnSpc>
                  <a:spcPts val="3778"/>
                </a:lnSpc>
                <a:buFont typeface="Arial"/>
                <a:buChar char="•"/>
              </a:pPr>
              <a:r>
                <a:rPr lang="en-US" sz="2799" spc="58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Validación de datos en cada etapa: Validar formatos y rangos en cada fase garantiza integridad y calidad antes de continuar al siguiente paso.</a:t>
              </a:r>
            </a:p>
            <a:p>
              <a:pPr algn="just">
                <a:lnSpc>
                  <a:spcPts val="3778"/>
                </a:lnSpc>
              </a:pPr>
            </a:p>
            <a:p>
              <a:pPr algn="just" marL="604304" indent="-302152" lvl="1">
                <a:lnSpc>
                  <a:spcPts val="3778"/>
                </a:lnSpc>
                <a:buFont typeface="Arial"/>
                <a:buChar char="•"/>
              </a:pPr>
              <a:r>
                <a:rPr lang="en-US" sz="2799" spc="58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Manejo robusto de excepciones: Capturar y registrar errores evita caídas del proceso y facilita análisisposterior para mejora continua.</a:t>
              </a:r>
            </a:p>
            <a:p>
              <a:pPr algn="just">
                <a:lnSpc>
                  <a:spcPts val="3779"/>
                </a:lnSpc>
              </a:pPr>
            </a:p>
            <a:p>
              <a:pPr algn="just">
                <a:lnSpc>
                  <a:spcPts val="3779"/>
                </a:lnSpc>
              </a:pP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77303" y="1404465"/>
            <a:ext cx="12946374" cy="95250"/>
            <a:chOff x="0" y="0"/>
            <a:chExt cx="17261832" cy="127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0"/>
              <a:ext cx="17134839" cy="127000"/>
            </a:xfrm>
            <a:custGeom>
              <a:avLst/>
              <a:gdLst/>
              <a:ahLst/>
              <a:cxnLst/>
              <a:rect r="r" b="b" t="t" l="l"/>
              <a:pathLst>
                <a:path h="127000" w="17134839">
                  <a:moveTo>
                    <a:pt x="0" y="0"/>
                  </a:moveTo>
                  <a:lnTo>
                    <a:pt x="17134839" y="0"/>
                  </a:lnTo>
                  <a:lnTo>
                    <a:pt x="17134839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rgbClr val="EDE8E4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29408" y="9222507"/>
            <a:ext cx="6451852" cy="1064492"/>
          </a:xfrm>
          <a:custGeom>
            <a:avLst/>
            <a:gdLst/>
            <a:ahLst/>
            <a:cxnLst/>
            <a:rect r="r" b="b" t="t" l="l"/>
            <a:pathLst>
              <a:path h="1064492" w="6451852">
                <a:moveTo>
                  <a:pt x="0" y="0"/>
                </a:moveTo>
                <a:lnTo>
                  <a:pt x="6451851" y="0"/>
                </a:lnTo>
                <a:lnTo>
                  <a:pt x="6451851" y="1064492"/>
                </a:lnTo>
                <a:lnTo>
                  <a:pt x="0" y="10644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603664" y="-1224805"/>
            <a:ext cx="1684336" cy="4507010"/>
          </a:xfrm>
          <a:custGeom>
            <a:avLst/>
            <a:gdLst/>
            <a:ahLst/>
            <a:cxnLst/>
            <a:rect r="r" b="b" t="t" l="l"/>
            <a:pathLst>
              <a:path h="4507010" w="1684336">
                <a:moveTo>
                  <a:pt x="0" y="0"/>
                </a:moveTo>
                <a:lnTo>
                  <a:pt x="1684336" y="0"/>
                </a:lnTo>
                <a:lnTo>
                  <a:pt x="1684336" y="4507010"/>
                </a:lnTo>
                <a:lnTo>
                  <a:pt x="0" y="4507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135856"/>
            <a:ext cx="7672121" cy="1665603"/>
            <a:chOff x="0" y="0"/>
            <a:chExt cx="10229495" cy="222080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229495" cy="2220804"/>
            </a:xfrm>
            <a:custGeom>
              <a:avLst/>
              <a:gdLst/>
              <a:ahLst/>
              <a:cxnLst/>
              <a:rect r="r" b="b" t="t" l="l"/>
              <a:pathLst>
                <a:path h="2220804" w="10229495">
                  <a:moveTo>
                    <a:pt x="0" y="0"/>
                  </a:moveTo>
                  <a:lnTo>
                    <a:pt x="10229495" y="0"/>
                  </a:lnTo>
                  <a:lnTo>
                    <a:pt x="10229495" y="2220804"/>
                  </a:lnTo>
                  <a:lnTo>
                    <a:pt x="0" y="22208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142875"/>
              <a:ext cx="10229495" cy="207792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671"/>
                </a:lnSpc>
              </a:pPr>
              <a:r>
                <a:rPr lang="en-US" b="true" sz="9298" spc="873">
                  <a:solidFill>
                    <a:srgbClr val="EDE8E4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EJEMPLOS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302534" y="0"/>
            <a:ext cx="7985466" cy="10287000"/>
            <a:chOff x="0" y="0"/>
            <a:chExt cx="10647288" cy="13716000"/>
          </a:xfrm>
        </p:grpSpPr>
        <p:sp>
          <p:nvSpPr>
            <p:cNvPr name="Freeform 3" id="3" descr="image.jpg"/>
            <p:cNvSpPr/>
            <p:nvPr/>
          </p:nvSpPr>
          <p:spPr>
            <a:xfrm flipH="false" flipV="false" rot="0">
              <a:off x="0" y="0"/>
              <a:ext cx="10647299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0647299">
                  <a:moveTo>
                    <a:pt x="0" y="0"/>
                  </a:moveTo>
                  <a:lnTo>
                    <a:pt x="10647299" y="0"/>
                  </a:lnTo>
                  <a:lnTo>
                    <a:pt x="10647299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4410" t="0" r="-1441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1133475"/>
            <a:ext cx="7920487" cy="2153286"/>
            <a:chOff x="0" y="0"/>
            <a:chExt cx="10560649" cy="28710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560649" cy="2871048"/>
            </a:xfrm>
            <a:custGeom>
              <a:avLst/>
              <a:gdLst/>
              <a:ahLst/>
              <a:cxnLst/>
              <a:rect r="r" b="b" t="t" l="l"/>
              <a:pathLst>
                <a:path h="2871048" w="10560649">
                  <a:moveTo>
                    <a:pt x="0" y="0"/>
                  </a:moveTo>
                  <a:lnTo>
                    <a:pt x="10560649" y="0"/>
                  </a:lnTo>
                  <a:lnTo>
                    <a:pt x="10560649" y="2871048"/>
                  </a:lnTo>
                  <a:lnTo>
                    <a:pt x="0" y="28710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104775"/>
              <a:ext cx="10560649" cy="276627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8320"/>
                </a:lnSpc>
              </a:pPr>
              <a:r>
                <a:rPr lang="en-US" b="true" sz="8000" spc="752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Ejemplos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09536" y="3286761"/>
            <a:ext cx="8334464" cy="7167900"/>
            <a:chOff x="0" y="0"/>
            <a:chExt cx="11112619" cy="9557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112619" cy="9557200"/>
            </a:xfrm>
            <a:custGeom>
              <a:avLst/>
              <a:gdLst/>
              <a:ahLst/>
              <a:cxnLst/>
              <a:rect r="r" b="b" t="t" l="l"/>
              <a:pathLst>
                <a:path h="9557200" w="11112619">
                  <a:moveTo>
                    <a:pt x="0" y="0"/>
                  </a:moveTo>
                  <a:lnTo>
                    <a:pt x="11112619" y="0"/>
                  </a:lnTo>
                  <a:lnTo>
                    <a:pt x="11112619" y="9557200"/>
                  </a:lnTo>
                  <a:lnTo>
                    <a:pt x="0" y="9557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1112619" cy="96048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 marL="604304" indent="-302152" lvl="1">
                <a:lnSpc>
                  <a:spcPts val="3778"/>
                </a:lnSpc>
                <a:buFont typeface="Arial"/>
                <a:buChar char="•"/>
              </a:pPr>
              <a:r>
                <a:rPr lang="en-US" b="true" sz="2799" spc="58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I</a:t>
              </a:r>
              <a:r>
                <a:rPr lang="en-US" b="true" sz="2799" spc="58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ntegración del proceso ETL</a:t>
              </a:r>
              <a:r>
                <a:rPr lang="en-US" sz="2799" spc="58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: Código muestra extracción de CSV, limpieza de datos y carga en base SQLite con Pandas y SQLAlchemy.</a:t>
              </a:r>
            </a:p>
            <a:p>
              <a:pPr algn="just">
                <a:lnSpc>
                  <a:spcPts val="3778"/>
                </a:lnSpc>
              </a:pPr>
            </a:p>
            <a:p>
              <a:pPr algn="just" marL="604304" indent="-302152" lvl="1">
                <a:lnSpc>
                  <a:spcPts val="3778"/>
                </a:lnSpc>
                <a:buFont typeface="Arial"/>
                <a:buChar char="•"/>
              </a:pPr>
              <a:r>
                <a:rPr lang="en-US" b="true" sz="2799" spc="58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Explicación paso a paso</a:t>
              </a:r>
              <a:r>
                <a:rPr lang="en-US" sz="2799" spc="58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: Extracción con pandas.read_csv, transformación con pandas para limpieza y filtro, carga con DataFrame.to_sql. </a:t>
              </a:r>
            </a:p>
            <a:p>
              <a:pPr algn="just">
                <a:lnSpc>
                  <a:spcPts val="3778"/>
                </a:lnSpc>
              </a:pPr>
            </a:p>
            <a:p>
              <a:pPr algn="just" marL="604304" indent="-302152" lvl="1">
                <a:lnSpc>
                  <a:spcPts val="3778"/>
                </a:lnSpc>
                <a:buFont typeface="Arial"/>
                <a:buChar char="•"/>
              </a:pPr>
              <a:r>
                <a:rPr lang="en-US" b="true" sz="2799" spc="58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Resumen y flujo unificado</a:t>
              </a:r>
              <a:r>
                <a:rPr lang="en-US" sz="2799" spc="58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: El pipeline ETL conecta cada etapa secuencialmente, garantizando integridad y automatización del procesamiento de datos.</a:t>
              </a:r>
            </a:p>
            <a:p>
              <a:pPr algn="just">
                <a:lnSpc>
                  <a:spcPts val="3779"/>
                </a:lnSpc>
              </a:pPr>
            </a:p>
            <a:p>
              <a:pPr algn="just" marL="639958" indent="-213319" lvl="2">
                <a:lnSpc>
                  <a:spcPts val="377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9333756" y="-1395266"/>
            <a:ext cx="1684336" cy="4507010"/>
          </a:xfrm>
          <a:custGeom>
            <a:avLst/>
            <a:gdLst/>
            <a:ahLst/>
            <a:cxnLst/>
            <a:rect r="r" b="b" t="t" l="l"/>
            <a:pathLst>
              <a:path h="4507010" w="1684336">
                <a:moveTo>
                  <a:pt x="0" y="0"/>
                </a:moveTo>
                <a:lnTo>
                  <a:pt x="1684336" y="0"/>
                </a:lnTo>
                <a:lnTo>
                  <a:pt x="1684336" y="4507010"/>
                </a:lnTo>
                <a:lnTo>
                  <a:pt x="0" y="45070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32159" y="4139305"/>
            <a:ext cx="8107142" cy="2183204"/>
            <a:chOff x="0" y="0"/>
            <a:chExt cx="10809523" cy="29109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809522" cy="2910939"/>
            </a:xfrm>
            <a:custGeom>
              <a:avLst/>
              <a:gdLst/>
              <a:ahLst/>
              <a:cxnLst/>
              <a:rect r="r" b="b" t="t" l="l"/>
              <a:pathLst>
                <a:path h="2910939" w="10809522">
                  <a:moveTo>
                    <a:pt x="0" y="0"/>
                  </a:moveTo>
                  <a:lnTo>
                    <a:pt x="10809522" y="0"/>
                  </a:lnTo>
                  <a:lnTo>
                    <a:pt x="10809522" y="2910939"/>
                  </a:lnTo>
                  <a:lnTo>
                    <a:pt x="0" y="29109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04775"/>
              <a:ext cx="10809523" cy="280616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8300"/>
                </a:lnSpc>
              </a:pPr>
              <a:r>
                <a:rPr lang="en-US" b="true" sz="7981" spc="750">
                  <a:solidFill>
                    <a:srgbClr val="EDE8E4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¡GRACIAS POR LA ATENCIÓN!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484534" y="2159364"/>
            <a:ext cx="12946374" cy="95250"/>
            <a:chOff x="0" y="0"/>
            <a:chExt cx="17261832" cy="127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63500" y="0"/>
              <a:ext cx="17134839" cy="127000"/>
            </a:xfrm>
            <a:custGeom>
              <a:avLst/>
              <a:gdLst/>
              <a:ahLst/>
              <a:cxnLst/>
              <a:rect r="r" b="b" t="t" l="l"/>
              <a:pathLst>
                <a:path h="127000" w="17134839">
                  <a:moveTo>
                    <a:pt x="0" y="0"/>
                  </a:moveTo>
                  <a:lnTo>
                    <a:pt x="17134839" y="0"/>
                  </a:lnTo>
                  <a:lnTo>
                    <a:pt x="17134839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rgbClr val="EDE8E4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301337">
            <a:off x="9883234" y="-2150579"/>
            <a:ext cx="12901483" cy="11165647"/>
          </a:xfrm>
          <a:custGeom>
            <a:avLst/>
            <a:gdLst/>
            <a:ahLst/>
            <a:cxnLst/>
            <a:rect r="r" b="b" t="t" l="l"/>
            <a:pathLst>
              <a:path h="11165647" w="12901483">
                <a:moveTo>
                  <a:pt x="0" y="0"/>
                </a:moveTo>
                <a:lnTo>
                  <a:pt x="12901483" y="0"/>
                </a:lnTo>
                <a:lnTo>
                  <a:pt x="12901483" y="11165647"/>
                </a:lnTo>
                <a:lnTo>
                  <a:pt x="0" y="111656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41" r="0" b="-141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44704" y="1943183"/>
            <a:ext cx="6411555" cy="1319860"/>
            <a:chOff x="0" y="0"/>
            <a:chExt cx="8548740" cy="17598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548740" cy="1759813"/>
            </a:xfrm>
            <a:custGeom>
              <a:avLst/>
              <a:gdLst/>
              <a:ahLst/>
              <a:cxnLst/>
              <a:rect r="r" b="b" t="t" l="l"/>
              <a:pathLst>
                <a:path h="1759813" w="8548740">
                  <a:moveTo>
                    <a:pt x="0" y="0"/>
                  </a:moveTo>
                  <a:lnTo>
                    <a:pt x="8548740" y="0"/>
                  </a:lnTo>
                  <a:lnTo>
                    <a:pt x="8548740" y="1759813"/>
                  </a:lnTo>
                  <a:lnTo>
                    <a:pt x="0" y="17598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52400"/>
              <a:ext cx="8548740" cy="19122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0726"/>
                </a:lnSpc>
              </a:pPr>
              <a:r>
                <a:rPr lang="en-US" b="true" sz="7662" spc="720">
                  <a:solidFill>
                    <a:srgbClr val="EDE8E4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CONTENIDO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344704" y="1115260"/>
            <a:ext cx="4756100" cy="979585"/>
            <a:chOff x="0" y="0"/>
            <a:chExt cx="6341467" cy="130611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41467" cy="1306113"/>
            </a:xfrm>
            <a:custGeom>
              <a:avLst/>
              <a:gdLst/>
              <a:ahLst/>
              <a:cxnLst/>
              <a:rect r="r" b="b" t="t" l="l"/>
              <a:pathLst>
                <a:path h="1306113" w="6341467">
                  <a:moveTo>
                    <a:pt x="0" y="0"/>
                  </a:moveTo>
                  <a:lnTo>
                    <a:pt x="6341467" y="0"/>
                  </a:lnTo>
                  <a:lnTo>
                    <a:pt x="6341467" y="1306113"/>
                  </a:lnTo>
                  <a:lnTo>
                    <a:pt x="0" y="13061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14300"/>
              <a:ext cx="6341467" cy="14204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957"/>
                </a:lnSpc>
              </a:pPr>
              <a:r>
                <a:rPr lang="en-US" sz="5683" spc="125">
                  <a:solidFill>
                    <a:srgbClr val="EDE8E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Tabla de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168621" y="3432244"/>
            <a:ext cx="9864367" cy="3646565"/>
            <a:chOff x="0" y="0"/>
            <a:chExt cx="13152489" cy="486208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152489" cy="4862087"/>
            </a:xfrm>
            <a:custGeom>
              <a:avLst/>
              <a:gdLst/>
              <a:ahLst/>
              <a:cxnLst/>
              <a:rect r="r" b="b" t="t" l="l"/>
              <a:pathLst>
                <a:path h="4862087" w="13152489">
                  <a:moveTo>
                    <a:pt x="0" y="0"/>
                  </a:moveTo>
                  <a:lnTo>
                    <a:pt x="13152489" y="0"/>
                  </a:lnTo>
                  <a:lnTo>
                    <a:pt x="13152489" y="4862087"/>
                  </a:lnTo>
                  <a:lnTo>
                    <a:pt x="0" y="4862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13152489" cy="493828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785013" indent="-261671" lvl="2">
                <a:lnSpc>
                  <a:spcPts val="4807"/>
                </a:lnSpc>
                <a:buFont typeface="Arial"/>
                <a:buChar char="⚬"/>
              </a:pPr>
              <a:r>
                <a:rPr lang="en-US" sz="3434" spc="72">
                  <a:solidFill>
                    <a:srgbClr val="EDE8E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Introducción al proceso ETL</a:t>
              </a:r>
            </a:p>
            <a:p>
              <a:pPr algn="l" marL="785013" indent="-261671" lvl="2">
                <a:lnSpc>
                  <a:spcPts val="4807"/>
                </a:lnSpc>
                <a:buFont typeface="Arial"/>
                <a:buChar char="⚬"/>
              </a:pPr>
              <a:r>
                <a:rPr lang="en-US" sz="3434" spc="72">
                  <a:solidFill>
                    <a:srgbClr val="EDE8E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Diseño del flujo ETL</a:t>
              </a:r>
            </a:p>
            <a:p>
              <a:pPr algn="l" marL="785013" indent="-261671" lvl="2">
                <a:lnSpc>
                  <a:spcPts val="4807"/>
                </a:lnSpc>
                <a:buFont typeface="Arial"/>
                <a:buChar char="⚬"/>
              </a:pPr>
              <a:r>
                <a:rPr lang="en-US" sz="3434" spc="72">
                  <a:solidFill>
                    <a:srgbClr val="EDE8E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Herramientas clave </a:t>
              </a:r>
            </a:p>
            <a:p>
              <a:pPr algn="l" marL="785013" indent="-261671" lvl="2">
                <a:lnSpc>
                  <a:spcPts val="4807"/>
                </a:lnSpc>
                <a:buFont typeface="Arial"/>
                <a:buChar char="⚬"/>
              </a:pPr>
              <a:r>
                <a:rPr lang="en-US" sz="3434" spc="72">
                  <a:solidFill>
                    <a:srgbClr val="EDE8E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Buenas prácticas y errores comunes</a:t>
              </a:r>
            </a:p>
            <a:p>
              <a:pPr algn="l" marL="785013" indent="-261671" lvl="2">
                <a:lnSpc>
                  <a:spcPts val="4808"/>
                </a:lnSpc>
                <a:buFont typeface="Arial"/>
                <a:buChar char="⚬"/>
              </a:pPr>
              <a:r>
                <a:rPr lang="en-US" sz="3434" spc="75">
                  <a:solidFill>
                    <a:srgbClr val="EDE8E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Ejemplo completo: mini proyecto ETL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703600" y="3590866"/>
            <a:ext cx="813952" cy="3646565"/>
            <a:chOff x="0" y="0"/>
            <a:chExt cx="1085269" cy="486208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85269" cy="4862087"/>
            </a:xfrm>
            <a:custGeom>
              <a:avLst/>
              <a:gdLst/>
              <a:ahLst/>
              <a:cxnLst/>
              <a:rect r="r" b="b" t="t" l="l"/>
              <a:pathLst>
                <a:path h="4862087" w="1085269">
                  <a:moveTo>
                    <a:pt x="0" y="0"/>
                  </a:moveTo>
                  <a:lnTo>
                    <a:pt x="1085269" y="0"/>
                  </a:lnTo>
                  <a:lnTo>
                    <a:pt x="1085269" y="4862087"/>
                  </a:lnTo>
                  <a:lnTo>
                    <a:pt x="0" y="4862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76200"/>
              <a:ext cx="1085269" cy="493828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808"/>
                </a:lnSpc>
              </a:pPr>
              <a:r>
                <a:rPr lang="en-US" sz="3434" spc="75">
                  <a:solidFill>
                    <a:srgbClr val="EDE8E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01</a:t>
              </a:r>
            </a:p>
            <a:p>
              <a:pPr algn="ctr">
                <a:lnSpc>
                  <a:spcPts val="4808"/>
                </a:lnSpc>
              </a:pPr>
              <a:r>
                <a:rPr lang="en-US" sz="3434" spc="75">
                  <a:solidFill>
                    <a:srgbClr val="EDE8E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02</a:t>
              </a:r>
            </a:p>
            <a:p>
              <a:pPr algn="ctr">
                <a:lnSpc>
                  <a:spcPts val="4808"/>
                </a:lnSpc>
              </a:pPr>
              <a:r>
                <a:rPr lang="en-US" sz="3434" spc="75">
                  <a:solidFill>
                    <a:srgbClr val="EDE8E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03</a:t>
              </a:r>
            </a:p>
            <a:p>
              <a:pPr algn="ctr">
                <a:lnSpc>
                  <a:spcPts val="4808"/>
                </a:lnSpc>
              </a:pPr>
              <a:r>
                <a:rPr lang="en-US" sz="3434" spc="75">
                  <a:solidFill>
                    <a:srgbClr val="EDE8E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04</a:t>
              </a:r>
            </a:p>
            <a:p>
              <a:pPr algn="ctr">
                <a:lnSpc>
                  <a:spcPts val="4808"/>
                </a:lnSpc>
              </a:pPr>
              <a:r>
                <a:rPr lang="en-US" sz="3434" spc="75">
                  <a:solidFill>
                    <a:srgbClr val="EDE8E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05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302534" y="0"/>
            <a:ext cx="7985466" cy="10287000"/>
            <a:chOff x="0" y="0"/>
            <a:chExt cx="10647288" cy="13716000"/>
          </a:xfrm>
        </p:grpSpPr>
        <p:sp>
          <p:nvSpPr>
            <p:cNvPr name="Freeform 3" id="3" descr="image.jpg"/>
            <p:cNvSpPr/>
            <p:nvPr/>
          </p:nvSpPr>
          <p:spPr>
            <a:xfrm flipH="false" flipV="false" rot="0">
              <a:off x="0" y="0"/>
              <a:ext cx="10647299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0647299">
                  <a:moveTo>
                    <a:pt x="0" y="0"/>
                  </a:moveTo>
                  <a:lnTo>
                    <a:pt x="10647299" y="0"/>
                  </a:lnTo>
                  <a:lnTo>
                    <a:pt x="10647299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4410" t="0" r="-1441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1143000"/>
            <a:ext cx="7920487" cy="1078612"/>
            <a:chOff x="0" y="0"/>
            <a:chExt cx="10560649" cy="14381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560649" cy="1438150"/>
            </a:xfrm>
            <a:custGeom>
              <a:avLst/>
              <a:gdLst/>
              <a:ahLst/>
              <a:cxnLst/>
              <a:rect r="r" b="b" t="t" l="l"/>
              <a:pathLst>
                <a:path h="1438150" w="10560649">
                  <a:moveTo>
                    <a:pt x="0" y="0"/>
                  </a:moveTo>
                  <a:lnTo>
                    <a:pt x="10560649" y="0"/>
                  </a:lnTo>
                  <a:lnTo>
                    <a:pt x="10560649" y="1438150"/>
                  </a:lnTo>
                  <a:lnTo>
                    <a:pt x="0" y="14381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76200"/>
              <a:ext cx="10560649" cy="13619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240"/>
                </a:lnSpc>
              </a:pPr>
              <a:r>
                <a:rPr lang="en-US" b="true" sz="6000" spc="563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Definición de E</a:t>
              </a:r>
              <a:r>
                <a:rPr lang="en-US" b="true" sz="6000" spc="563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TL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4326731"/>
            <a:ext cx="8334464" cy="1780116"/>
            <a:chOff x="0" y="0"/>
            <a:chExt cx="11112619" cy="237348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112619" cy="2373488"/>
            </a:xfrm>
            <a:custGeom>
              <a:avLst/>
              <a:gdLst/>
              <a:ahLst/>
              <a:cxnLst/>
              <a:rect r="r" b="b" t="t" l="l"/>
              <a:pathLst>
                <a:path h="2373488" w="11112619">
                  <a:moveTo>
                    <a:pt x="0" y="0"/>
                  </a:moveTo>
                  <a:lnTo>
                    <a:pt x="11112619" y="0"/>
                  </a:lnTo>
                  <a:lnTo>
                    <a:pt x="11112619" y="2373488"/>
                  </a:lnTo>
                  <a:lnTo>
                    <a:pt x="0" y="23734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11112619" cy="23830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37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28700" y="2539521"/>
            <a:ext cx="8496426" cy="6729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65"/>
              </a:lnSpc>
              <a:spcBef>
                <a:spcPct val="0"/>
              </a:spcBef>
            </a:pPr>
            <a:r>
              <a:rPr lang="en-US" b="true" sz="3189" spc="66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ETL</a:t>
            </a:r>
            <a:r>
              <a:rPr lang="en-US" sz="3189" spc="6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: Extraer, Transformar y Cargar datos desde diversas fuentes para su análisis eficaz.</a:t>
            </a:r>
          </a:p>
          <a:p>
            <a:pPr algn="just">
              <a:lnSpc>
                <a:spcPts val="4465"/>
              </a:lnSpc>
              <a:spcBef>
                <a:spcPct val="0"/>
              </a:spcBef>
            </a:pPr>
          </a:p>
          <a:p>
            <a:pPr algn="just" marL="688654" indent="-344327" lvl="1">
              <a:lnSpc>
                <a:spcPts val="4465"/>
              </a:lnSpc>
              <a:buFont typeface="Arial"/>
              <a:buChar char="•"/>
            </a:pPr>
            <a:r>
              <a:rPr lang="en-US" b="true" sz="3189" spc="6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Proceso de extracción</a:t>
            </a:r>
            <a:r>
              <a:rPr lang="en-US" sz="3189" spc="6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: Consiste en obtener datos brutos desde bases, archivos o APIs para su posterior tratamiento.</a:t>
            </a:r>
          </a:p>
          <a:p>
            <a:pPr algn="just">
              <a:lnSpc>
                <a:spcPts val="4465"/>
              </a:lnSpc>
              <a:spcBef>
                <a:spcPct val="0"/>
              </a:spcBef>
            </a:pPr>
          </a:p>
          <a:p>
            <a:pPr algn="just" marL="688654" indent="-344327" lvl="1">
              <a:lnSpc>
                <a:spcPts val="4465"/>
              </a:lnSpc>
              <a:buFont typeface="Arial"/>
              <a:buChar char="•"/>
            </a:pPr>
            <a:r>
              <a:rPr lang="en-US" b="true" sz="3189" spc="6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Importancia del ETL</a:t>
            </a:r>
            <a:r>
              <a:rPr lang="en-US" sz="3189" spc="6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: Fundamental para integrar datos heterogéneos y asegurar análisis coherente y confiable en sistemas destino.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77303" y="1404465"/>
            <a:ext cx="12946374" cy="95250"/>
            <a:chOff x="0" y="0"/>
            <a:chExt cx="17261832" cy="127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0"/>
              <a:ext cx="17134839" cy="127000"/>
            </a:xfrm>
            <a:custGeom>
              <a:avLst/>
              <a:gdLst/>
              <a:ahLst/>
              <a:cxnLst/>
              <a:rect r="r" b="b" t="t" l="l"/>
              <a:pathLst>
                <a:path h="127000" w="17134839">
                  <a:moveTo>
                    <a:pt x="0" y="0"/>
                  </a:moveTo>
                  <a:lnTo>
                    <a:pt x="17134839" y="0"/>
                  </a:lnTo>
                  <a:lnTo>
                    <a:pt x="17134839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rgbClr val="EDE8E4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29408" y="9222507"/>
            <a:ext cx="6451852" cy="1064492"/>
          </a:xfrm>
          <a:custGeom>
            <a:avLst/>
            <a:gdLst/>
            <a:ahLst/>
            <a:cxnLst/>
            <a:rect r="r" b="b" t="t" l="l"/>
            <a:pathLst>
              <a:path h="1064492" w="6451852">
                <a:moveTo>
                  <a:pt x="0" y="0"/>
                </a:moveTo>
                <a:lnTo>
                  <a:pt x="6451851" y="0"/>
                </a:lnTo>
                <a:lnTo>
                  <a:pt x="6451851" y="1064492"/>
                </a:lnTo>
                <a:lnTo>
                  <a:pt x="0" y="10644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603664" y="-1224805"/>
            <a:ext cx="1684336" cy="4507010"/>
          </a:xfrm>
          <a:custGeom>
            <a:avLst/>
            <a:gdLst/>
            <a:ahLst/>
            <a:cxnLst/>
            <a:rect r="r" b="b" t="t" l="l"/>
            <a:pathLst>
              <a:path h="4507010" w="1684336">
                <a:moveTo>
                  <a:pt x="0" y="0"/>
                </a:moveTo>
                <a:lnTo>
                  <a:pt x="1684336" y="0"/>
                </a:lnTo>
                <a:lnTo>
                  <a:pt x="1684336" y="4507010"/>
                </a:lnTo>
                <a:lnTo>
                  <a:pt x="0" y="4507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135856"/>
            <a:ext cx="12729791" cy="2884803"/>
            <a:chOff x="0" y="0"/>
            <a:chExt cx="16973055" cy="384640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973055" cy="3846404"/>
            </a:xfrm>
            <a:custGeom>
              <a:avLst/>
              <a:gdLst/>
              <a:ahLst/>
              <a:cxnLst/>
              <a:rect r="r" b="b" t="t" l="l"/>
              <a:pathLst>
                <a:path h="3846404" w="16973055">
                  <a:moveTo>
                    <a:pt x="0" y="0"/>
                  </a:moveTo>
                  <a:lnTo>
                    <a:pt x="16973055" y="0"/>
                  </a:lnTo>
                  <a:lnTo>
                    <a:pt x="16973055" y="3846404"/>
                  </a:lnTo>
                  <a:lnTo>
                    <a:pt x="0" y="38464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142875"/>
              <a:ext cx="16973055" cy="370352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671"/>
                </a:lnSpc>
              </a:pPr>
              <a:r>
                <a:rPr lang="en-US" b="true" sz="9298" spc="873">
                  <a:solidFill>
                    <a:srgbClr val="EDE8E4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DISEÑO DE FLUJO ETL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837910" y="2489488"/>
            <a:ext cx="5242121" cy="6469380"/>
            <a:chOff x="0" y="0"/>
            <a:chExt cx="6989495" cy="8625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89572" cy="8625840"/>
            </a:xfrm>
            <a:custGeom>
              <a:avLst/>
              <a:gdLst/>
              <a:ahLst/>
              <a:cxnLst/>
              <a:rect r="r" b="b" t="t" l="l"/>
              <a:pathLst>
                <a:path h="8625840" w="6989572">
                  <a:moveTo>
                    <a:pt x="319532" y="0"/>
                  </a:moveTo>
                  <a:lnTo>
                    <a:pt x="6670040" y="0"/>
                  </a:lnTo>
                  <a:cubicBezTo>
                    <a:pt x="6754749" y="0"/>
                    <a:pt x="6836029" y="33655"/>
                    <a:pt x="6895973" y="93599"/>
                  </a:cubicBezTo>
                  <a:cubicBezTo>
                    <a:pt x="6955917" y="153543"/>
                    <a:pt x="6989572" y="234823"/>
                    <a:pt x="6989572" y="319532"/>
                  </a:cubicBezTo>
                  <a:lnTo>
                    <a:pt x="6989572" y="8306308"/>
                  </a:lnTo>
                  <a:cubicBezTo>
                    <a:pt x="6989572" y="8482711"/>
                    <a:pt x="6846570" y="8625839"/>
                    <a:pt x="6670040" y="8625839"/>
                  </a:cubicBezTo>
                  <a:lnTo>
                    <a:pt x="319532" y="8625839"/>
                  </a:lnTo>
                  <a:cubicBezTo>
                    <a:pt x="143002" y="8625840"/>
                    <a:pt x="0" y="8482838"/>
                    <a:pt x="0" y="8306308"/>
                  </a:cubicBezTo>
                  <a:lnTo>
                    <a:pt x="0" y="319532"/>
                  </a:lnTo>
                  <a:cubicBezTo>
                    <a:pt x="0" y="234696"/>
                    <a:pt x="33655" y="153543"/>
                    <a:pt x="93599" y="93599"/>
                  </a:cubicBezTo>
                  <a:cubicBezTo>
                    <a:pt x="153543" y="33655"/>
                    <a:pt x="234696" y="0"/>
                    <a:pt x="319532" y="0"/>
                  </a:cubicBezTo>
                  <a:close/>
                </a:path>
              </a:pathLst>
            </a:custGeom>
            <a:blipFill>
              <a:blip r:embed="rId2"/>
              <a:stretch>
                <a:fillRect l="-73410" t="0" r="-73409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63560" y="2741295"/>
            <a:ext cx="8544348" cy="7644150"/>
            <a:chOff x="0" y="0"/>
            <a:chExt cx="11392465" cy="101922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392465" cy="10192200"/>
            </a:xfrm>
            <a:custGeom>
              <a:avLst/>
              <a:gdLst/>
              <a:ahLst/>
              <a:cxnLst/>
              <a:rect r="r" b="b" t="t" l="l"/>
              <a:pathLst>
                <a:path h="10192200" w="11392465">
                  <a:moveTo>
                    <a:pt x="0" y="0"/>
                  </a:moveTo>
                  <a:lnTo>
                    <a:pt x="11392465" y="0"/>
                  </a:lnTo>
                  <a:lnTo>
                    <a:pt x="11392465" y="10192200"/>
                  </a:lnTo>
                  <a:lnTo>
                    <a:pt x="0" y="10192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1392465" cy="102398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 marL="604304" indent="-302152" lvl="1">
                <a:lnSpc>
                  <a:spcPts val="3778"/>
                </a:lnSpc>
                <a:buFont typeface="Arial"/>
                <a:buChar char="•"/>
              </a:pPr>
              <a:r>
                <a:rPr lang="en-US" b="true" sz="2799" spc="58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M</a:t>
              </a:r>
              <a:r>
                <a:rPr lang="en-US" b="true" sz="2799" spc="58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odularidad</a:t>
              </a:r>
              <a:r>
                <a:rPr lang="en-US" sz="2799" spc="58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para reutilización: Dividir el proceso ETL en funciones claras permite mantenimientoeficiente y reutilización en distintos proyectos.</a:t>
              </a:r>
            </a:p>
            <a:p>
              <a:pPr algn="just">
                <a:lnSpc>
                  <a:spcPts val="3778"/>
                </a:lnSpc>
              </a:pPr>
            </a:p>
            <a:p>
              <a:pPr algn="just" marL="604304" indent="-302152" lvl="1">
                <a:lnSpc>
                  <a:spcPts val="3778"/>
                </a:lnSpc>
                <a:buFont typeface="Arial"/>
                <a:buChar char="•"/>
              </a:pPr>
              <a:r>
                <a:rPr lang="en-US" b="true" sz="2799" spc="58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Escalabilidad</a:t>
              </a:r>
              <a:r>
                <a:rPr lang="en-US" sz="2799" spc="58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para grandes volúmenes: Implementar procesos que soporten crecimiento de datosmejora capacidad y evita cuellos de botella futuros.</a:t>
              </a:r>
            </a:p>
            <a:p>
              <a:pPr algn="just">
                <a:lnSpc>
                  <a:spcPts val="3778"/>
                </a:lnSpc>
              </a:pPr>
            </a:p>
            <a:p>
              <a:pPr algn="just" marL="604304" indent="-302152" lvl="1">
                <a:lnSpc>
                  <a:spcPts val="3778"/>
                </a:lnSpc>
                <a:buFont typeface="Arial"/>
                <a:buChar char="•"/>
              </a:pPr>
              <a:r>
                <a:rPr lang="en-US" b="true" sz="2799" spc="58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Optimización</a:t>
              </a:r>
              <a:r>
                <a:rPr lang="en-US" sz="2799" spc="58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de rendimiento: Priorizar métodos eficientes en lectura, transformación y carga reduce tiempos y uso de recursos computacionales.</a:t>
              </a:r>
            </a:p>
            <a:p>
              <a:pPr algn="just">
                <a:lnSpc>
                  <a:spcPts val="3779"/>
                </a:lnSpc>
              </a:pPr>
            </a:p>
            <a:p>
              <a:pPr algn="just">
                <a:lnSpc>
                  <a:spcPts val="377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655636" y="7004795"/>
            <a:ext cx="1684336" cy="4507010"/>
          </a:xfrm>
          <a:custGeom>
            <a:avLst/>
            <a:gdLst/>
            <a:ahLst/>
            <a:cxnLst/>
            <a:rect r="r" b="b" t="t" l="l"/>
            <a:pathLst>
              <a:path h="4507010" w="1684336">
                <a:moveTo>
                  <a:pt x="0" y="0"/>
                </a:moveTo>
                <a:lnTo>
                  <a:pt x="1684336" y="0"/>
                </a:lnTo>
                <a:lnTo>
                  <a:pt x="1684336" y="4507009"/>
                </a:lnTo>
                <a:lnTo>
                  <a:pt x="0" y="45070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1133475"/>
            <a:ext cx="9809210" cy="961391"/>
            <a:chOff x="0" y="0"/>
            <a:chExt cx="13078947" cy="128185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078947" cy="1281855"/>
            </a:xfrm>
            <a:custGeom>
              <a:avLst/>
              <a:gdLst/>
              <a:ahLst/>
              <a:cxnLst/>
              <a:rect r="r" b="b" t="t" l="l"/>
              <a:pathLst>
                <a:path h="1281855" w="13078947">
                  <a:moveTo>
                    <a:pt x="0" y="0"/>
                  </a:moveTo>
                  <a:lnTo>
                    <a:pt x="13078947" y="0"/>
                  </a:lnTo>
                  <a:lnTo>
                    <a:pt x="13078947" y="1281855"/>
                  </a:lnTo>
                  <a:lnTo>
                    <a:pt x="0" y="12818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04775"/>
              <a:ext cx="13078947" cy="117708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280"/>
                </a:lnSpc>
              </a:pPr>
              <a:r>
                <a:rPr lang="en-US" b="true" sz="7000" spc="658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CARACTERÍSTICAS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77303" y="1404465"/>
            <a:ext cx="12946374" cy="95250"/>
            <a:chOff x="0" y="0"/>
            <a:chExt cx="17261832" cy="127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0"/>
              <a:ext cx="17134839" cy="127000"/>
            </a:xfrm>
            <a:custGeom>
              <a:avLst/>
              <a:gdLst/>
              <a:ahLst/>
              <a:cxnLst/>
              <a:rect r="r" b="b" t="t" l="l"/>
              <a:pathLst>
                <a:path h="127000" w="17134839">
                  <a:moveTo>
                    <a:pt x="0" y="0"/>
                  </a:moveTo>
                  <a:lnTo>
                    <a:pt x="17134839" y="0"/>
                  </a:lnTo>
                  <a:lnTo>
                    <a:pt x="17134839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rgbClr val="EDE8E4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29408" y="9222507"/>
            <a:ext cx="6451852" cy="1064492"/>
          </a:xfrm>
          <a:custGeom>
            <a:avLst/>
            <a:gdLst/>
            <a:ahLst/>
            <a:cxnLst/>
            <a:rect r="r" b="b" t="t" l="l"/>
            <a:pathLst>
              <a:path h="1064492" w="6451852">
                <a:moveTo>
                  <a:pt x="0" y="0"/>
                </a:moveTo>
                <a:lnTo>
                  <a:pt x="6451851" y="0"/>
                </a:lnTo>
                <a:lnTo>
                  <a:pt x="6451851" y="1064492"/>
                </a:lnTo>
                <a:lnTo>
                  <a:pt x="0" y="10644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603664" y="-1224805"/>
            <a:ext cx="1684336" cy="4507010"/>
          </a:xfrm>
          <a:custGeom>
            <a:avLst/>
            <a:gdLst/>
            <a:ahLst/>
            <a:cxnLst/>
            <a:rect r="r" b="b" t="t" l="l"/>
            <a:pathLst>
              <a:path h="4507010" w="1684336">
                <a:moveTo>
                  <a:pt x="0" y="0"/>
                </a:moveTo>
                <a:lnTo>
                  <a:pt x="1684336" y="0"/>
                </a:lnTo>
                <a:lnTo>
                  <a:pt x="1684336" y="4507010"/>
                </a:lnTo>
                <a:lnTo>
                  <a:pt x="0" y="4507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135856"/>
            <a:ext cx="11891462" cy="2884806"/>
            <a:chOff x="0" y="0"/>
            <a:chExt cx="15855283" cy="384640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855283" cy="3846408"/>
            </a:xfrm>
            <a:custGeom>
              <a:avLst/>
              <a:gdLst/>
              <a:ahLst/>
              <a:cxnLst/>
              <a:rect r="r" b="b" t="t" l="l"/>
              <a:pathLst>
                <a:path h="3846408" w="15855283">
                  <a:moveTo>
                    <a:pt x="0" y="0"/>
                  </a:moveTo>
                  <a:lnTo>
                    <a:pt x="15855283" y="0"/>
                  </a:lnTo>
                  <a:lnTo>
                    <a:pt x="15855283" y="3846408"/>
                  </a:lnTo>
                  <a:lnTo>
                    <a:pt x="0" y="38464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142875"/>
              <a:ext cx="15855283" cy="37035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670"/>
                </a:lnSpc>
              </a:pPr>
              <a:r>
                <a:rPr lang="en-US" sz="9299" spc="864" b="true">
                  <a:solidFill>
                    <a:srgbClr val="EDE8E4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HERRAMIENTAS</a:t>
              </a:r>
            </a:p>
            <a:p>
              <a:pPr algn="l">
                <a:lnSpc>
                  <a:spcPts val="9671"/>
                </a:lnSpc>
              </a:pPr>
              <a:r>
                <a:rPr lang="en-US" b="true" sz="9298" spc="873">
                  <a:solidFill>
                    <a:srgbClr val="EDE8E4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CLAVES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3944462"/>
            <a:ext cx="7672121" cy="598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8"/>
              </a:lnSpc>
              <a:spcBef>
                <a:spcPct val="0"/>
              </a:spcBef>
            </a:pPr>
            <a:r>
              <a:rPr lang="en-US" sz="3434" spc="7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Pandas y SQLAlchemy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302534" y="0"/>
            <a:ext cx="7985466" cy="10287000"/>
            <a:chOff x="0" y="0"/>
            <a:chExt cx="10647288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647299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0647299">
                  <a:moveTo>
                    <a:pt x="0" y="0"/>
                  </a:moveTo>
                  <a:lnTo>
                    <a:pt x="10647299" y="0"/>
                  </a:lnTo>
                  <a:lnTo>
                    <a:pt x="10647299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46578" t="0" r="-46578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1143000"/>
            <a:ext cx="7084178" cy="1326794"/>
            <a:chOff x="0" y="0"/>
            <a:chExt cx="9445570" cy="176905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45571" cy="1769059"/>
            </a:xfrm>
            <a:custGeom>
              <a:avLst/>
              <a:gdLst/>
              <a:ahLst/>
              <a:cxnLst/>
              <a:rect r="r" b="b" t="t" l="l"/>
              <a:pathLst>
                <a:path h="1769059" w="9445571">
                  <a:moveTo>
                    <a:pt x="0" y="0"/>
                  </a:moveTo>
                  <a:lnTo>
                    <a:pt x="9445571" y="0"/>
                  </a:lnTo>
                  <a:lnTo>
                    <a:pt x="9445571" y="1769059"/>
                  </a:lnTo>
                  <a:lnTo>
                    <a:pt x="0" y="176905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114300"/>
              <a:ext cx="9445570" cy="165475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696"/>
                </a:lnSpc>
              </a:pPr>
              <a:r>
                <a:rPr lang="en-US" b="true" sz="7400" spc="694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¿Por qué?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25060" y="3674671"/>
            <a:ext cx="9359089" cy="7002142"/>
            <a:chOff x="0" y="0"/>
            <a:chExt cx="12478785" cy="933619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478785" cy="9336190"/>
            </a:xfrm>
            <a:custGeom>
              <a:avLst/>
              <a:gdLst/>
              <a:ahLst/>
              <a:cxnLst/>
              <a:rect r="r" b="b" t="t" l="l"/>
              <a:pathLst>
                <a:path h="9336190" w="12478785">
                  <a:moveTo>
                    <a:pt x="0" y="0"/>
                  </a:moveTo>
                  <a:lnTo>
                    <a:pt x="12478785" y="0"/>
                  </a:lnTo>
                  <a:lnTo>
                    <a:pt x="12478785" y="9336190"/>
                  </a:lnTo>
                  <a:lnTo>
                    <a:pt x="0" y="93361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2478785" cy="938381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 marL="604304" indent="-302152" lvl="1">
                <a:lnSpc>
                  <a:spcPts val="3778"/>
                </a:lnSpc>
                <a:buFont typeface="Arial"/>
                <a:buChar char="•"/>
              </a:pPr>
              <a:r>
                <a:rPr lang="en-US" b="true" sz="2799" spc="58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Manipulación eficiente con Pandas: </a:t>
              </a:r>
              <a:r>
                <a:rPr lang="en-US" sz="2799" spc="58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Pandas ofrece estructuras DataFrame para manejar datostabulares y realizar transformaciones complejas fácilmente.</a:t>
              </a:r>
            </a:p>
            <a:p>
              <a:pPr algn="just">
                <a:lnSpc>
                  <a:spcPts val="3778"/>
                </a:lnSpc>
              </a:pPr>
            </a:p>
            <a:p>
              <a:pPr algn="just" marL="604304" indent="-302152" lvl="1">
                <a:lnSpc>
                  <a:spcPts val="3778"/>
                </a:lnSpc>
                <a:buFont typeface="Arial"/>
                <a:buChar char="•"/>
              </a:pPr>
              <a:r>
                <a:rPr lang="en-US" b="true" sz="2799" spc="58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Interacción robusta con bases de datos mediante SQLAlchemy: </a:t>
              </a:r>
              <a:r>
                <a:rPr lang="en-US" sz="2799" spc="58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SQLAlchemy posibilita modelarbases SQL como objetos Python y gestionar conexiones con múltiples motores.</a:t>
              </a:r>
            </a:p>
            <a:p>
              <a:pPr algn="just">
                <a:lnSpc>
                  <a:spcPts val="3778"/>
                </a:lnSpc>
              </a:pPr>
            </a:p>
            <a:p>
              <a:pPr algn="just" marL="604304" indent="-302152" lvl="1">
                <a:lnSpc>
                  <a:spcPts val="3778"/>
                </a:lnSpc>
                <a:buFont typeface="Arial"/>
                <a:buChar char="•"/>
              </a:pPr>
              <a:r>
                <a:rPr lang="en-US" b="true" sz="2799" spc="58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Sinergia para ETL eficaz: </a:t>
              </a:r>
              <a:r>
                <a:rPr lang="en-US" sz="2799" spc="58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Combinar Pandas y SQLAlchemy facilita transformar datos en memoria y cargarlos rápidamente a bases relacionales.</a:t>
              </a:r>
            </a:p>
            <a:p>
              <a:pPr algn="l">
                <a:lnSpc>
                  <a:spcPts val="377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9333756" y="-1395266"/>
            <a:ext cx="1684336" cy="4507010"/>
          </a:xfrm>
          <a:custGeom>
            <a:avLst/>
            <a:gdLst/>
            <a:ahLst/>
            <a:cxnLst/>
            <a:rect r="r" b="b" t="t" l="l"/>
            <a:pathLst>
              <a:path h="4507010" w="1684336">
                <a:moveTo>
                  <a:pt x="0" y="0"/>
                </a:moveTo>
                <a:lnTo>
                  <a:pt x="1684336" y="0"/>
                </a:lnTo>
                <a:lnTo>
                  <a:pt x="1684336" y="4507010"/>
                </a:lnTo>
                <a:lnTo>
                  <a:pt x="0" y="45070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35910" y="8602664"/>
            <a:ext cx="6576895" cy="1684336"/>
          </a:xfrm>
          <a:custGeom>
            <a:avLst/>
            <a:gdLst/>
            <a:ahLst/>
            <a:cxnLst/>
            <a:rect r="r" b="b" t="t" l="l"/>
            <a:pathLst>
              <a:path h="1684336" w="6576895">
                <a:moveTo>
                  <a:pt x="0" y="0"/>
                </a:moveTo>
                <a:lnTo>
                  <a:pt x="6576895" y="0"/>
                </a:lnTo>
                <a:lnTo>
                  <a:pt x="6576895" y="1684336"/>
                </a:lnTo>
                <a:lnTo>
                  <a:pt x="0" y="16843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9966722" cy="3428371"/>
            <a:chOff x="0" y="0"/>
            <a:chExt cx="13288963" cy="457116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288962" cy="4571162"/>
            </a:xfrm>
            <a:custGeom>
              <a:avLst/>
              <a:gdLst/>
              <a:ahLst/>
              <a:cxnLst/>
              <a:rect r="r" b="b" t="t" l="l"/>
              <a:pathLst>
                <a:path h="4571162" w="13288962">
                  <a:moveTo>
                    <a:pt x="0" y="0"/>
                  </a:moveTo>
                  <a:lnTo>
                    <a:pt x="13288962" y="0"/>
                  </a:lnTo>
                  <a:lnTo>
                    <a:pt x="13288962" y="4571162"/>
                  </a:lnTo>
                  <a:lnTo>
                    <a:pt x="0" y="45711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114300"/>
              <a:ext cx="13288963" cy="445686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8034"/>
                </a:lnSpc>
              </a:pPr>
              <a:r>
                <a:rPr lang="en-US" b="true" sz="7725" spc="726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Extracción de datos con </a:t>
              </a:r>
              <a:r>
                <a:rPr lang="en-US" b="true" sz="7725" spc="726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Pandas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4219785"/>
            <a:ext cx="9687279" cy="4382879"/>
            <a:chOff x="0" y="0"/>
            <a:chExt cx="12916372" cy="584383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916372" cy="5843839"/>
            </a:xfrm>
            <a:custGeom>
              <a:avLst/>
              <a:gdLst/>
              <a:ahLst/>
              <a:cxnLst/>
              <a:rect r="r" b="b" t="t" l="l"/>
              <a:pathLst>
                <a:path h="5843839" w="12916372">
                  <a:moveTo>
                    <a:pt x="0" y="0"/>
                  </a:moveTo>
                  <a:lnTo>
                    <a:pt x="12916372" y="0"/>
                  </a:lnTo>
                  <a:lnTo>
                    <a:pt x="12916372" y="5843839"/>
                  </a:lnTo>
                  <a:lnTo>
                    <a:pt x="0" y="58438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2916372" cy="589146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 marL="604304" indent="-302152" lvl="1">
                <a:lnSpc>
                  <a:spcPts val="3778"/>
                </a:lnSpc>
                <a:buFont typeface="Arial"/>
                <a:buChar char="•"/>
              </a:pPr>
              <a:r>
                <a:rPr lang="en-US" b="true" sz="2799" spc="58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Func</a:t>
              </a:r>
              <a:r>
                <a:rPr lang="en-US" b="true" sz="2799" spc="58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iones clave</a:t>
              </a:r>
              <a:r>
                <a:rPr lang="en-US" sz="2799" spc="58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para lectura de datos: read_csv, read_excel y read_json para importar datos estructurados desde archivos locales.</a:t>
              </a:r>
            </a:p>
            <a:p>
              <a:pPr algn="just">
                <a:lnSpc>
                  <a:spcPts val="3778"/>
                </a:lnSpc>
              </a:pPr>
            </a:p>
            <a:p>
              <a:pPr algn="just" marL="604304" indent="-302152" lvl="1">
                <a:lnSpc>
                  <a:spcPts val="3778"/>
                </a:lnSpc>
                <a:buFont typeface="Arial"/>
                <a:buChar char="•"/>
              </a:pPr>
              <a:r>
                <a:rPr lang="en-US" b="true" sz="2799" spc="58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Extracción</a:t>
              </a:r>
              <a:r>
                <a:rPr lang="en-US" sz="2799" spc="58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mediante APIs y requests: Requests permite obtener datos JSON de APIs REST y convertirlos fácilmente a DataFrames con pandas.</a:t>
              </a:r>
            </a:p>
            <a:p>
              <a:pPr algn="just">
                <a:lnSpc>
                  <a:spcPts val="3779"/>
                </a:lnSpc>
              </a:pPr>
            </a:p>
            <a:p>
              <a:pPr algn="just" marL="639958" indent="-213319" lvl="2">
                <a:lnSpc>
                  <a:spcPts val="3779"/>
                </a:lnSpc>
              </a:pPr>
            </a:p>
          </p:txBody>
        </p:sp>
      </p:grpSp>
      <p:sp>
        <p:nvSpPr>
          <p:cNvPr name="Freeform 9" id="9" descr="image.jpg"/>
          <p:cNvSpPr/>
          <p:nvPr/>
        </p:nvSpPr>
        <p:spPr>
          <a:xfrm flipH="false" flipV="false" rot="0">
            <a:off x="12527282" y="-137473"/>
            <a:ext cx="5760718" cy="9143908"/>
          </a:xfrm>
          <a:custGeom>
            <a:avLst/>
            <a:gdLst/>
            <a:ahLst/>
            <a:cxnLst/>
            <a:rect r="r" b="b" t="t" l="l"/>
            <a:pathLst>
              <a:path h="9143908" w="5760718">
                <a:moveTo>
                  <a:pt x="0" y="0"/>
                </a:moveTo>
                <a:lnTo>
                  <a:pt x="5760718" y="0"/>
                </a:lnTo>
                <a:lnTo>
                  <a:pt x="5760718" y="9143908"/>
                </a:lnTo>
                <a:lnTo>
                  <a:pt x="0" y="9143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364" t="0" r="-29364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7287" y="7736578"/>
            <a:ext cx="1684336" cy="4507010"/>
          </a:xfrm>
          <a:custGeom>
            <a:avLst/>
            <a:gdLst/>
            <a:ahLst/>
            <a:cxnLst/>
            <a:rect r="r" b="b" t="t" l="l"/>
            <a:pathLst>
              <a:path h="4507010" w="1684336">
                <a:moveTo>
                  <a:pt x="0" y="0"/>
                </a:moveTo>
                <a:lnTo>
                  <a:pt x="1684336" y="0"/>
                </a:lnTo>
                <a:lnTo>
                  <a:pt x="1684336" y="4507010"/>
                </a:lnTo>
                <a:lnTo>
                  <a:pt x="0" y="4507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431128" y="-464455"/>
            <a:ext cx="1684336" cy="4507010"/>
          </a:xfrm>
          <a:custGeom>
            <a:avLst/>
            <a:gdLst/>
            <a:ahLst/>
            <a:cxnLst/>
            <a:rect r="r" b="b" t="t" l="l"/>
            <a:pathLst>
              <a:path h="4507010" w="1684336">
                <a:moveTo>
                  <a:pt x="0" y="0"/>
                </a:moveTo>
                <a:lnTo>
                  <a:pt x="1684335" y="0"/>
                </a:lnTo>
                <a:lnTo>
                  <a:pt x="1684335" y="4507010"/>
                </a:lnTo>
                <a:lnTo>
                  <a:pt x="0" y="4507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08858" y="1114425"/>
            <a:ext cx="14903551" cy="2409196"/>
            <a:chOff x="0" y="0"/>
            <a:chExt cx="19871401" cy="321226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871401" cy="3212262"/>
            </a:xfrm>
            <a:custGeom>
              <a:avLst/>
              <a:gdLst/>
              <a:ahLst/>
              <a:cxnLst/>
              <a:rect r="r" b="b" t="t" l="l"/>
              <a:pathLst>
                <a:path h="3212262" w="19871401">
                  <a:moveTo>
                    <a:pt x="0" y="0"/>
                  </a:moveTo>
                  <a:lnTo>
                    <a:pt x="19871401" y="0"/>
                  </a:lnTo>
                  <a:lnTo>
                    <a:pt x="19871401" y="3212262"/>
                  </a:lnTo>
                  <a:lnTo>
                    <a:pt x="0" y="32122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114300"/>
              <a:ext cx="19871401" cy="309796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8034"/>
                </a:lnSpc>
              </a:pPr>
              <a:r>
                <a:rPr lang="en-US" b="true" sz="7725" spc="726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Transformación de datos con Pandas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413354" y="4042555"/>
            <a:ext cx="12699055" cy="4786650"/>
            <a:chOff x="0" y="0"/>
            <a:chExt cx="16932073" cy="6382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932073" cy="6382200"/>
            </a:xfrm>
            <a:custGeom>
              <a:avLst/>
              <a:gdLst/>
              <a:ahLst/>
              <a:cxnLst/>
              <a:rect r="r" b="b" t="t" l="l"/>
              <a:pathLst>
                <a:path h="6382200" w="16932073">
                  <a:moveTo>
                    <a:pt x="0" y="0"/>
                  </a:moveTo>
                  <a:lnTo>
                    <a:pt x="16932073" y="0"/>
                  </a:lnTo>
                  <a:lnTo>
                    <a:pt x="16932073" y="6382200"/>
                  </a:lnTo>
                  <a:lnTo>
                    <a:pt x="0" y="6382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6932073" cy="64298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 marL="604304" indent="-302152" lvl="1">
                <a:lnSpc>
                  <a:spcPts val="3778"/>
                </a:lnSpc>
                <a:buFont typeface="Arial"/>
                <a:buChar char="•"/>
              </a:pPr>
              <a:r>
                <a:rPr lang="en-US" b="true" sz="2799" spc="58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Limpieza de datos en DataFrames: </a:t>
              </a:r>
              <a:r>
                <a:rPr lang="en-US" sz="2799" spc="58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Eliminar valores nulos con dropna y duplicados con drop_duplicates para asegurar calidad consistente.</a:t>
              </a:r>
            </a:p>
            <a:p>
              <a:pPr algn="just">
                <a:lnSpc>
                  <a:spcPts val="3778"/>
                </a:lnSpc>
              </a:pPr>
            </a:p>
            <a:p>
              <a:pPr algn="just" marL="604304" indent="-302152" lvl="1">
                <a:lnSpc>
                  <a:spcPts val="3778"/>
                </a:lnSpc>
                <a:buFont typeface="Arial"/>
                <a:buChar char="•"/>
              </a:pPr>
              <a:r>
                <a:rPr lang="en-US" b="true" sz="2799" spc="58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Renombrar y filtrar columnas y filas: </a:t>
              </a:r>
              <a:r>
                <a:rPr lang="en-US" sz="2799" spc="58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Usar rename para cambiar nombres y query o boolean indexing para filtrar filas específicas.</a:t>
              </a:r>
            </a:p>
            <a:p>
              <a:pPr algn="just">
                <a:lnSpc>
                  <a:spcPts val="3778"/>
                </a:lnSpc>
              </a:pPr>
            </a:p>
            <a:p>
              <a:pPr algn="just" marL="604304" indent="-302152" lvl="1">
                <a:lnSpc>
                  <a:spcPts val="3778"/>
                </a:lnSpc>
                <a:buFont typeface="Arial"/>
                <a:buChar char="•"/>
              </a:pPr>
              <a:r>
                <a:rPr lang="en-US" b="true" sz="2799" spc="58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Transformaciones personalizadas con lambda y map: </a:t>
              </a:r>
              <a:r>
                <a:rPr lang="en-US" sz="2799" spc="58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Aplicar funciones lambda y map a columnaspara modificar datos de forma flexible y eficiente.</a:t>
              </a:r>
            </a:p>
            <a:p>
              <a:pPr algn="just" marL="639958" indent="-213319" lvl="2">
                <a:lnSpc>
                  <a:spcPts val="377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DAGiBL5E_F4</dc:identifier>
  <dcterms:modified xsi:type="dcterms:W3CDTF">2011-08-01T06:04:30Z</dcterms:modified>
  <cp:revision>1</cp:revision>
  <dc:title>UNICABA_CienciaDatosI_PythonSQL</dc:title>
</cp:coreProperties>
</file>