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60" r:id="rId4"/>
    <p:sldId id="262" r:id="rId5"/>
    <p:sldId id="263" r:id="rId6"/>
    <p:sldId id="264" r:id="rId7"/>
    <p:sldId id="265"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593" autoAdjust="0"/>
  </p:normalViewPr>
  <p:slideViewPr>
    <p:cSldViewPr snapToGrid="0">
      <p:cViewPr varScale="1">
        <p:scale>
          <a:sx n="95" d="100"/>
          <a:sy n="95" d="100"/>
        </p:scale>
        <p:origin x="11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B84A3-BAEB-4453-A6A8-49FCE79ECEEF}" type="datetimeFigureOut">
              <a:rPr lang="es-PE" smtClean="0"/>
              <a:t>22/01/2024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E57CA-5B5A-4C6D-8C7A-86DFA352281E}" type="slidenum">
              <a:rPr lang="es-PE" smtClean="0"/>
              <a:t>‹Nº›</a:t>
            </a:fld>
            <a:endParaRPr lang="es-PE"/>
          </a:p>
        </p:txBody>
      </p:sp>
    </p:spTree>
    <p:extLst>
      <p:ext uri="{BB962C8B-B14F-4D97-AF65-F5344CB8AC3E}">
        <p14:creationId xmlns:p14="http://schemas.microsoft.com/office/powerpoint/2010/main" val="34007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b="0" i="0" dirty="0">
                <a:solidFill>
                  <a:srgbClr val="D1D5DB"/>
                </a:solidFill>
                <a:effectLst/>
                <a:latin typeface="Söhne"/>
              </a:rPr>
              <a:t>En resumen, el diccionario de </a:t>
            </a:r>
            <a:r>
              <a:rPr lang="es-MX" b="0" i="0" dirty="0" err="1">
                <a:solidFill>
                  <a:srgbClr val="D1D5DB"/>
                </a:solidFill>
                <a:effectLst/>
                <a:latin typeface="Söhne"/>
              </a:rPr>
              <a:t>URLs</a:t>
            </a:r>
            <a:r>
              <a:rPr lang="es-MX" b="0" i="0" dirty="0">
                <a:solidFill>
                  <a:srgbClr val="D1D5DB"/>
                </a:solidFill>
                <a:effectLst/>
                <a:latin typeface="Söhne"/>
              </a:rPr>
              <a:t> dirige las solicitudes del usuario al controlador adecuado. El controlador utiliza el modelo y su ORM para interactuar con la base de datos. Una vez que se obtienen los datos, la vista se encarga de presentarlos utilizando una plantilla y se envía al usuario como una respuesta HTML. Este proceso permite crear aplicaciones web dinámicas y basadas en datos en Django.</a:t>
            </a:r>
            <a:br>
              <a:rPr lang="es-MX" b="0" i="0" dirty="0">
                <a:solidFill>
                  <a:srgbClr val="D1D5DB"/>
                </a:solidFill>
                <a:effectLst/>
                <a:latin typeface="Söhne"/>
              </a:rPr>
            </a:br>
            <a:br>
              <a:rPr lang="es-MX" b="0" i="0" dirty="0">
                <a:solidFill>
                  <a:srgbClr val="D1D5DB"/>
                </a:solidFill>
                <a:effectLst/>
                <a:latin typeface="Söhne"/>
              </a:rPr>
            </a:br>
            <a:r>
              <a:rPr lang="es-MX" b="0" i="0" dirty="0">
                <a:solidFill>
                  <a:srgbClr val="D1D5DB"/>
                </a:solidFill>
                <a:effectLst/>
                <a:latin typeface="Söhne"/>
              </a:rPr>
              <a:t>El diccionario de </a:t>
            </a:r>
            <a:r>
              <a:rPr lang="es-MX" b="0" i="0" dirty="0" err="1">
                <a:solidFill>
                  <a:srgbClr val="D1D5DB"/>
                </a:solidFill>
                <a:effectLst/>
                <a:latin typeface="Söhne"/>
              </a:rPr>
              <a:t>URLs</a:t>
            </a:r>
            <a:r>
              <a:rPr lang="es-MX" b="0" i="0" dirty="0">
                <a:solidFill>
                  <a:srgbClr val="D1D5DB"/>
                </a:solidFill>
                <a:effectLst/>
                <a:latin typeface="Söhne"/>
              </a:rPr>
              <a:t> actúa como un mapa que guía las solicitudes de los usuarios a diferentes partes de tu aplicación. Cuando un usuario accede a una página, el diccionario de </a:t>
            </a:r>
            <a:r>
              <a:rPr lang="es-MX" b="0" i="0" dirty="0" err="1">
                <a:solidFill>
                  <a:srgbClr val="D1D5DB"/>
                </a:solidFill>
                <a:effectLst/>
                <a:latin typeface="Söhne"/>
              </a:rPr>
              <a:t>URLs</a:t>
            </a:r>
            <a:r>
              <a:rPr lang="es-MX" b="0" i="0" dirty="0">
                <a:solidFill>
                  <a:srgbClr val="D1D5DB"/>
                </a:solidFill>
                <a:effectLst/>
                <a:latin typeface="Söhne"/>
              </a:rPr>
              <a:t> dirige esa solicitud al "controlador" adecuado.</a:t>
            </a:r>
          </a:p>
          <a:p>
            <a:pPr algn="l"/>
            <a:r>
              <a:rPr lang="es-MX" b="0" i="0" dirty="0">
                <a:solidFill>
                  <a:srgbClr val="D1D5DB"/>
                </a:solidFill>
                <a:effectLst/>
                <a:latin typeface="Söhne"/>
              </a:rPr>
              <a:t>El controlador es como el cerebro de la operación. Utiliza el "modelo", que es como una representación de tus datos, y su "ORM" (Mapeo Objeto-Relacional) para hablar con la base de datos. En lugar de usar un lenguaje complicado como SQL, el ORM permite que el controlador hable con la base de datos utilizando objetos de Python.</a:t>
            </a:r>
          </a:p>
          <a:p>
            <a:pPr algn="l"/>
            <a:r>
              <a:rPr lang="es-MX" b="0" i="0" dirty="0">
                <a:solidFill>
                  <a:srgbClr val="D1D5DB"/>
                </a:solidFill>
                <a:effectLst/>
                <a:latin typeface="Söhne"/>
              </a:rPr>
              <a:t>Entonces, el controlador le pide al modelo que realice acciones como "obtener estos datos" o "actualizar esa información" en la base de datos. Una vez que la base de datos responde, el controlador recoge esos datos y se los pasa a la "vista".</a:t>
            </a:r>
          </a:p>
          <a:p>
            <a:pPr algn="l"/>
            <a:r>
              <a:rPr lang="es-MX" b="0" i="0" dirty="0">
                <a:solidFill>
                  <a:srgbClr val="D1D5DB"/>
                </a:solidFill>
                <a:effectLst/>
                <a:latin typeface="Söhne"/>
              </a:rPr>
              <a:t>La vista es responsable de tomar esos datos y mostrarlos al usuario de una manera bonita. Utiliza una "plantilla" que define cómo se estructura la página web. Finalmente, toda esta información se combina y se envía al usuario como una página HTML.</a:t>
            </a:r>
          </a:p>
          <a:p>
            <a:pPr algn="l"/>
            <a:r>
              <a:rPr lang="es-MX" b="0" i="0" dirty="0">
                <a:solidFill>
                  <a:srgbClr val="D1D5DB"/>
                </a:solidFill>
                <a:effectLst/>
                <a:latin typeface="Söhne"/>
              </a:rPr>
              <a:t>En resumen, el ORM es como un traductor que permite que el controlador hable con la base de datos de una manera más fácil de entender, haciendo que todo el proceso de manejar datos en una aplicación web con Django sea más sencillo y eficiente.</a:t>
            </a:r>
          </a:p>
          <a:p>
            <a:br>
              <a:rPr lang="es-PE" dirty="0"/>
            </a:br>
            <a:r>
              <a:rPr lang="es-MX" b="0" i="0" dirty="0">
                <a:solidFill>
                  <a:srgbClr val="D1D5DB"/>
                </a:solidFill>
                <a:effectLst/>
                <a:latin typeface="Söhne"/>
              </a:rPr>
              <a:t>Un ORM, o Mapeo Objeto-Relacional (</a:t>
            </a:r>
            <a:r>
              <a:rPr lang="es-MX" b="0" i="0" dirty="0" err="1">
                <a:solidFill>
                  <a:srgbClr val="D1D5DB"/>
                </a:solidFill>
                <a:effectLst/>
                <a:latin typeface="Söhne"/>
              </a:rPr>
              <a:t>Object-Relational</a:t>
            </a:r>
            <a:r>
              <a:rPr lang="es-MX" b="0" i="0" dirty="0">
                <a:solidFill>
                  <a:srgbClr val="D1D5DB"/>
                </a:solidFill>
                <a:effectLst/>
                <a:latin typeface="Söhne"/>
              </a:rPr>
              <a:t> </a:t>
            </a:r>
            <a:r>
              <a:rPr lang="es-MX" b="0" i="0" dirty="0" err="1">
                <a:solidFill>
                  <a:srgbClr val="D1D5DB"/>
                </a:solidFill>
                <a:effectLst/>
                <a:latin typeface="Söhne"/>
              </a:rPr>
              <a:t>Mapping</a:t>
            </a:r>
            <a:r>
              <a:rPr lang="es-MX" b="0" i="0" dirty="0">
                <a:solidFill>
                  <a:srgbClr val="D1D5DB"/>
                </a:solidFill>
                <a:effectLst/>
                <a:latin typeface="Söhne"/>
              </a:rPr>
              <a:t>, en inglés), es una técnica que permite interactuar con bases de datos relacionales utilizando objetos de programación en lugar de consultas SQL directas. En lugar de pensar en términos de tablas, filas y columnas, el ORM permite trabajar con entidades y objetos de manera más cercana a la forma en que se piensa en programación orientada a objetos.</a:t>
            </a:r>
            <a:endParaRPr lang="es-PE" dirty="0"/>
          </a:p>
        </p:txBody>
      </p:sp>
      <p:sp>
        <p:nvSpPr>
          <p:cNvPr id="4" name="Marcador de número de diapositiva 3"/>
          <p:cNvSpPr>
            <a:spLocks noGrp="1"/>
          </p:cNvSpPr>
          <p:nvPr>
            <p:ph type="sldNum" sz="quarter" idx="5"/>
          </p:nvPr>
        </p:nvSpPr>
        <p:spPr/>
        <p:txBody>
          <a:bodyPr/>
          <a:lstStyle/>
          <a:p>
            <a:fld id="{A44E57CA-5B5A-4C6D-8C7A-86DFA352281E}" type="slidenum">
              <a:rPr lang="es-PE" smtClean="0"/>
              <a:t>6</a:t>
            </a:fld>
            <a:endParaRPr lang="es-PE"/>
          </a:p>
        </p:txBody>
      </p:sp>
    </p:spTree>
    <p:extLst>
      <p:ext uri="{BB962C8B-B14F-4D97-AF65-F5344CB8AC3E}">
        <p14:creationId xmlns:p14="http://schemas.microsoft.com/office/powerpoint/2010/main" val="261396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4C482-ACC5-3335-58AD-B56F2BFEA8F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5812CF14-4628-BF8D-5141-1C541AB1D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E3575CF6-91D3-F187-4348-3D86C7A9D5C3}"/>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5" name="Marcador de pie de página 4">
            <a:extLst>
              <a:ext uri="{FF2B5EF4-FFF2-40B4-BE49-F238E27FC236}">
                <a16:creationId xmlns:a16="http://schemas.microsoft.com/office/drawing/2014/main" id="{4EF9A416-6F64-6E2D-FFA3-F58A09CCDD3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C84687B-E307-F8BA-7972-312C9F597714}"/>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409837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A4074-7F02-885E-BAEF-87E7700D4427}"/>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FC6B40D2-DF8B-606B-4141-68A06BF69969}"/>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2C902F77-110B-C500-FED4-9DC009D23BBF}"/>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5" name="Marcador de pie de página 4">
            <a:extLst>
              <a:ext uri="{FF2B5EF4-FFF2-40B4-BE49-F238E27FC236}">
                <a16:creationId xmlns:a16="http://schemas.microsoft.com/office/drawing/2014/main" id="{502DA084-4695-C14A-217F-03E853E0835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97A4E6D-77DC-8EFF-92C3-0C40EF964215}"/>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164393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66AF83-775A-923B-AB20-2EE8F917DE6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F76000BF-B09C-6DC0-E5BF-C1A0F07A3497}"/>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ADEAB239-B5BE-98BD-AA8B-EFB9FF0BAE34}"/>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5" name="Marcador de pie de página 4">
            <a:extLst>
              <a:ext uri="{FF2B5EF4-FFF2-40B4-BE49-F238E27FC236}">
                <a16:creationId xmlns:a16="http://schemas.microsoft.com/office/drawing/2014/main" id="{921578AD-E76A-918C-70DF-F46351E648D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FDE9871-1A8A-5424-CE76-1012FB623DAC}"/>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3526546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5627685"/>
          </a:xfrm>
          <a:prstGeom prst="rect">
            <a:avLst/>
          </a:prstGeom>
        </p:spPr>
      </p:pic>
      <p:sp>
        <p:nvSpPr>
          <p:cNvPr id="17" name="bg object 17"/>
          <p:cNvSpPr/>
          <p:nvPr/>
        </p:nvSpPr>
        <p:spPr>
          <a:xfrm>
            <a:off x="9959340" y="1498091"/>
            <a:ext cx="2232660" cy="4638040"/>
          </a:xfrm>
          <a:custGeom>
            <a:avLst/>
            <a:gdLst/>
            <a:ahLst/>
            <a:cxnLst/>
            <a:rect l="l" t="t" r="r" b="b"/>
            <a:pathLst>
              <a:path w="2232659" h="4638040">
                <a:moveTo>
                  <a:pt x="0" y="4637532"/>
                </a:moveTo>
                <a:lnTo>
                  <a:pt x="2232659" y="4637532"/>
                </a:lnTo>
                <a:lnTo>
                  <a:pt x="2232659" y="0"/>
                </a:lnTo>
                <a:lnTo>
                  <a:pt x="0" y="0"/>
                </a:lnTo>
                <a:lnTo>
                  <a:pt x="0" y="4637532"/>
                </a:lnTo>
                <a:close/>
              </a:path>
            </a:pathLst>
          </a:custGeom>
          <a:solidFill>
            <a:srgbClr val="FFFFFF">
              <a:alpha val="67842"/>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628701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112374" y="1523999"/>
            <a:ext cx="2079624" cy="4103686"/>
          </a:xfrm>
          <a:prstGeom prst="rect">
            <a:avLst/>
          </a:prstGeom>
        </p:spPr>
      </p:pic>
      <p:sp>
        <p:nvSpPr>
          <p:cNvPr id="2" name="Holder 2"/>
          <p:cNvSpPr>
            <a:spLocks noGrp="1"/>
          </p:cNvSpPr>
          <p:nvPr>
            <p:ph type="title"/>
          </p:nvPr>
        </p:nvSpPr>
        <p:spPr/>
        <p:txBody>
          <a:bodyPr lIns="0" tIns="0" rIns="0" bIns="0"/>
          <a:lstStyle>
            <a:lvl1pPr>
              <a:defRPr sz="32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39177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89BC5-9A9B-97B3-96CE-000A63A620F6}"/>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21915873-AC47-829F-7826-0034D19CAB78}"/>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F85A386B-D08E-7202-AEB1-B4F541ECABFA}"/>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5" name="Marcador de pie de página 4">
            <a:extLst>
              <a:ext uri="{FF2B5EF4-FFF2-40B4-BE49-F238E27FC236}">
                <a16:creationId xmlns:a16="http://schemas.microsoft.com/office/drawing/2014/main" id="{37A06F53-27A3-1BB5-C71A-E8704047611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E7BEEB6-9286-1BD9-ECE9-440C95BA6AC1}"/>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240671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333A1-48F2-2EFE-D29D-2AFC73E53CBC}"/>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DE97C64E-2AF1-0672-1FA9-32D40A1C26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6476A0F-572B-9A1C-9706-B39D1C7E6353}"/>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5" name="Marcador de pie de página 4">
            <a:extLst>
              <a:ext uri="{FF2B5EF4-FFF2-40B4-BE49-F238E27FC236}">
                <a16:creationId xmlns:a16="http://schemas.microsoft.com/office/drawing/2014/main" id="{4B467D13-3BDE-2240-7E04-D07E23F7B47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C4A68A9-32D0-6DB2-7380-74BC40A1B196}"/>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221372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86686-F944-A00F-88AA-1B06FDD2164B}"/>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0950273D-C30E-AEF8-4582-961D228E1416}"/>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3AABA54A-CB3B-0AAE-CD68-456AE3D3D700}"/>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5BD0C03B-DE49-8915-B6BC-4E282FF4BBC7}"/>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6" name="Marcador de pie de página 5">
            <a:extLst>
              <a:ext uri="{FF2B5EF4-FFF2-40B4-BE49-F238E27FC236}">
                <a16:creationId xmlns:a16="http://schemas.microsoft.com/office/drawing/2014/main" id="{E72F671B-44EA-52EE-9C0A-6549FAD3771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B6B1CA8-2B55-4D21-D48F-F7B61C40D9FC}"/>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177510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CA09F-5C85-8D60-57AE-83D2640C608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62AB54CE-86CD-1EE8-0E72-F683F4D4B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2966A007-EE04-E840-88FE-EC280BC0BA97}"/>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08B0007D-3AD3-615E-624F-CBFE2A26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B926E2A-2E0E-B355-8CF5-94D2193A8D2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E0D04168-AA4B-7DF3-071E-637588C16CBD}"/>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8" name="Marcador de pie de página 7">
            <a:extLst>
              <a:ext uri="{FF2B5EF4-FFF2-40B4-BE49-F238E27FC236}">
                <a16:creationId xmlns:a16="http://schemas.microsoft.com/office/drawing/2014/main" id="{B56DBD7D-7E0F-2E67-FF18-E6D1FFD68F4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C30B3ECD-9F41-8796-F334-3F267B72D817}"/>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92269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7FCDB-B5A6-28B7-EC3C-EBD841AB464C}"/>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99EA94ED-4CC4-C328-0AAD-8D72DED08FDA}"/>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4" name="Marcador de pie de página 3">
            <a:extLst>
              <a:ext uri="{FF2B5EF4-FFF2-40B4-BE49-F238E27FC236}">
                <a16:creationId xmlns:a16="http://schemas.microsoft.com/office/drawing/2014/main" id="{A8A4992D-AFCF-06DA-E2D9-63C3871FDAD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08DD2E0-6D1D-1061-5483-240DC77D299C}"/>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368967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EE12C0-1272-69F6-B791-11E95008CE54}"/>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3" name="Marcador de pie de página 2">
            <a:extLst>
              <a:ext uri="{FF2B5EF4-FFF2-40B4-BE49-F238E27FC236}">
                <a16:creationId xmlns:a16="http://schemas.microsoft.com/office/drawing/2014/main" id="{BAC6BCB4-E017-DAF2-3FAC-5DFA28E1E533}"/>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0C648F1-074B-425E-6F07-DAD05478B9BA}"/>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115764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54C39-89EC-FA8B-C2DF-7C316E62F23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300A2CE3-87D6-2167-E58F-E9D60C686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E30DA70B-76F2-1583-E97C-CEEAC7BE0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BDBCCE3-91FC-7F96-56E5-A18D074B3316}"/>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6" name="Marcador de pie de página 5">
            <a:extLst>
              <a:ext uri="{FF2B5EF4-FFF2-40B4-BE49-F238E27FC236}">
                <a16:creationId xmlns:a16="http://schemas.microsoft.com/office/drawing/2014/main" id="{17A1D26F-AAC2-CE49-5D9B-4B5BBAFF713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7B0768A-C8DE-8C22-667A-53316B6BB018}"/>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386067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23D1C-295E-5D3B-521D-545EF52D9BC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C33351CD-89DA-28A7-679E-05FDADC71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FEFB5973-3988-13A6-8317-04431CB47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9E3878A-2702-B51D-60DD-52810A4C1575}"/>
              </a:ext>
            </a:extLst>
          </p:cNvPr>
          <p:cNvSpPr>
            <a:spLocks noGrp="1"/>
          </p:cNvSpPr>
          <p:nvPr>
            <p:ph type="dt" sz="half" idx="10"/>
          </p:nvPr>
        </p:nvSpPr>
        <p:spPr/>
        <p:txBody>
          <a:bodyPr/>
          <a:lstStyle/>
          <a:p>
            <a:fld id="{2A2E7B1F-FDF2-4846-9813-42F609564505}" type="datetimeFigureOut">
              <a:rPr lang="es-PE" smtClean="0"/>
              <a:t>22/01/2024</a:t>
            </a:fld>
            <a:endParaRPr lang="es-PE"/>
          </a:p>
        </p:txBody>
      </p:sp>
      <p:sp>
        <p:nvSpPr>
          <p:cNvPr id="6" name="Marcador de pie de página 5">
            <a:extLst>
              <a:ext uri="{FF2B5EF4-FFF2-40B4-BE49-F238E27FC236}">
                <a16:creationId xmlns:a16="http://schemas.microsoft.com/office/drawing/2014/main" id="{DB96A56D-A4CD-971E-0396-B2F3C056311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B741568-632D-DF08-917A-528D7A3543AE}"/>
              </a:ext>
            </a:extLst>
          </p:cNvPr>
          <p:cNvSpPr>
            <a:spLocks noGrp="1"/>
          </p:cNvSpPr>
          <p:nvPr>
            <p:ph type="sldNum" sz="quarter" idx="12"/>
          </p:nvPr>
        </p:nvSpPr>
        <p:spPr/>
        <p:txBody>
          <a:bodyPr/>
          <a:lstStyle/>
          <a:p>
            <a:fld id="{953004EF-F2E4-418A-BD20-03292ED65B38}" type="slidenum">
              <a:rPr lang="es-PE" smtClean="0"/>
              <a:t>‹Nº›</a:t>
            </a:fld>
            <a:endParaRPr lang="es-PE"/>
          </a:p>
        </p:txBody>
      </p:sp>
    </p:spTree>
    <p:extLst>
      <p:ext uri="{BB962C8B-B14F-4D97-AF65-F5344CB8AC3E}">
        <p14:creationId xmlns:p14="http://schemas.microsoft.com/office/powerpoint/2010/main" val="13279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58296D-F0EE-97E4-BF4D-3AD32EFE0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ABDF98D8-B982-CB35-B200-D8E1B8B7F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337943F9-DA3F-4C20-632E-A6E93F488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2E7B1F-FDF2-4846-9813-42F609564505}" type="datetimeFigureOut">
              <a:rPr lang="es-PE" smtClean="0"/>
              <a:t>22/01/2024</a:t>
            </a:fld>
            <a:endParaRPr lang="es-PE"/>
          </a:p>
        </p:txBody>
      </p:sp>
      <p:sp>
        <p:nvSpPr>
          <p:cNvPr id="5" name="Marcador de pie de página 4">
            <a:extLst>
              <a:ext uri="{FF2B5EF4-FFF2-40B4-BE49-F238E27FC236}">
                <a16:creationId xmlns:a16="http://schemas.microsoft.com/office/drawing/2014/main" id="{712DD9E3-3196-2C3D-C476-F80BB3B91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28B276AA-EF6B-1D55-55C3-6A739B37C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3004EF-F2E4-418A-BD20-03292ED65B38}" type="slidenum">
              <a:rPr lang="es-PE" smtClean="0"/>
              <a:t>‹Nº›</a:t>
            </a:fld>
            <a:endParaRPr lang="es-PE"/>
          </a:p>
        </p:txBody>
      </p:sp>
    </p:spTree>
    <p:extLst>
      <p:ext uri="{BB962C8B-B14F-4D97-AF65-F5344CB8AC3E}">
        <p14:creationId xmlns:p14="http://schemas.microsoft.com/office/powerpoint/2010/main" val="116818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8000"/>
          </a:xfrm>
          <a:prstGeom prst="rect">
            <a:avLst/>
          </a:prstGeom>
        </p:spPr>
      </p:pic>
      <p:sp>
        <p:nvSpPr>
          <p:cNvPr id="3" name="object 3"/>
          <p:cNvSpPr txBox="1">
            <a:spLocks noGrp="1"/>
          </p:cNvSpPr>
          <p:nvPr>
            <p:ph type="title"/>
          </p:nvPr>
        </p:nvSpPr>
        <p:spPr>
          <a:xfrm>
            <a:off x="1471905" y="2719834"/>
            <a:ext cx="3028315" cy="1367682"/>
          </a:xfrm>
          <a:prstGeom prst="rect">
            <a:avLst/>
          </a:prstGeom>
        </p:spPr>
        <p:txBody>
          <a:bodyPr vert="horz" wrap="square" lIns="0" tIns="13335" rIns="0" bIns="0" rtlCol="0">
            <a:spAutoFit/>
          </a:bodyPr>
          <a:lstStyle/>
          <a:p>
            <a:pPr marL="12700" marR="5080">
              <a:lnSpc>
                <a:spcPct val="100000"/>
              </a:lnSpc>
              <a:spcBef>
                <a:spcPts val="105"/>
              </a:spcBef>
            </a:pPr>
            <a:r>
              <a:rPr lang="es-PE" sz="4400" spc="-5" dirty="0"/>
              <a:t>PYTHON - DJANGO</a:t>
            </a:r>
            <a:endParaRPr sz="4400" dirty="0"/>
          </a:p>
        </p:txBody>
      </p:sp>
      <p:pic>
        <p:nvPicPr>
          <p:cNvPr id="1026" name="Picture 2" descr="python-django-logo - Indigo.amsterdam">
            <a:extLst>
              <a:ext uri="{FF2B5EF4-FFF2-40B4-BE49-F238E27FC236}">
                <a16:creationId xmlns:a16="http://schemas.microsoft.com/office/drawing/2014/main" id="{A660D8E3-F2D5-4541-B502-8047B47A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886" y="1859291"/>
            <a:ext cx="5986037" cy="33592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500" y="468249"/>
            <a:ext cx="4011929" cy="513715"/>
          </a:xfrm>
          <a:prstGeom prst="rect">
            <a:avLst/>
          </a:prstGeom>
        </p:spPr>
        <p:txBody>
          <a:bodyPr vert="horz" wrap="square" lIns="0" tIns="13335" rIns="0" bIns="0" rtlCol="0">
            <a:spAutoFit/>
          </a:bodyPr>
          <a:lstStyle/>
          <a:p>
            <a:pPr marL="12700">
              <a:lnSpc>
                <a:spcPct val="100000"/>
              </a:lnSpc>
              <a:spcBef>
                <a:spcPts val="105"/>
              </a:spcBef>
            </a:pPr>
            <a:r>
              <a:rPr dirty="0"/>
              <a:t>Objetivo</a:t>
            </a:r>
            <a:r>
              <a:rPr spc="-60" dirty="0"/>
              <a:t> </a:t>
            </a:r>
            <a:r>
              <a:rPr spc="-5" dirty="0"/>
              <a:t>de</a:t>
            </a:r>
            <a:r>
              <a:rPr spc="-30" dirty="0"/>
              <a:t> </a:t>
            </a:r>
            <a:r>
              <a:rPr dirty="0"/>
              <a:t>la</a:t>
            </a:r>
            <a:r>
              <a:rPr spc="-40" dirty="0"/>
              <a:t> </a:t>
            </a:r>
            <a:r>
              <a:rPr spc="-5" dirty="0"/>
              <a:t>clase</a:t>
            </a:r>
          </a:p>
        </p:txBody>
      </p:sp>
      <p:sp>
        <p:nvSpPr>
          <p:cNvPr id="3" name="object 3"/>
          <p:cNvSpPr txBox="1"/>
          <p:nvPr/>
        </p:nvSpPr>
        <p:spPr>
          <a:xfrm>
            <a:off x="2879598" y="2097638"/>
            <a:ext cx="6967855" cy="2191306"/>
          </a:xfrm>
          <a:prstGeom prst="rect">
            <a:avLst/>
          </a:prstGeom>
        </p:spPr>
        <p:txBody>
          <a:bodyPr vert="horz" wrap="square" lIns="0" tIns="12065" rIns="0" bIns="0" rtlCol="0">
            <a:spAutoFit/>
          </a:bodyPr>
          <a:lstStyle/>
          <a:p>
            <a:pPr marL="12700" marR="5080" algn="just">
              <a:lnSpc>
                <a:spcPct val="150000"/>
              </a:lnSpc>
              <a:spcBef>
                <a:spcPts val="95"/>
              </a:spcBef>
            </a:pPr>
            <a:r>
              <a:rPr lang="es-MX" sz="2400" dirty="0">
                <a:solidFill>
                  <a:srgbClr val="440099"/>
                </a:solidFill>
                <a:latin typeface="Tahoma"/>
                <a:cs typeface="Tahoma"/>
              </a:rPr>
              <a:t>Introducción a Django</a:t>
            </a:r>
          </a:p>
          <a:p>
            <a:pPr marL="12700" marR="5080" algn="just">
              <a:lnSpc>
                <a:spcPct val="150000"/>
              </a:lnSpc>
              <a:spcBef>
                <a:spcPts val="95"/>
              </a:spcBef>
            </a:pPr>
            <a:r>
              <a:rPr lang="es-MX" sz="2400" dirty="0">
                <a:solidFill>
                  <a:srgbClr val="440099"/>
                </a:solidFill>
                <a:latin typeface="Tahoma"/>
                <a:cs typeface="Tahoma"/>
              </a:rPr>
              <a:t>Instalación y configuración</a:t>
            </a:r>
          </a:p>
          <a:p>
            <a:pPr marL="12700" marR="5080" algn="just">
              <a:lnSpc>
                <a:spcPct val="150000"/>
              </a:lnSpc>
              <a:spcBef>
                <a:spcPts val="95"/>
              </a:spcBef>
            </a:pPr>
            <a:r>
              <a:rPr lang="es-MX" sz="2400" dirty="0">
                <a:solidFill>
                  <a:srgbClr val="440099"/>
                </a:solidFill>
                <a:latin typeface="Tahoma"/>
                <a:cs typeface="Tahoma"/>
              </a:rPr>
              <a:t>Creación de un proyecto</a:t>
            </a:r>
          </a:p>
          <a:p>
            <a:pPr marL="12700" marR="5080" algn="just">
              <a:lnSpc>
                <a:spcPct val="150000"/>
              </a:lnSpc>
              <a:spcBef>
                <a:spcPts val="95"/>
              </a:spcBef>
            </a:pPr>
            <a:r>
              <a:rPr lang="es-MX" sz="2400" dirty="0">
                <a:solidFill>
                  <a:srgbClr val="440099"/>
                </a:solidFill>
                <a:latin typeface="Tahoma"/>
                <a:cs typeface="Tahoma"/>
              </a:rPr>
              <a:t>Estructura de un proyecto Django</a:t>
            </a:r>
          </a:p>
        </p:txBody>
      </p:sp>
      <p:sp>
        <p:nvSpPr>
          <p:cNvPr id="4" name="object 4"/>
          <p:cNvSpPr/>
          <p:nvPr/>
        </p:nvSpPr>
        <p:spPr>
          <a:xfrm>
            <a:off x="859116" y="2775203"/>
            <a:ext cx="1577340" cy="1583055"/>
          </a:xfrm>
          <a:custGeom>
            <a:avLst/>
            <a:gdLst/>
            <a:ahLst/>
            <a:cxnLst/>
            <a:rect l="l" t="t" r="r" b="b"/>
            <a:pathLst>
              <a:path w="1577339" h="1583054">
                <a:moveTo>
                  <a:pt x="1325333" y="601586"/>
                </a:moveTo>
                <a:lnTo>
                  <a:pt x="1318361" y="529615"/>
                </a:lnTo>
                <a:lnTo>
                  <a:pt x="1297406" y="462127"/>
                </a:lnTo>
                <a:lnTo>
                  <a:pt x="1264386" y="400888"/>
                </a:lnTo>
                <a:lnTo>
                  <a:pt x="1259078" y="393687"/>
                </a:lnTo>
                <a:lnTo>
                  <a:pt x="1259078" y="601586"/>
                </a:lnTo>
                <a:lnTo>
                  <a:pt x="1255712" y="648385"/>
                </a:lnTo>
                <a:lnTo>
                  <a:pt x="1245577" y="692480"/>
                </a:lnTo>
                <a:lnTo>
                  <a:pt x="1228686" y="733615"/>
                </a:lnTo>
                <a:lnTo>
                  <a:pt x="1205039" y="771842"/>
                </a:lnTo>
                <a:lnTo>
                  <a:pt x="1174635" y="807148"/>
                </a:lnTo>
                <a:lnTo>
                  <a:pt x="1139418" y="837603"/>
                </a:lnTo>
                <a:lnTo>
                  <a:pt x="1101293" y="861301"/>
                </a:lnTo>
                <a:lnTo>
                  <a:pt x="1060284" y="878217"/>
                </a:lnTo>
                <a:lnTo>
                  <a:pt x="1016292" y="888377"/>
                </a:lnTo>
                <a:lnTo>
                  <a:pt x="969568" y="891755"/>
                </a:lnTo>
                <a:lnTo>
                  <a:pt x="922743" y="888377"/>
                </a:lnTo>
                <a:lnTo>
                  <a:pt x="891146" y="881087"/>
                </a:lnTo>
                <a:lnTo>
                  <a:pt x="911364" y="813054"/>
                </a:lnTo>
                <a:lnTo>
                  <a:pt x="925296" y="817168"/>
                </a:lnTo>
                <a:lnTo>
                  <a:pt x="969467" y="821169"/>
                </a:lnTo>
                <a:lnTo>
                  <a:pt x="1013650" y="817168"/>
                </a:lnTo>
                <a:lnTo>
                  <a:pt x="1054315" y="805129"/>
                </a:lnTo>
                <a:lnTo>
                  <a:pt x="1091463" y="785075"/>
                </a:lnTo>
                <a:lnTo>
                  <a:pt x="1125105" y="757008"/>
                </a:lnTo>
                <a:lnTo>
                  <a:pt x="1127086" y="754595"/>
                </a:lnTo>
                <a:lnTo>
                  <a:pt x="1152994" y="723201"/>
                </a:lnTo>
                <a:lnTo>
                  <a:pt x="1172921" y="685939"/>
                </a:lnTo>
                <a:lnTo>
                  <a:pt x="1184871" y="645223"/>
                </a:lnTo>
                <a:lnTo>
                  <a:pt x="1188847" y="600989"/>
                </a:lnTo>
                <a:lnTo>
                  <a:pt x="1184871" y="556895"/>
                </a:lnTo>
                <a:lnTo>
                  <a:pt x="1172895" y="516178"/>
                </a:lnTo>
                <a:lnTo>
                  <a:pt x="1152944" y="478891"/>
                </a:lnTo>
                <a:lnTo>
                  <a:pt x="1126934" y="447395"/>
                </a:lnTo>
                <a:lnTo>
                  <a:pt x="1125004" y="445046"/>
                </a:lnTo>
                <a:lnTo>
                  <a:pt x="1121803" y="442379"/>
                </a:lnTo>
                <a:lnTo>
                  <a:pt x="1121803" y="601586"/>
                </a:lnTo>
                <a:lnTo>
                  <a:pt x="1119047" y="632396"/>
                </a:lnTo>
                <a:lnTo>
                  <a:pt x="1096899" y="686739"/>
                </a:lnTo>
                <a:lnTo>
                  <a:pt x="1054138" y="729615"/>
                </a:lnTo>
                <a:lnTo>
                  <a:pt x="1000010" y="751827"/>
                </a:lnTo>
                <a:lnTo>
                  <a:pt x="969264" y="754595"/>
                </a:lnTo>
                <a:lnTo>
                  <a:pt x="938530" y="751827"/>
                </a:lnTo>
                <a:lnTo>
                  <a:pt x="930275" y="749401"/>
                </a:lnTo>
                <a:lnTo>
                  <a:pt x="950582" y="681101"/>
                </a:lnTo>
                <a:lnTo>
                  <a:pt x="952703" y="681723"/>
                </a:lnTo>
                <a:lnTo>
                  <a:pt x="969073" y="683209"/>
                </a:lnTo>
                <a:lnTo>
                  <a:pt x="1014615" y="669899"/>
                </a:lnTo>
                <a:lnTo>
                  <a:pt x="1045527" y="633196"/>
                </a:lnTo>
                <a:lnTo>
                  <a:pt x="1051572" y="601586"/>
                </a:lnTo>
                <a:lnTo>
                  <a:pt x="1051534" y="600989"/>
                </a:lnTo>
                <a:lnTo>
                  <a:pt x="1038110" y="555371"/>
                </a:lnTo>
                <a:lnTo>
                  <a:pt x="1001166" y="524103"/>
                </a:lnTo>
                <a:lnTo>
                  <a:pt x="969670" y="517969"/>
                </a:lnTo>
                <a:lnTo>
                  <a:pt x="953262" y="519506"/>
                </a:lnTo>
                <a:lnTo>
                  <a:pt x="911402" y="542556"/>
                </a:lnTo>
                <a:lnTo>
                  <a:pt x="888682" y="584847"/>
                </a:lnTo>
                <a:lnTo>
                  <a:pt x="887183" y="601586"/>
                </a:lnTo>
                <a:lnTo>
                  <a:pt x="888657" y="617791"/>
                </a:lnTo>
                <a:lnTo>
                  <a:pt x="892352" y="630275"/>
                </a:lnTo>
                <a:lnTo>
                  <a:pt x="824941" y="650455"/>
                </a:lnTo>
                <a:lnTo>
                  <a:pt x="819683" y="632396"/>
                </a:lnTo>
                <a:lnTo>
                  <a:pt x="816940" y="601586"/>
                </a:lnTo>
                <a:lnTo>
                  <a:pt x="816978" y="600989"/>
                </a:lnTo>
                <a:lnTo>
                  <a:pt x="828001" y="542061"/>
                </a:lnTo>
                <a:lnTo>
                  <a:pt x="861225" y="492302"/>
                </a:lnTo>
                <a:lnTo>
                  <a:pt x="910437" y="458622"/>
                </a:lnTo>
                <a:lnTo>
                  <a:pt x="969479" y="447395"/>
                </a:lnTo>
                <a:lnTo>
                  <a:pt x="1000213" y="450202"/>
                </a:lnTo>
                <a:lnTo>
                  <a:pt x="1054290" y="472655"/>
                </a:lnTo>
                <a:lnTo>
                  <a:pt x="1096962" y="515975"/>
                </a:lnTo>
                <a:lnTo>
                  <a:pt x="1119060" y="570572"/>
                </a:lnTo>
                <a:lnTo>
                  <a:pt x="1121803" y="601586"/>
                </a:lnTo>
                <a:lnTo>
                  <a:pt x="1121803" y="442379"/>
                </a:lnTo>
                <a:lnTo>
                  <a:pt x="1091336" y="416953"/>
                </a:lnTo>
                <a:lnTo>
                  <a:pt x="1054150" y="396875"/>
                </a:lnTo>
                <a:lnTo>
                  <a:pt x="1013472" y="384835"/>
                </a:lnTo>
                <a:lnTo>
                  <a:pt x="969276" y="380809"/>
                </a:lnTo>
                <a:lnTo>
                  <a:pt x="925118" y="384835"/>
                </a:lnTo>
                <a:lnTo>
                  <a:pt x="884529" y="396900"/>
                </a:lnTo>
                <a:lnTo>
                  <a:pt x="847496" y="417004"/>
                </a:lnTo>
                <a:lnTo>
                  <a:pt x="814044" y="445147"/>
                </a:lnTo>
                <a:lnTo>
                  <a:pt x="786320" y="479031"/>
                </a:lnTo>
                <a:lnTo>
                  <a:pt x="766521" y="516343"/>
                </a:lnTo>
                <a:lnTo>
                  <a:pt x="754646" y="557085"/>
                </a:lnTo>
                <a:lnTo>
                  <a:pt x="750709" y="600989"/>
                </a:lnTo>
                <a:lnTo>
                  <a:pt x="750709" y="601586"/>
                </a:lnTo>
                <a:lnTo>
                  <a:pt x="754646" y="645401"/>
                </a:lnTo>
                <a:lnTo>
                  <a:pt x="761657" y="669404"/>
                </a:lnTo>
                <a:lnTo>
                  <a:pt x="692632" y="690079"/>
                </a:lnTo>
                <a:lnTo>
                  <a:pt x="683069" y="648385"/>
                </a:lnTo>
                <a:lnTo>
                  <a:pt x="682955" y="647039"/>
                </a:lnTo>
                <a:lnTo>
                  <a:pt x="679653" y="600989"/>
                </a:lnTo>
                <a:lnTo>
                  <a:pt x="683031" y="553745"/>
                </a:lnTo>
                <a:lnTo>
                  <a:pt x="693166" y="509447"/>
                </a:lnTo>
                <a:lnTo>
                  <a:pt x="710057" y="468109"/>
                </a:lnTo>
                <a:lnTo>
                  <a:pt x="733704" y="429729"/>
                </a:lnTo>
                <a:lnTo>
                  <a:pt x="764108" y="394309"/>
                </a:lnTo>
                <a:lnTo>
                  <a:pt x="799325" y="363740"/>
                </a:lnTo>
                <a:lnTo>
                  <a:pt x="837450" y="339979"/>
                </a:lnTo>
                <a:lnTo>
                  <a:pt x="878459" y="323011"/>
                </a:lnTo>
                <a:lnTo>
                  <a:pt x="922375" y="312826"/>
                </a:lnTo>
                <a:lnTo>
                  <a:pt x="969175" y="309422"/>
                </a:lnTo>
                <a:lnTo>
                  <a:pt x="1015987" y="312826"/>
                </a:lnTo>
                <a:lnTo>
                  <a:pt x="1059916" y="323011"/>
                </a:lnTo>
                <a:lnTo>
                  <a:pt x="1100963" y="339979"/>
                </a:lnTo>
                <a:lnTo>
                  <a:pt x="1139139" y="363740"/>
                </a:lnTo>
                <a:lnTo>
                  <a:pt x="1174445" y="394309"/>
                </a:lnTo>
                <a:lnTo>
                  <a:pt x="1204912" y="429742"/>
                </a:lnTo>
                <a:lnTo>
                  <a:pt x="1228623" y="468172"/>
                </a:lnTo>
                <a:lnTo>
                  <a:pt x="1245552" y="509587"/>
                </a:lnTo>
                <a:lnTo>
                  <a:pt x="1255712" y="553999"/>
                </a:lnTo>
                <a:lnTo>
                  <a:pt x="1259065" y="600989"/>
                </a:lnTo>
                <a:lnTo>
                  <a:pt x="1259078" y="601586"/>
                </a:lnTo>
                <a:lnTo>
                  <a:pt x="1259078" y="393687"/>
                </a:lnTo>
                <a:lnTo>
                  <a:pt x="1221359" y="347903"/>
                </a:lnTo>
                <a:lnTo>
                  <a:pt x="1175918" y="309422"/>
                </a:lnTo>
                <a:lnTo>
                  <a:pt x="1139558" y="286232"/>
                </a:lnTo>
                <a:lnTo>
                  <a:pt x="1074902" y="258622"/>
                </a:lnTo>
                <a:lnTo>
                  <a:pt x="1005636" y="244602"/>
                </a:lnTo>
                <a:lnTo>
                  <a:pt x="969492" y="242849"/>
                </a:lnTo>
                <a:lnTo>
                  <a:pt x="933335" y="244602"/>
                </a:lnTo>
                <a:lnTo>
                  <a:pt x="864057" y="258622"/>
                </a:lnTo>
                <a:lnTo>
                  <a:pt x="799338" y="286232"/>
                </a:lnTo>
                <a:lnTo>
                  <a:pt x="742607" y="324726"/>
                </a:lnTo>
                <a:lnTo>
                  <a:pt x="694613" y="373392"/>
                </a:lnTo>
                <a:lnTo>
                  <a:pt x="656513" y="430504"/>
                </a:lnTo>
                <a:lnTo>
                  <a:pt x="629119" y="495046"/>
                </a:lnTo>
                <a:lnTo>
                  <a:pt x="615149" y="564680"/>
                </a:lnTo>
                <a:lnTo>
                  <a:pt x="613410" y="600989"/>
                </a:lnTo>
                <a:lnTo>
                  <a:pt x="613422" y="601586"/>
                </a:lnTo>
                <a:lnTo>
                  <a:pt x="615149" y="637514"/>
                </a:lnTo>
                <a:lnTo>
                  <a:pt x="620382" y="672807"/>
                </a:lnTo>
                <a:lnTo>
                  <a:pt x="629119" y="707097"/>
                </a:lnTo>
                <a:lnTo>
                  <a:pt x="629767" y="708901"/>
                </a:lnTo>
                <a:lnTo>
                  <a:pt x="52705" y="881697"/>
                </a:lnTo>
                <a:lnTo>
                  <a:pt x="388708" y="993114"/>
                </a:lnTo>
                <a:lnTo>
                  <a:pt x="0" y="1382039"/>
                </a:lnTo>
                <a:lnTo>
                  <a:pt x="199847" y="1582623"/>
                </a:lnTo>
                <a:lnTo>
                  <a:pt x="587336" y="1192491"/>
                </a:lnTo>
                <a:lnTo>
                  <a:pt x="698347" y="1529727"/>
                </a:lnTo>
                <a:lnTo>
                  <a:pt x="798588" y="1192491"/>
                </a:lnTo>
                <a:lnTo>
                  <a:pt x="872210" y="944778"/>
                </a:lnTo>
                <a:lnTo>
                  <a:pt x="898004" y="951369"/>
                </a:lnTo>
                <a:lnTo>
                  <a:pt x="933081" y="956589"/>
                </a:lnTo>
                <a:lnTo>
                  <a:pt x="969187" y="958329"/>
                </a:lnTo>
                <a:lnTo>
                  <a:pt x="1005382" y="956589"/>
                </a:lnTo>
                <a:lnTo>
                  <a:pt x="1040434" y="951407"/>
                </a:lnTo>
                <a:lnTo>
                  <a:pt x="1107655" y="930656"/>
                </a:lnTo>
                <a:lnTo>
                  <a:pt x="1168679" y="897750"/>
                </a:lnTo>
                <a:lnTo>
                  <a:pt x="1221257" y="854392"/>
                </a:lnTo>
                <a:lnTo>
                  <a:pt x="1264513" y="801611"/>
                </a:lnTo>
                <a:lnTo>
                  <a:pt x="1297533" y="740371"/>
                </a:lnTo>
                <a:lnTo>
                  <a:pt x="1318374" y="673112"/>
                </a:lnTo>
                <a:lnTo>
                  <a:pt x="1323594" y="637857"/>
                </a:lnTo>
                <a:lnTo>
                  <a:pt x="1325333" y="601586"/>
                </a:lnTo>
                <a:close/>
              </a:path>
              <a:path w="1577339" h="1583054">
                <a:moveTo>
                  <a:pt x="1576781" y="605282"/>
                </a:moveTo>
                <a:lnTo>
                  <a:pt x="1575015" y="555663"/>
                </a:lnTo>
                <a:lnTo>
                  <a:pt x="1569732" y="507555"/>
                </a:lnTo>
                <a:lnTo>
                  <a:pt x="1560931" y="460933"/>
                </a:lnTo>
                <a:lnTo>
                  <a:pt x="1548599" y="415823"/>
                </a:lnTo>
                <a:lnTo>
                  <a:pt x="1532750" y="372224"/>
                </a:lnTo>
                <a:lnTo>
                  <a:pt x="1513382" y="330111"/>
                </a:lnTo>
                <a:lnTo>
                  <a:pt x="1490497" y="289509"/>
                </a:lnTo>
                <a:lnTo>
                  <a:pt x="1464081" y="250405"/>
                </a:lnTo>
                <a:lnTo>
                  <a:pt x="1434147" y="212801"/>
                </a:lnTo>
                <a:lnTo>
                  <a:pt x="1408518" y="185153"/>
                </a:lnTo>
                <a:lnTo>
                  <a:pt x="1400695" y="176707"/>
                </a:lnTo>
                <a:lnTo>
                  <a:pt x="1364729" y="143129"/>
                </a:lnTo>
                <a:lnTo>
                  <a:pt x="1327277" y="113093"/>
                </a:lnTo>
                <a:lnTo>
                  <a:pt x="1288326" y="86588"/>
                </a:lnTo>
                <a:lnTo>
                  <a:pt x="1247876" y="63614"/>
                </a:lnTo>
                <a:lnTo>
                  <a:pt x="1205928" y="44170"/>
                </a:lnTo>
                <a:lnTo>
                  <a:pt x="1162481" y="28270"/>
                </a:lnTo>
                <a:lnTo>
                  <a:pt x="1117536" y="15900"/>
                </a:lnTo>
                <a:lnTo>
                  <a:pt x="1071105" y="7073"/>
                </a:lnTo>
                <a:lnTo>
                  <a:pt x="1023175" y="1765"/>
                </a:lnTo>
                <a:lnTo>
                  <a:pt x="973734" y="0"/>
                </a:lnTo>
                <a:lnTo>
                  <a:pt x="919314" y="2133"/>
                </a:lnTo>
                <a:lnTo>
                  <a:pt x="866736" y="8547"/>
                </a:lnTo>
                <a:lnTo>
                  <a:pt x="815987" y="19227"/>
                </a:lnTo>
                <a:lnTo>
                  <a:pt x="767080" y="34188"/>
                </a:lnTo>
                <a:lnTo>
                  <a:pt x="720013" y="53403"/>
                </a:lnTo>
                <a:lnTo>
                  <a:pt x="674776" y="76911"/>
                </a:lnTo>
                <a:lnTo>
                  <a:pt x="631393" y="104673"/>
                </a:lnTo>
                <a:lnTo>
                  <a:pt x="589838" y="136715"/>
                </a:lnTo>
                <a:lnTo>
                  <a:pt x="550113" y="173037"/>
                </a:lnTo>
                <a:lnTo>
                  <a:pt x="516902" y="208419"/>
                </a:lnTo>
                <a:lnTo>
                  <a:pt x="487095" y="245376"/>
                </a:lnTo>
                <a:lnTo>
                  <a:pt x="460679" y="283895"/>
                </a:lnTo>
                <a:lnTo>
                  <a:pt x="437680" y="323977"/>
                </a:lnTo>
                <a:lnTo>
                  <a:pt x="418084" y="365633"/>
                </a:lnTo>
                <a:lnTo>
                  <a:pt x="401878" y="408838"/>
                </a:lnTo>
                <a:lnTo>
                  <a:pt x="389089" y="453618"/>
                </a:lnTo>
                <a:lnTo>
                  <a:pt x="379704" y="499960"/>
                </a:lnTo>
                <a:lnTo>
                  <a:pt x="373722" y="547878"/>
                </a:lnTo>
                <a:lnTo>
                  <a:pt x="371132" y="597344"/>
                </a:lnTo>
                <a:lnTo>
                  <a:pt x="560006" y="537832"/>
                </a:lnTo>
                <a:lnTo>
                  <a:pt x="569937" y="488581"/>
                </a:lnTo>
                <a:lnTo>
                  <a:pt x="585127" y="442188"/>
                </a:lnTo>
                <a:lnTo>
                  <a:pt x="605574" y="398691"/>
                </a:lnTo>
                <a:lnTo>
                  <a:pt x="631253" y="358063"/>
                </a:lnTo>
                <a:lnTo>
                  <a:pt x="662178" y="320319"/>
                </a:lnTo>
                <a:lnTo>
                  <a:pt x="698347" y="285445"/>
                </a:lnTo>
                <a:lnTo>
                  <a:pt x="738339" y="254800"/>
                </a:lnTo>
                <a:lnTo>
                  <a:pt x="780681" y="229730"/>
                </a:lnTo>
                <a:lnTo>
                  <a:pt x="825398" y="210235"/>
                </a:lnTo>
                <a:lnTo>
                  <a:pt x="872490" y="196303"/>
                </a:lnTo>
                <a:lnTo>
                  <a:pt x="921943" y="187947"/>
                </a:lnTo>
                <a:lnTo>
                  <a:pt x="973772" y="185153"/>
                </a:lnTo>
                <a:lnTo>
                  <a:pt x="1022400" y="187655"/>
                </a:lnTo>
                <a:lnTo>
                  <a:pt x="1068933" y="195148"/>
                </a:lnTo>
                <a:lnTo>
                  <a:pt x="1113345" y="207632"/>
                </a:lnTo>
                <a:lnTo>
                  <a:pt x="1155661" y="225107"/>
                </a:lnTo>
                <a:lnTo>
                  <a:pt x="1195882" y="247573"/>
                </a:lnTo>
                <a:lnTo>
                  <a:pt x="1233982" y="275031"/>
                </a:lnTo>
                <a:lnTo>
                  <a:pt x="1269987" y="307492"/>
                </a:lnTo>
                <a:lnTo>
                  <a:pt x="1302448" y="343535"/>
                </a:lnTo>
                <a:lnTo>
                  <a:pt x="1329905" y="381762"/>
                </a:lnTo>
                <a:lnTo>
                  <a:pt x="1352372" y="422160"/>
                </a:lnTo>
                <a:lnTo>
                  <a:pt x="1369847" y="464743"/>
                </a:lnTo>
                <a:lnTo>
                  <a:pt x="1382331" y="509511"/>
                </a:lnTo>
                <a:lnTo>
                  <a:pt x="1389811" y="556450"/>
                </a:lnTo>
                <a:lnTo>
                  <a:pt x="1392301" y="605282"/>
                </a:lnTo>
                <a:lnTo>
                  <a:pt x="1392275" y="606158"/>
                </a:lnTo>
                <a:lnTo>
                  <a:pt x="1389532" y="657225"/>
                </a:lnTo>
                <a:lnTo>
                  <a:pt x="1381213" y="706526"/>
                </a:lnTo>
                <a:lnTo>
                  <a:pt x="1367332" y="753478"/>
                </a:lnTo>
                <a:lnTo>
                  <a:pt x="1347901" y="798068"/>
                </a:lnTo>
                <a:lnTo>
                  <a:pt x="1322920" y="840308"/>
                </a:lnTo>
                <a:lnTo>
                  <a:pt x="1292390" y="880186"/>
                </a:lnTo>
                <a:lnTo>
                  <a:pt x="1257706" y="916343"/>
                </a:lnTo>
                <a:lnTo>
                  <a:pt x="1220279" y="947394"/>
                </a:lnTo>
                <a:lnTo>
                  <a:pt x="1180122" y="973340"/>
                </a:lnTo>
                <a:lnTo>
                  <a:pt x="1137196" y="994181"/>
                </a:lnTo>
                <a:lnTo>
                  <a:pt x="1091539" y="1009916"/>
                </a:lnTo>
                <a:lnTo>
                  <a:pt x="1043139" y="1020559"/>
                </a:lnTo>
                <a:lnTo>
                  <a:pt x="986040" y="1210119"/>
                </a:lnTo>
                <a:lnTo>
                  <a:pt x="1040231" y="1207033"/>
                </a:lnTo>
                <a:lnTo>
                  <a:pt x="1092530" y="1199730"/>
                </a:lnTo>
                <a:lnTo>
                  <a:pt x="1142936" y="1188199"/>
                </a:lnTo>
                <a:lnTo>
                  <a:pt x="1191437" y="1172464"/>
                </a:lnTo>
                <a:lnTo>
                  <a:pt x="1238046" y="1152499"/>
                </a:lnTo>
                <a:lnTo>
                  <a:pt x="1282750" y="1128318"/>
                </a:lnTo>
                <a:lnTo>
                  <a:pt x="1325562" y="1099921"/>
                </a:lnTo>
                <a:lnTo>
                  <a:pt x="1366469" y="1067308"/>
                </a:lnTo>
                <a:lnTo>
                  <a:pt x="1405483" y="1030478"/>
                </a:lnTo>
                <a:lnTo>
                  <a:pt x="1438033" y="994676"/>
                </a:lnTo>
                <a:lnTo>
                  <a:pt x="1467154" y="957389"/>
                </a:lnTo>
                <a:lnTo>
                  <a:pt x="1492846" y="918616"/>
                </a:lnTo>
                <a:lnTo>
                  <a:pt x="1515110" y="878332"/>
                </a:lnTo>
                <a:lnTo>
                  <a:pt x="1533956" y="836561"/>
                </a:lnTo>
                <a:lnTo>
                  <a:pt x="1549374" y="793292"/>
                </a:lnTo>
                <a:lnTo>
                  <a:pt x="1561363" y="748538"/>
                </a:lnTo>
                <a:lnTo>
                  <a:pt x="1569923" y="702271"/>
                </a:lnTo>
                <a:lnTo>
                  <a:pt x="1575066" y="654532"/>
                </a:lnTo>
                <a:lnTo>
                  <a:pt x="1576781" y="605282"/>
                </a:lnTo>
                <a:close/>
              </a:path>
            </a:pathLst>
          </a:custGeom>
          <a:solidFill>
            <a:srgbClr val="440099"/>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9819" y="1424939"/>
            <a:ext cx="2202180" cy="4638040"/>
            <a:chOff x="9989819" y="1424939"/>
            <a:chExt cx="2202180" cy="4638040"/>
          </a:xfrm>
        </p:grpSpPr>
        <p:pic>
          <p:nvPicPr>
            <p:cNvPr id="3" name="object 3"/>
            <p:cNvPicPr/>
            <p:nvPr/>
          </p:nvPicPr>
          <p:blipFill>
            <a:blip r:embed="rId2" cstate="print"/>
            <a:stretch>
              <a:fillRect/>
            </a:stretch>
          </p:blipFill>
          <p:spPr>
            <a:xfrm>
              <a:off x="10112374" y="1523999"/>
              <a:ext cx="2079624" cy="4103686"/>
            </a:xfrm>
            <a:prstGeom prst="rect">
              <a:avLst/>
            </a:prstGeom>
          </p:spPr>
        </p:pic>
        <p:sp>
          <p:nvSpPr>
            <p:cNvPr id="4" name="object 4"/>
            <p:cNvSpPr/>
            <p:nvPr/>
          </p:nvSpPr>
          <p:spPr>
            <a:xfrm>
              <a:off x="9989819" y="1424939"/>
              <a:ext cx="2202180" cy="4638040"/>
            </a:xfrm>
            <a:custGeom>
              <a:avLst/>
              <a:gdLst/>
              <a:ahLst/>
              <a:cxnLst/>
              <a:rect l="l" t="t" r="r" b="b"/>
              <a:pathLst>
                <a:path w="2202179" h="4638040">
                  <a:moveTo>
                    <a:pt x="0" y="4637532"/>
                  </a:moveTo>
                  <a:lnTo>
                    <a:pt x="2202179" y="4637532"/>
                  </a:lnTo>
                  <a:lnTo>
                    <a:pt x="2202179" y="0"/>
                  </a:lnTo>
                  <a:lnTo>
                    <a:pt x="0" y="0"/>
                  </a:lnTo>
                  <a:lnTo>
                    <a:pt x="0" y="4637532"/>
                  </a:lnTo>
                  <a:close/>
                </a:path>
              </a:pathLst>
            </a:custGeom>
            <a:solidFill>
              <a:srgbClr val="FFFFFF">
                <a:alpha val="67842"/>
              </a:srgbClr>
            </a:solidFill>
          </p:spPr>
          <p:txBody>
            <a:bodyPr wrap="square" lIns="0" tIns="0" rIns="0" bIns="0" rtlCol="0"/>
            <a:lstStyle/>
            <a:p>
              <a:endParaRPr/>
            </a:p>
          </p:txBody>
        </p:sp>
      </p:grpSp>
      <p:sp>
        <p:nvSpPr>
          <p:cNvPr id="11" name="CuadroTexto 10">
            <a:extLst>
              <a:ext uri="{FF2B5EF4-FFF2-40B4-BE49-F238E27FC236}">
                <a16:creationId xmlns:a16="http://schemas.microsoft.com/office/drawing/2014/main" id="{9313F526-DDAC-6943-DD41-259A8A27A37E}"/>
              </a:ext>
            </a:extLst>
          </p:cNvPr>
          <p:cNvSpPr txBox="1"/>
          <p:nvPr/>
        </p:nvSpPr>
        <p:spPr>
          <a:xfrm>
            <a:off x="744029" y="1747756"/>
            <a:ext cx="4949406" cy="4524315"/>
          </a:xfrm>
          <a:prstGeom prst="rect">
            <a:avLst/>
          </a:prstGeom>
          <a:noFill/>
        </p:spPr>
        <p:txBody>
          <a:bodyPr wrap="square">
            <a:spAutoFit/>
          </a:bodyPr>
          <a:lstStyle/>
          <a:p>
            <a:pPr algn="just"/>
            <a:r>
              <a:rPr lang="es-MX" sz="2400" b="0" i="0" dirty="0">
                <a:effectLst/>
                <a:latin typeface="Tw Cen MT" panose="020B0602020104020603" pitchFamily="34" charset="0"/>
              </a:rPr>
              <a:t>Django es un marco de desarrollo web de alto nivel y de código abierto escrito en Python. Fue creado con el objetivo de facilitar el desarrollo rápido y limpio de aplicaciones web, siguiendo el principio del "</a:t>
            </a:r>
            <a:r>
              <a:rPr lang="es-MX" sz="2400" b="0" i="0" dirty="0" err="1">
                <a:effectLst/>
                <a:latin typeface="Tw Cen MT" panose="020B0602020104020603" pitchFamily="34" charset="0"/>
              </a:rPr>
              <a:t>Don't</a:t>
            </a:r>
            <a:r>
              <a:rPr lang="es-MX" sz="2400" b="0" i="0" dirty="0">
                <a:effectLst/>
                <a:latin typeface="Tw Cen MT" panose="020B0602020104020603" pitchFamily="34" charset="0"/>
              </a:rPr>
              <a:t> </a:t>
            </a:r>
            <a:r>
              <a:rPr lang="es-MX" sz="2400" b="0" i="0" dirty="0" err="1">
                <a:effectLst/>
                <a:latin typeface="Tw Cen MT" panose="020B0602020104020603" pitchFamily="34" charset="0"/>
              </a:rPr>
              <a:t>Repeat</a:t>
            </a:r>
            <a:r>
              <a:rPr lang="es-MX" sz="2400" b="0" i="0" dirty="0">
                <a:effectLst/>
                <a:latin typeface="Tw Cen MT" panose="020B0602020104020603" pitchFamily="34" charset="0"/>
              </a:rPr>
              <a:t> </a:t>
            </a:r>
            <a:r>
              <a:rPr lang="es-MX" sz="2400" b="0" i="0" dirty="0" err="1">
                <a:effectLst/>
                <a:latin typeface="Tw Cen MT" panose="020B0602020104020603" pitchFamily="34" charset="0"/>
              </a:rPr>
              <a:t>Yourself</a:t>
            </a:r>
            <a:r>
              <a:rPr lang="es-MX" sz="2400" b="0" i="0" dirty="0">
                <a:effectLst/>
                <a:latin typeface="Tw Cen MT" panose="020B0602020104020603" pitchFamily="34" charset="0"/>
              </a:rPr>
              <a:t>" (DRY) y fomentando el principio de "baterías incluidas", que significa que Django viene con muchas herramientas integradas y características útiles para el desarrollo web.</a:t>
            </a:r>
            <a:endParaRPr lang="es-PE" sz="2400" dirty="0">
              <a:latin typeface="Tw Cen MT" panose="020B0602020104020603" pitchFamily="34" charset="0"/>
            </a:endParaRPr>
          </a:p>
        </p:txBody>
      </p:sp>
      <p:sp>
        <p:nvSpPr>
          <p:cNvPr id="13" name="Título 12">
            <a:extLst>
              <a:ext uri="{FF2B5EF4-FFF2-40B4-BE49-F238E27FC236}">
                <a16:creationId xmlns:a16="http://schemas.microsoft.com/office/drawing/2014/main" id="{A64AEE03-6BA1-D558-1757-0A3E4CADFF65}"/>
              </a:ext>
            </a:extLst>
          </p:cNvPr>
          <p:cNvSpPr>
            <a:spLocks noGrp="1"/>
          </p:cNvSpPr>
          <p:nvPr>
            <p:ph type="title"/>
          </p:nvPr>
        </p:nvSpPr>
        <p:spPr>
          <a:xfrm>
            <a:off x="657764" y="422193"/>
            <a:ext cx="10515600" cy="1325563"/>
          </a:xfrm>
        </p:spPr>
        <p:txBody>
          <a:bodyPr/>
          <a:lstStyle/>
          <a:p>
            <a:r>
              <a:rPr lang="es-PE" dirty="0"/>
              <a:t>¿QUE ES DJANGO?</a:t>
            </a:r>
          </a:p>
        </p:txBody>
      </p:sp>
      <p:pic>
        <p:nvPicPr>
          <p:cNvPr id="2050" name="Picture 2" descr="How To Make A Website With Python And Django – CollegeLearners.com">
            <a:extLst>
              <a:ext uri="{FF2B5EF4-FFF2-40B4-BE49-F238E27FC236}">
                <a16:creationId xmlns:a16="http://schemas.microsoft.com/office/drawing/2014/main" id="{6A661AAE-D023-D09A-089B-F01335C7E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700" y="2001596"/>
            <a:ext cx="6133379" cy="3441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9819" y="1424939"/>
            <a:ext cx="2202180" cy="4638040"/>
            <a:chOff x="9989819" y="1424939"/>
            <a:chExt cx="2202180" cy="4638040"/>
          </a:xfrm>
        </p:grpSpPr>
        <p:pic>
          <p:nvPicPr>
            <p:cNvPr id="3" name="object 3"/>
            <p:cNvPicPr/>
            <p:nvPr/>
          </p:nvPicPr>
          <p:blipFill>
            <a:blip r:embed="rId2" cstate="print"/>
            <a:stretch>
              <a:fillRect/>
            </a:stretch>
          </p:blipFill>
          <p:spPr>
            <a:xfrm>
              <a:off x="10112374" y="1523999"/>
              <a:ext cx="2079624" cy="4103686"/>
            </a:xfrm>
            <a:prstGeom prst="rect">
              <a:avLst/>
            </a:prstGeom>
          </p:spPr>
        </p:pic>
        <p:sp>
          <p:nvSpPr>
            <p:cNvPr id="4" name="object 4"/>
            <p:cNvSpPr/>
            <p:nvPr/>
          </p:nvSpPr>
          <p:spPr>
            <a:xfrm>
              <a:off x="9989819" y="1424939"/>
              <a:ext cx="2202180" cy="4638040"/>
            </a:xfrm>
            <a:custGeom>
              <a:avLst/>
              <a:gdLst/>
              <a:ahLst/>
              <a:cxnLst/>
              <a:rect l="l" t="t" r="r" b="b"/>
              <a:pathLst>
                <a:path w="2202179" h="4638040">
                  <a:moveTo>
                    <a:pt x="0" y="4637532"/>
                  </a:moveTo>
                  <a:lnTo>
                    <a:pt x="2202179" y="4637532"/>
                  </a:lnTo>
                  <a:lnTo>
                    <a:pt x="2202179" y="0"/>
                  </a:lnTo>
                  <a:lnTo>
                    <a:pt x="0" y="0"/>
                  </a:lnTo>
                  <a:lnTo>
                    <a:pt x="0" y="4637532"/>
                  </a:lnTo>
                  <a:close/>
                </a:path>
              </a:pathLst>
            </a:custGeom>
            <a:solidFill>
              <a:srgbClr val="FFFFFF">
                <a:alpha val="67842"/>
              </a:srgbClr>
            </a:solidFill>
          </p:spPr>
          <p:txBody>
            <a:bodyPr wrap="square" lIns="0" tIns="0" rIns="0" bIns="0" rtlCol="0"/>
            <a:lstStyle/>
            <a:p>
              <a:endParaRPr/>
            </a:p>
          </p:txBody>
        </p:sp>
      </p:grpSp>
      <p:sp>
        <p:nvSpPr>
          <p:cNvPr id="11" name="CuadroTexto 10">
            <a:extLst>
              <a:ext uri="{FF2B5EF4-FFF2-40B4-BE49-F238E27FC236}">
                <a16:creationId xmlns:a16="http://schemas.microsoft.com/office/drawing/2014/main" id="{9313F526-DDAC-6943-DD41-259A8A27A37E}"/>
              </a:ext>
            </a:extLst>
          </p:cNvPr>
          <p:cNvSpPr txBox="1"/>
          <p:nvPr/>
        </p:nvSpPr>
        <p:spPr>
          <a:xfrm>
            <a:off x="323130" y="2238433"/>
            <a:ext cx="4949406" cy="353943"/>
          </a:xfrm>
          <a:prstGeom prst="rect">
            <a:avLst/>
          </a:prstGeom>
          <a:noFill/>
        </p:spPr>
        <p:txBody>
          <a:bodyPr wrap="square">
            <a:spAutoFit/>
          </a:bodyPr>
          <a:lstStyle/>
          <a:p>
            <a:pPr algn="just"/>
            <a:r>
              <a:rPr lang="es-PE" sz="1700" b="1" i="0">
                <a:effectLst/>
                <a:latin typeface="Tw Cen MT" panose="020B0602020104020603" pitchFamily="34" charset="0"/>
              </a:rPr>
              <a:t>Modelo-Vista-Controlador (MVC)</a:t>
            </a:r>
            <a:endParaRPr lang="es-PE" sz="1700" dirty="0">
              <a:latin typeface="Tw Cen MT" panose="020B0602020104020603" pitchFamily="34" charset="0"/>
            </a:endParaRPr>
          </a:p>
        </p:txBody>
      </p:sp>
      <p:sp>
        <p:nvSpPr>
          <p:cNvPr id="13" name="Título 12">
            <a:extLst>
              <a:ext uri="{FF2B5EF4-FFF2-40B4-BE49-F238E27FC236}">
                <a16:creationId xmlns:a16="http://schemas.microsoft.com/office/drawing/2014/main" id="{A64AEE03-6BA1-D558-1757-0A3E4CADFF65}"/>
              </a:ext>
            </a:extLst>
          </p:cNvPr>
          <p:cNvSpPr>
            <a:spLocks noGrp="1"/>
          </p:cNvSpPr>
          <p:nvPr>
            <p:ph type="title"/>
          </p:nvPr>
        </p:nvSpPr>
        <p:spPr>
          <a:xfrm>
            <a:off x="657764" y="422193"/>
            <a:ext cx="10515600" cy="1325563"/>
          </a:xfrm>
        </p:spPr>
        <p:txBody>
          <a:bodyPr/>
          <a:lstStyle/>
          <a:p>
            <a:r>
              <a:rPr lang="es-PE" dirty="0"/>
              <a:t>¿PORQUE DJANGO?</a:t>
            </a:r>
          </a:p>
        </p:txBody>
      </p:sp>
      <p:sp>
        <p:nvSpPr>
          <p:cNvPr id="6" name="CuadroTexto 5">
            <a:extLst>
              <a:ext uri="{FF2B5EF4-FFF2-40B4-BE49-F238E27FC236}">
                <a16:creationId xmlns:a16="http://schemas.microsoft.com/office/drawing/2014/main" id="{0EB7DBA4-A402-8A96-B260-EC9F3CA260EB}"/>
              </a:ext>
            </a:extLst>
          </p:cNvPr>
          <p:cNvSpPr txBox="1"/>
          <p:nvPr/>
        </p:nvSpPr>
        <p:spPr>
          <a:xfrm>
            <a:off x="2348542" y="3503126"/>
            <a:ext cx="6094562" cy="353943"/>
          </a:xfrm>
          <a:prstGeom prst="rect">
            <a:avLst/>
          </a:prstGeom>
          <a:noFill/>
        </p:spPr>
        <p:txBody>
          <a:bodyPr wrap="square">
            <a:spAutoFit/>
          </a:bodyPr>
          <a:lstStyle/>
          <a:p>
            <a:r>
              <a:rPr lang="es-PE" sz="1700" b="1" i="0" dirty="0">
                <a:effectLst/>
                <a:latin typeface="Tw Cen MT" panose="020B0602020104020603" pitchFamily="34" charset="0"/>
              </a:rPr>
              <a:t>ORM (Mapeo Objeto-Relacional)</a:t>
            </a:r>
            <a:endParaRPr lang="es-PE" sz="1700" dirty="0">
              <a:latin typeface="Tw Cen MT" panose="020B0602020104020603" pitchFamily="34" charset="0"/>
            </a:endParaRPr>
          </a:p>
        </p:txBody>
      </p:sp>
      <p:sp>
        <p:nvSpPr>
          <p:cNvPr id="8" name="CuadroTexto 7">
            <a:extLst>
              <a:ext uri="{FF2B5EF4-FFF2-40B4-BE49-F238E27FC236}">
                <a16:creationId xmlns:a16="http://schemas.microsoft.com/office/drawing/2014/main" id="{B7D7FBF0-1EE9-69C0-00FF-76B373F413C0}"/>
              </a:ext>
            </a:extLst>
          </p:cNvPr>
          <p:cNvSpPr txBox="1"/>
          <p:nvPr/>
        </p:nvSpPr>
        <p:spPr>
          <a:xfrm>
            <a:off x="210515" y="4206032"/>
            <a:ext cx="6094562" cy="353943"/>
          </a:xfrm>
          <a:prstGeom prst="rect">
            <a:avLst/>
          </a:prstGeom>
          <a:noFill/>
        </p:spPr>
        <p:txBody>
          <a:bodyPr wrap="square">
            <a:spAutoFit/>
          </a:bodyPr>
          <a:lstStyle/>
          <a:p>
            <a:r>
              <a:rPr lang="es-PE" sz="1700" b="1" i="0" dirty="0">
                <a:effectLst/>
                <a:latin typeface="Tw Cen MT" panose="020B0602020104020603" pitchFamily="34" charset="0"/>
              </a:rPr>
              <a:t>Administrador de Django</a:t>
            </a:r>
            <a:endParaRPr lang="es-PE" sz="1700" dirty="0">
              <a:latin typeface="Tw Cen MT" panose="020B0602020104020603" pitchFamily="34" charset="0"/>
            </a:endParaRPr>
          </a:p>
        </p:txBody>
      </p:sp>
      <p:sp>
        <p:nvSpPr>
          <p:cNvPr id="10" name="CuadroTexto 9">
            <a:extLst>
              <a:ext uri="{FF2B5EF4-FFF2-40B4-BE49-F238E27FC236}">
                <a16:creationId xmlns:a16="http://schemas.microsoft.com/office/drawing/2014/main" id="{8F30A867-8E04-568D-E10C-287888D02B55}"/>
              </a:ext>
            </a:extLst>
          </p:cNvPr>
          <p:cNvSpPr txBox="1"/>
          <p:nvPr/>
        </p:nvSpPr>
        <p:spPr>
          <a:xfrm>
            <a:off x="631886" y="5184370"/>
            <a:ext cx="6094562" cy="353943"/>
          </a:xfrm>
          <a:prstGeom prst="rect">
            <a:avLst/>
          </a:prstGeom>
          <a:noFill/>
        </p:spPr>
        <p:txBody>
          <a:bodyPr wrap="square">
            <a:spAutoFit/>
          </a:bodyPr>
          <a:lstStyle/>
          <a:p>
            <a:r>
              <a:rPr lang="es-PE" sz="1700" b="1" i="0" dirty="0">
                <a:effectLst/>
                <a:latin typeface="Tw Cen MT" panose="020B0602020104020603" pitchFamily="34" charset="0"/>
              </a:rPr>
              <a:t>Sistema de plantillas</a:t>
            </a:r>
            <a:endParaRPr lang="es-PE" sz="1700" dirty="0">
              <a:latin typeface="Tw Cen MT" panose="020B0602020104020603" pitchFamily="34" charset="0"/>
            </a:endParaRPr>
          </a:p>
        </p:txBody>
      </p:sp>
      <p:sp>
        <p:nvSpPr>
          <p:cNvPr id="14" name="CuadroTexto 13">
            <a:extLst>
              <a:ext uri="{FF2B5EF4-FFF2-40B4-BE49-F238E27FC236}">
                <a16:creationId xmlns:a16="http://schemas.microsoft.com/office/drawing/2014/main" id="{FDF45E73-CBAF-C046-56A7-51805474568E}"/>
              </a:ext>
            </a:extLst>
          </p:cNvPr>
          <p:cNvSpPr txBox="1"/>
          <p:nvPr/>
        </p:nvSpPr>
        <p:spPr>
          <a:xfrm>
            <a:off x="2797833" y="5793376"/>
            <a:ext cx="6094562" cy="353943"/>
          </a:xfrm>
          <a:prstGeom prst="rect">
            <a:avLst/>
          </a:prstGeom>
          <a:noFill/>
        </p:spPr>
        <p:txBody>
          <a:bodyPr wrap="square">
            <a:spAutoFit/>
          </a:bodyPr>
          <a:lstStyle/>
          <a:p>
            <a:r>
              <a:rPr lang="es-PE" sz="1700" b="1" i="0" dirty="0">
                <a:effectLst/>
                <a:latin typeface="Tw Cen MT" panose="020B0602020104020603" pitchFamily="34" charset="0"/>
              </a:rPr>
              <a:t>Enrutamiento basado en URL</a:t>
            </a:r>
            <a:endParaRPr lang="es-PE" sz="1700" dirty="0">
              <a:latin typeface="Tw Cen MT" panose="020B0602020104020603" pitchFamily="34" charset="0"/>
            </a:endParaRPr>
          </a:p>
        </p:txBody>
      </p:sp>
      <p:sp>
        <p:nvSpPr>
          <p:cNvPr id="16" name="CuadroTexto 15">
            <a:extLst>
              <a:ext uri="{FF2B5EF4-FFF2-40B4-BE49-F238E27FC236}">
                <a16:creationId xmlns:a16="http://schemas.microsoft.com/office/drawing/2014/main" id="{DE4D7F82-CFDE-DFAF-2322-86E55C648E70}"/>
              </a:ext>
            </a:extLst>
          </p:cNvPr>
          <p:cNvSpPr txBox="1"/>
          <p:nvPr/>
        </p:nvSpPr>
        <p:spPr>
          <a:xfrm>
            <a:off x="3452723" y="4865776"/>
            <a:ext cx="6094562" cy="353943"/>
          </a:xfrm>
          <a:prstGeom prst="rect">
            <a:avLst/>
          </a:prstGeom>
          <a:noFill/>
        </p:spPr>
        <p:txBody>
          <a:bodyPr wrap="square">
            <a:spAutoFit/>
          </a:bodyPr>
          <a:lstStyle/>
          <a:p>
            <a:r>
              <a:rPr lang="es-PE" sz="1700" b="1" i="0" dirty="0">
                <a:effectLst/>
                <a:latin typeface="Tw Cen MT" panose="020B0602020104020603" pitchFamily="34" charset="0"/>
              </a:rPr>
              <a:t>Manejo de formularios</a:t>
            </a:r>
            <a:endParaRPr lang="es-PE" sz="1700" dirty="0">
              <a:latin typeface="Tw Cen MT" panose="020B0602020104020603" pitchFamily="34" charset="0"/>
            </a:endParaRPr>
          </a:p>
        </p:txBody>
      </p:sp>
      <p:sp>
        <p:nvSpPr>
          <p:cNvPr id="18" name="CuadroTexto 17">
            <a:extLst>
              <a:ext uri="{FF2B5EF4-FFF2-40B4-BE49-F238E27FC236}">
                <a16:creationId xmlns:a16="http://schemas.microsoft.com/office/drawing/2014/main" id="{3A851FC9-1B6F-CE13-4008-35B4380D5148}"/>
              </a:ext>
            </a:extLst>
          </p:cNvPr>
          <p:cNvSpPr txBox="1"/>
          <p:nvPr/>
        </p:nvSpPr>
        <p:spPr>
          <a:xfrm>
            <a:off x="546543" y="3130713"/>
            <a:ext cx="6094562" cy="353943"/>
          </a:xfrm>
          <a:prstGeom prst="rect">
            <a:avLst/>
          </a:prstGeom>
          <a:noFill/>
        </p:spPr>
        <p:txBody>
          <a:bodyPr wrap="square">
            <a:spAutoFit/>
          </a:bodyPr>
          <a:lstStyle>
            <a:defPPr>
              <a:defRPr lang="es-PE"/>
            </a:defPPr>
            <a:lvl1pPr>
              <a:defRPr sz="1700" b="1" i="0">
                <a:effectLst/>
                <a:latin typeface="Tw Cen MT" panose="020B0602020104020603" pitchFamily="34" charset="0"/>
              </a:defRPr>
            </a:lvl1pPr>
          </a:lstStyle>
          <a:p>
            <a:r>
              <a:rPr lang="es-PE" dirty="0"/>
              <a:t>Seguridad integrada</a:t>
            </a:r>
          </a:p>
        </p:txBody>
      </p:sp>
      <p:sp>
        <p:nvSpPr>
          <p:cNvPr id="20" name="CuadroTexto 19">
            <a:extLst>
              <a:ext uri="{FF2B5EF4-FFF2-40B4-BE49-F238E27FC236}">
                <a16:creationId xmlns:a16="http://schemas.microsoft.com/office/drawing/2014/main" id="{AB553CC0-F6CA-9709-7335-198C668A3ED8}"/>
              </a:ext>
            </a:extLst>
          </p:cNvPr>
          <p:cNvSpPr txBox="1"/>
          <p:nvPr/>
        </p:nvSpPr>
        <p:spPr>
          <a:xfrm>
            <a:off x="4018848" y="2666757"/>
            <a:ext cx="6094562" cy="369332"/>
          </a:xfrm>
          <a:prstGeom prst="rect">
            <a:avLst/>
          </a:prstGeom>
          <a:noFill/>
        </p:spPr>
        <p:txBody>
          <a:bodyPr wrap="square">
            <a:spAutoFit/>
          </a:bodyPr>
          <a:lstStyle/>
          <a:p>
            <a:r>
              <a:rPr lang="es-PE" b="1" i="0" dirty="0">
                <a:effectLst/>
                <a:latin typeface="Söhne"/>
              </a:rPr>
              <a:t>Desarrollo rápido</a:t>
            </a:r>
            <a:endParaRPr lang="es-PE" dirty="0"/>
          </a:p>
        </p:txBody>
      </p:sp>
      <p:pic>
        <p:nvPicPr>
          <p:cNvPr id="3074" name="Picture 2" descr="Best Python Django Tutorial For Beginners - With Project Structure ...">
            <a:extLst>
              <a:ext uri="{FF2B5EF4-FFF2-40B4-BE49-F238E27FC236}">
                <a16:creationId xmlns:a16="http://schemas.microsoft.com/office/drawing/2014/main" id="{61DD4E1D-ACB6-23EA-C0BE-D20CD1438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256" y="1523999"/>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8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9819" y="1424939"/>
            <a:ext cx="2202180" cy="4638040"/>
            <a:chOff x="9989819" y="1424939"/>
            <a:chExt cx="2202180" cy="4638040"/>
          </a:xfrm>
        </p:grpSpPr>
        <p:pic>
          <p:nvPicPr>
            <p:cNvPr id="3" name="object 3"/>
            <p:cNvPicPr/>
            <p:nvPr/>
          </p:nvPicPr>
          <p:blipFill>
            <a:blip r:embed="rId3" cstate="print"/>
            <a:stretch>
              <a:fillRect/>
            </a:stretch>
          </p:blipFill>
          <p:spPr>
            <a:xfrm>
              <a:off x="10112374" y="1523999"/>
              <a:ext cx="2079624" cy="4103686"/>
            </a:xfrm>
            <a:prstGeom prst="rect">
              <a:avLst/>
            </a:prstGeom>
          </p:spPr>
        </p:pic>
        <p:sp>
          <p:nvSpPr>
            <p:cNvPr id="4" name="object 4"/>
            <p:cNvSpPr/>
            <p:nvPr/>
          </p:nvSpPr>
          <p:spPr>
            <a:xfrm>
              <a:off x="9989819" y="1424939"/>
              <a:ext cx="2202180" cy="4638040"/>
            </a:xfrm>
            <a:custGeom>
              <a:avLst/>
              <a:gdLst/>
              <a:ahLst/>
              <a:cxnLst/>
              <a:rect l="l" t="t" r="r" b="b"/>
              <a:pathLst>
                <a:path w="2202179" h="4638040">
                  <a:moveTo>
                    <a:pt x="0" y="4637532"/>
                  </a:moveTo>
                  <a:lnTo>
                    <a:pt x="2202179" y="4637532"/>
                  </a:lnTo>
                  <a:lnTo>
                    <a:pt x="2202179" y="0"/>
                  </a:lnTo>
                  <a:lnTo>
                    <a:pt x="0" y="0"/>
                  </a:lnTo>
                  <a:lnTo>
                    <a:pt x="0" y="4637532"/>
                  </a:lnTo>
                  <a:close/>
                </a:path>
              </a:pathLst>
            </a:custGeom>
            <a:solidFill>
              <a:srgbClr val="FFFFFF">
                <a:alpha val="67842"/>
              </a:srgbClr>
            </a:solidFill>
          </p:spPr>
          <p:txBody>
            <a:bodyPr wrap="square" lIns="0" tIns="0" rIns="0" bIns="0" rtlCol="0"/>
            <a:lstStyle/>
            <a:p>
              <a:endParaRPr/>
            </a:p>
          </p:txBody>
        </p:sp>
      </p:grpSp>
      <p:sp>
        <p:nvSpPr>
          <p:cNvPr id="13" name="Título 12">
            <a:extLst>
              <a:ext uri="{FF2B5EF4-FFF2-40B4-BE49-F238E27FC236}">
                <a16:creationId xmlns:a16="http://schemas.microsoft.com/office/drawing/2014/main" id="{A64AEE03-6BA1-D558-1757-0A3E4CADFF65}"/>
              </a:ext>
            </a:extLst>
          </p:cNvPr>
          <p:cNvSpPr>
            <a:spLocks noGrp="1"/>
          </p:cNvSpPr>
          <p:nvPr>
            <p:ph type="title"/>
          </p:nvPr>
        </p:nvSpPr>
        <p:spPr>
          <a:xfrm>
            <a:off x="657764" y="422193"/>
            <a:ext cx="10515600" cy="1325563"/>
          </a:xfrm>
        </p:spPr>
        <p:txBody>
          <a:bodyPr/>
          <a:lstStyle/>
          <a:p>
            <a:r>
              <a:rPr lang="es-PE" dirty="0"/>
              <a:t>MODELO VISTA CONTROLADOR</a:t>
            </a:r>
          </a:p>
        </p:txBody>
      </p:sp>
      <p:pic>
        <p:nvPicPr>
          <p:cNvPr id="7" name="Imagen 6">
            <a:extLst>
              <a:ext uri="{FF2B5EF4-FFF2-40B4-BE49-F238E27FC236}">
                <a16:creationId xmlns:a16="http://schemas.microsoft.com/office/drawing/2014/main" id="{5401C770-1ACD-A8C9-7855-E6584C3565D5}"/>
              </a:ext>
            </a:extLst>
          </p:cNvPr>
          <p:cNvPicPr>
            <a:picLocks noChangeAspect="1"/>
          </p:cNvPicPr>
          <p:nvPr/>
        </p:nvPicPr>
        <p:blipFill>
          <a:blip r:embed="rId4"/>
          <a:stretch>
            <a:fillRect/>
          </a:stretch>
        </p:blipFill>
        <p:spPr>
          <a:xfrm>
            <a:off x="866828" y="2085775"/>
            <a:ext cx="5894590" cy="3849199"/>
          </a:xfrm>
          <a:prstGeom prst="rect">
            <a:avLst/>
          </a:prstGeom>
        </p:spPr>
      </p:pic>
      <p:sp>
        <p:nvSpPr>
          <p:cNvPr id="9" name="object 3">
            <a:extLst>
              <a:ext uri="{FF2B5EF4-FFF2-40B4-BE49-F238E27FC236}">
                <a16:creationId xmlns:a16="http://schemas.microsoft.com/office/drawing/2014/main" id="{7887BBEB-66EE-19B6-DA9D-0D824439DB09}"/>
              </a:ext>
            </a:extLst>
          </p:cNvPr>
          <p:cNvSpPr txBox="1"/>
          <p:nvPr/>
        </p:nvSpPr>
        <p:spPr>
          <a:xfrm>
            <a:off x="7181250" y="2050191"/>
            <a:ext cx="4519187" cy="3912610"/>
          </a:xfrm>
          <a:prstGeom prst="rect">
            <a:avLst/>
          </a:prstGeom>
        </p:spPr>
        <p:txBody>
          <a:bodyPr vert="horz" wrap="square" lIns="0" tIns="12065" rIns="0" bIns="0" rtlCol="0">
            <a:spAutoFit/>
          </a:bodyPr>
          <a:lstStyle/>
          <a:p>
            <a:pPr marL="12700" marR="5080" algn="just">
              <a:lnSpc>
                <a:spcPct val="150000"/>
              </a:lnSpc>
              <a:spcBef>
                <a:spcPts val="95"/>
              </a:spcBef>
            </a:pPr>
            <a:r>
              <a:rPr lang="es-MX" sz="1900" dirty="0">
                <a:solidFill>
                  <a:srgbClr val="440099"/>
                </a:solidFill>
                <a:latin typeface="Tahoma"/>
                <a:cs typeface="Tahoma"/>
              </a:rPr>
              <a:t>Con el uso del diccionario de URLS lo asocia a un controlador, este controlador es la función que tiene la lógica.</a:t>
            </a:r>
          </a:p>
          <a:p>
            <a:pPr marL="12700" marR="5080" algn="just">
              <a:lnSpc>
                <a:spcPct val="150000"/>
              </a:lnSpc>
              <a:spcBef>
                <a:spcPts val="95"/>
              </a:spcBef>
            </a:pPr>
            <a:r>
              <a:rPr lang="es-MX" sz="1900" dirty="0">
                <a:solidFill>
                  <a:srgbClr val="440099"/>
                </a:solidFill>
                <a:latin typeface="Tahoma"/>
                <a:cs typeface="Tahoma"/>
              </a:rPr>
              <a:t>El modelo se conecta con la BD a través de un ORM, asocia las acciones del modelo con las acciones de la BD. Una vez que el modelo y la BD se comunican el controlador obtiene esos datos y los muestra en la vista.</a:t>
            </a:r>
          </a:p>
        </p:txBody>
      </p:sp>
    </p:spTree>
    <p:extLst>
      <p:ext uri="{BB962C8B-B14F-4D97-AF65-F5344CB8AC3E}">
        <p14:creationId xmlns:p14="http://schemas.microsoft.com/office/powerpoint/2010/main" val="203324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9819" y="1424939"/>
            <a:ext cx="2202180" cy="4638040"/>
            <a:chOff x="9989819" y="1424939"/>
            <a:chExt cx="2202180" cy="4638040"/>
          </a:xfrm>
        </p:grpSpPr>
        <p:pic>
          <p:nvPicPr>
            <p:cNvPr id="3" name="object 3"/>
            <p:cNvPicPr/>
            <p:nvPr/>
          </p:nvPicPr>
          <p:blipFill>
            <a:blip r:embed="rId2" cstate="print"/>
            <a:stretch>
              <a:fillRect/>
            </a:stretch>
          </p:blipFill>
          <p:spPr>
            <a:xfrm>
              <a:off x="10112374" y="1523999"/>
              <a:ext cx="2079624" cy="4103686"/>
            </a:xfrm>
            <a:prstGeom prst="rect">
              <a:avLst/>
            </a:prstGeom>
          </p:spPr>
        </p:pic>
        <p:sp>
          <p:nvSpPr>
            <p:cNvPr id="4" name="object 4"/>
            <p:cNvSpPr/>
            <p:nvPr/>
          </p:nvSpPr>
          <p:spPr>
            <a:xfrm>
              <a:off x="9989819" y="1424939"/>
              <a:ext cx="2202180" cy="4638040"/>
            </a:xfrm>
            <a:custGeom>
              <a:avLst/>
              <a:gdLst/>
              <a:ahLst/>
              <a:cxnLst/>
              <a:rect l="l" t="t" r="r" b="b"/>
              <a:pathLst>
                <a:path w="2202179" h="4638040">
                  <a:moveTo>
                    <a:pt x="0" y="4637532"/>
                  </a:moveTo>
                  <a:lnTo>
                    <a:pt x="2202179" y="4637532"/>
                  </a:lnTo>
                  <a:lnTo>
                    <a:pt x="2202179" y="0"/>
                  </a:lnTo>
                  <a:lnTo>
                    <a:pt x="0" y="0"/>
                  </a:lnTo>
                  <a:lnTo>
                    <a:pt x="0" y="4637532"/>
                  </a:lnTo>
                  <a:close/>
                </a:path>
              </a:pathLst>
            </a:custGeom>
            <a:solidFill>
              <a:srgbClr val="FFFFFF">
                <a:alpha val="67842"/>
              </a:srgbClr>
            </a:solidFill>
          </p:spPr>
          <p:txBody>
            <a:bodyPr wrap="square" lIns="0" tIns="0" rIns="0" bIns="0" rtlCol="0"/>
            <a:lstStyle/>
            <a:p>
              <a:endParaRPr/>
            </a:p>
          </p:txBody>
        </p:sp>
      </p:grpSp>
      <p:sp>
        <p:nvSpPr>
          <p:cNvPr id="13" name="Título 12">
            <a:extLst>
              <a:ext uri="{FF2B5EF4-FFF2-40B4-BE49-F238E27FC236}">
                <a16:creationId xmlns:a16="http://schemas.microsoft.com/office/drawing/2014/main" id="{A64AEE03-6BA1-D558-1757-0A3E4CADFF65}"/>
              </a:ext>
            </a:extLst>
          </p:cNvPr>
          <p:cNvSpPr>
            <a:spLocks noGrp="1"/>
          </p:cNvSpPr>
          <p:nvPr>
            <p:ph type="title"/>
          </p:nvPr>
        </p:nvSpPr>
        <p:spPr>
          <a:xfrm>
            <a:off x="657764" y="422193"/>
            <a:ext cx="10515600" cy="1325563"/>
          </a:xfrm>
        </p:spPr>
        <p:txBody>
          <a:bodyPr/>
          <a:lstStyle/>
          <a:p>
            <a:r>
              <a:rPr lang="es-PE" dirty="0"/>
              <a:t>MODELO PLANTILLA VISTA(TEMPLATE)</a:t>
            </a:r>
          </a:p>
        </p:txBody>
      </p:sp>
      <p:pic>
        <p:nvPicPr>
          <p:cNvPr id="15" name="Imagen 14">
            <a:extLst>
              <a:ext uri="{FF2B5EF4-FFF2-40B4-BE49-F238E27FC236}">
                <a16:creationId xmlns:a16="http://schemas.microsoft.com/office/drawing/2014/main" id="{D34DE187-0714-B30B-6B78-040DC7A30A41}"/>
              </a:ext>
            </a:extLst>
          </p:cNvPr>
          <p:cNvPicPr>
            <a:picLocks noChangeAspect="1"/>
          </p:cNvPicPr>
          <p:nvPr/>
        </p:nvPicPr>
        <p:blipFill>
          <a:blip r:embed="rId3"/>
          <a:stretch>
            <a:fillRect/>
          </a:stretch>
        </p:blipFill>
        <p:spPr>
          <a:xfrm>
            <a:off x="706941" y="2050191"/>
            <a:ext cx="5982747" cy="3851554"/>
          </a:xfrm>
          <a:prstGeom prst="rect">
            <a:avLst/>
          </a:prstGeom>
        </p:spPr>
      </p:pic>
      <p:sp>
        <p:nvSpPr>
          <p:cNvPr id="6" name="CuadroTexto 5">
            <a:extLst>
              <a:ext uri="{FF2B5EF4-FFF2-40B4-BE49-F238E27FC236}">
                <a16:creationId xmlns:a16="http://schemas.microsoft.com/office/drawing/2014/main" id="{A2F1AAC5-1658-AD6B-D20C-575F3B8AE766}"/>
              </a:ext>
            </a:extLst>
          </p:cNvPr>
          <p:cNvSpPr txBox="1"/>
          <p:nvPr/>
        </p:nvSpPr>
        <p:spPr>
          <a:xfrm>
            <a:off x="7077876" y="1967348"/>
            <a:ext cx="4795371" cy="4154984"/>
          </a:xfrm>
          <a:prstGeom prst="rect">
            <a:avLst/>
          </a:prstGeom>
          <a:noFill/>
        </p:spPr>
        <p:txBody>
          <a:bodyPr wrap="square">
            <a:spAutoFit/>
          </a:bodyPr>
          <a:lstStyle/>
          <a:p>
            <a:pPr algn="l">
              <a:buFont typeface="+mj-lt"/>
              <a:buAutoNum type="arabicPeriod"/>
            </a:pPr>
            <a:r>
              <a:rPr lang="es-MX" sz="2400" b="0" i="0" dirty="0">
                <a:effectLst/>
                <a:latin typeface="Tw Cen MT" panose="020B0602020104020603" pitchFamily="34" charset="0"/>
              </a:rPr>
              <a:t>El usuario realiza una solicitud a través de una URL específica.</a:t>
            </a:r>
          </a:p>
          <a:p>
            <a:pPr algn="l">
              <a:buFont typeface="+mj-lt"/>
              <a:buAutoNum type="arabicPeriod"/>
            </a:pPr>
            <a:r>
              <a:rPr lang="es-MX" sz="2400" b="0" i="0" dirty="0">
                <a:effectLst/>
                <a:latin typeface="Tw Cen MT" panose="020B0602020104020603" pitchFamily="34" charset="0"/>
              </a:rPr>
              <a:t>La URL se asigna a una vista en el archivo de configuración de URL.</a:t>
            </a:r>
          </a:p>
          <a:p>
            <a:pPr algn="l">
              <a:buFont typeface="+mj-lt"/>
              <a:buAutoNum type="arabicPeriod"/>
            </a:pPr>
            <a:r>
              <a:rPr lang="es-MX" sz="2400" b="0" i="0" dirty="0">
                <a:effectLst/>
                <a:latin typeface="Tw Cen MT" panose="020B0602020104020603" pitchFamily="34" charset="0"/>
              </a:rPr>
              <a:t>La vista interactúa con el modelo para obtener los datos necesarios.</a:t>
            </a:r>
          </a:p>
          <a:p>
            <a:pPr algn="l">
              <a:buFont typeface="+mj-lt"/>
              <a:buAutoNum type="arabicPeriod"/>
            </a:pPr>
            <a:r>
              <a:rPr lang="es-MX" sz="2400" b="0" i="0" dirty="0">
                <a:effectLst/>
                <a:latin typeface="Tw Cen MT" panose="020B0602020104020603" pitchFamily="34" charset="0"/>
              </a:rPr>
              <a:t>La vista utiliza una plantilla para renderizar los datos y generar una respuesta HTML.</a:t>
            </a:r>
          </a:p>
          <a:p>
            <a:pPr algn="l">
              <a:buFont typeface="+mj-lt"/>
              <a:buAutoNum type="arabicPeriod"/>
            </a:pPr>
            <a:r>
              <a:rPr lang="es-MX" sz="2400" b="0" i="0" dirty="0">
                <a:effectLst/>
                <a:latin typeface="Tw Cen MT" panose="020B0602020104020603" pitchFamily="34" charset="0"/>
              </a:rPr>
              <a:t>La respuesta se envía al navegador del usuario.</a:t>
            </a:r>
          </a:p>
        </p:txBody>
      </p:sp>
    </p:spTree>
    <p:extLst>
      <p:ext uri="{BB962C8B-B14F-4D97-AF65-F5344CB8AC3E}">
        <p14:creationId xmlns:p14="http://schemas.microsoft.com/office/powerpoint/2010/main" val="5601816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680</Words>
  <Application>Microsoft Office PowerPoint</Application>
  <PresentationFormat>Panorámica</PresentationFormat>
  <Paragraphs>33</Paragraphs>
  <Slides>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Aptos</vt:lpstr>
      <vt:lpstr>Aptos Display</vt:lpstr>
      <vt:lpstr>Arial</vt:lpstr>
      <vt:lpstr>Söhne</vt:lpstr>
      <vt:lpstr>Tahoma</vt:lpstr>
      <vt:lpstr>Tw Cen MT</vt:lpstr>
      <vt:lpstr>Tema de Office</vt:lpstr>
      <vt:lpstr>Presentación de PowerPoint</vt:lpstr>
      <vt:lpstr>PYTHON - DJANGO</vt:lpstr>
      <vt:lpstr>Objetivo de la clase</vt:lpstr>
      <vt:lpstr>¿QUE ES DJANGO?</vt:lpstr>
      <vt:lpstr>¿PORQUE DJANGO?</vt:lpstr>
      <vt:lpstr>MODELO VISTA CONTROLADOR</vt:lpstr>
      <vt:lpstr>MODELO PLANTILLA VISTA(TEMPLATE)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Chambi Suaña</dc:creator>
  <cp:lastModifiedBy>Juan Carlos Chambi Suaña</cp:lastModifiedBy>
  <cp:revision>4</cp:revision>
  <dcterms:created xsi:type="dcterms:W3CDTF">2024-01-22T05:48:32Z</dcterms:created>
  <dcterms:modified xsi:type="dcterms:W3CDTF">2024-01-22T06:07:40Z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2024-01-22T06:02:26Z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130117bf-6e93-48dc-a424-4b3fae086365</vt:lpwstr>
  </property>
  <property fmtid="{D5CDD505-2E9C-101B-9397-08002B2CF9AE}" pid="7" name="MSIP_Label_defa4170-0d19-0005-0004-bc88714345d2_ActionId">
    <vt:lpwstr>8b8e7e35-41d8-45e9-8bc2-432f780a9512</vt:lpwstr>
  </property>
  <property fmtid="{D5CDD505-2E9C-101B-9397-08002B2CF9AE}" pid="8" name="MSIP_Label_defa4170-0d19-0005-0004-bc88714345d2_ContentBits">
    <vt:lpwstr>0</vt:lpwstr>
  </property>
</Properties>
</file>