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2" r:id="rId1"/>
  </p:sldMasterIdLst>
  <p:notesMasterIdLst>
    <p:notesMasterId r:id="rId19"/>
  </p:notesMasterIdLst>
  <p:sldIdLst>
    <p:sldId id="276" r:id="rId2"/>
    <p:sldId id="278" r:id="rId3"/>
    <p:sldId id="256" r:id="rId4"/>
    <p:sldId id="259" r:id="rId5"/>
    <p:sldId id="262" r:id="rId6"/>
    <p:sldId id="263" r:id="rId7"/>
    <p:sldId id="264" r:id="rId8"/>
    <p:sldId id="265" r:id="rId9"/>
    <p:sldId id="266" r:id="rId10"/>
    <p:sldId id="267" r:id="rId11"/>
    <p:sldId id="279" r:id="rId12"/>
    <p:sldId id="280" r:id="rId13"/>
    <p:sldId id="281" r:id="rId14"/>
    <p:sldId id="268" r:id="rId15"/>
    <p:sldId id="269" r:id="rId16"/>
    <p:sldId id="270" r:id="rId17"/>
    <p:sldId id="271" r:id="rId18"/>
  </p:sldIdLst>
  <p:sldSz cx="9144000" cy="5143500" type="screen16x9"/>
  <p:notesSz cx="6858000" cy="9144000"/>
  <p:embeddedFontLst>
    <p:embeddedFont>
      <p:font typeface="Montserrat" panose="00000500000000000000" pitchFamily="2" charset="0"/>
      <p:regular r:id="rId20"/>
      <p:bold r:id="rId21"/>
      <p:italic r:id="rId22"/>
      <p:boldItalic r:id="rId23"/>
    </p:embeddedFont>
    <p:embeddedFont>
      <p:font typeface="Nunito" pitchFamily="2" charset="0"/>
      <p:regular r:id="rId24"/>
      <p:bold r:id="rId25"/>
      <p:italic r:id="rId26"/>
      <p:boldItalic r:id="rId27"/>
    </p:embeddedFont>
    <p:embeddedFont>
      <p:font typeface="Tahoma" panose="020B0604030504040204" pitchFamily="34" charset="0"/>
      <p:regular r:id="rId28"/>
      <p:bold r:id="rId29"/>
    </p:embeddedFont>
  </p:embeddedFontLst>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05" autoAdjust="0"/>
  </p:normalViewPr>
  <p:slideViewPr>
    <p:cSldViewPr snapToGrid="0">
      <p:cViewPr>
        <p:scale>
          <a:sx n="125" d="100"/>
          <a:sy n="125" d="100"/>
        </p:scale>
        <p:origin x="1194"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t.wikipedia.org/wiki/Oferta_p%C3%BAblica_inicia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a560eae0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a560eae0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8E06858A-905E-01CA-8852-099D99F8629A}"/>
            </a:ext>
          </a:extLst>
        </p:cNvPr>
        <p:cNvGrpSpPr/>
        <p:nvPr/>
      </p:nvGrpSpPr>
      <p:grpSpPr>
        <a:xfrm>
          <a:off x="0" y="0"/>
          <a:ext cx="0" cy="0"/>
          <a:chOff x="0" y="0"/>
          <a:chExt cx="0" cy="0"/>
        </a:xfrm>
      </p:grpSpPr>
      <p:sp>
        <p:nvSpPr>
          <p:cNvPr id="199" name="Google Shape;199;g11f6cdc0776_0_91:notes">
            <a:extLst>
              <a:ext uri="{FF2B5EF4-FFF2-40B4-BE49-F238E27FC236}">
                <a16:creationId xmlns:a16="http://schemas.microsoft.com/office/drawing/2014/main" id="{4C2BDCA5-EF17-BE55-51AE-B651D179E8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1f6cdc0776_0_91:notes">
            <a:extLst>
              <a:ext uri="{FF2B5EF4-FFF2-40B4-BE49-F238E27FC236}">
                <a16:creationId xmlns:a16="http://schemas.microsoft.com/office/drawing/2014/main" id="{86BB4667-751A-6CE3-1DB2-FEA1C125AF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500">
              <a:solidFill>
                <a:srgbClr val="333333"/>
              </a:solidFill>
              <a:highlight>
                <a:srgbClr val="FFFFFF"/>
              </a:highlight>
            </a:endParaRPr>
          </a:p>
          <a:p>
            <a:pPr marL="0" lvl="0" indent="0" algn="l" rtl="0">
              <a:spcBef>
                <a:spcPts val="1300"/>
              </a:spcBef>
              <a:spcAft>
                <a:spcPts val="0"/>
              </a:spcAft>
              <a:buNone/>
            </a:pPr>
            <a:endParaRPr/>
          </a:p>
        </p:txBody>
      </p:sp>
    </p:spTree>
    <p:extLst>
      <p:ext uri="{BB962C8B-B14F-4D97-AF65-F5344CB8AC3E}">
        <p14:creationId xmlns:p14="http://schemas.microsoft.com/office/powerpoint/2010/main" val="1597087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f6cdc077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f6cdc077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500">
              <a:solidFill>
                <a:srgbClr val="333333"/>
              </a:solidFill>
              <a:highlight>
                <a:srgbClr val="FFFFFF"/>
              </a:highlight>
            </a:endParaRPr>
          </a:p>
          <a:p>
            <a:pPr marL="0" lvl="0" indent="0" algn="l" rtl="0">
              <a:spcBef>
                <a:spcPts val="13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f2110578d9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f2110578d9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https://seaborn.pydata.org/tutorial/color_palettes.html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f2110578d9_2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f2110578d9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333333"/>
                </a:solidFill>
                <a:highlight>
                  <a:srgbClr val="FFFFFF"/>
                </a:highlight>
              </a:rPr>
              <a:t>Abrir la discusión con ellos. Cuales son las diferencias que encuentran? Escala de ejes , identificar grupos diferentes (colores), transparencia, resaltar min y max con etiquetas</a:t>
            </a:r>
            <a:endParaRPr sz="1200">
              <a:solidFill>
                <a:srgbClr val="333333"/>
              </a:solidFill>
              <a:highlight>
                <a:srgbClr val="FFFFFF"/>
              </a:highlight>
            </a:endParaRPr>
          </a:p>
          <a:p>
            <a:pPr marL="0" lvl="0" indent="0" algn="l" rtl="0">
              <a:spcBef>
                <a:spcPts val="13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f2110578d9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f2110578d9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dirty="0">
                <a:solidFill>
                  <a:srgbClr val="333333"/>
                </a:solidFill>
                <a:highlight>
                  <a:srgbClr val="FFFFFF"/>
                </a:highlight>
              </a:rPr>
              <a:t>Quizás se pregunte si la tendencia que ha descubierto se mantiene en todos los períodos de 1980, 1990 y 2000. Una segunda vista podría ayudarlo a responder esa pregunta:</a:t>
            </a:r>
            <a:endParaRPr sz="1300" dirty="0">
              <a:solidFill>
                <a:srgbClr val="333333"/>
              </a:solidFill>
              <a:highlight>
                <a:srgbClr val="FFFFFF"/>
              </a:highlight>
            </a:endParaRPr>
          </a:p>
          <a:p>
            <a:pPr marL="0" lvl="0" indent="0" algn="l" rtl="0">
              <a:lnSpc>
                <a:spcPct val="115000"/>
              </a:lnSpc>
              <a:spcBef>
                <a:spcPts val="1300"/>
              </a:spcBef>
              <a:spcAft>
                <a:spcPts val="0"/>
              </a:spcAft>
              <a:buClr>
                <a:schemeClr val="dk1"/>
              </a:buClr>
              <a:buSzPts val="1100"/>
              <a:buFont typeface="Arial"/>
              <a:buNone/>
            </a:pPr>
            <a:r>
              <a:rPr lang="en" sz="1500" dirty="0">
                <a:solidFill>
                  <a:srgbClr val="333333"/>
                </a:solidFill>
                <a:highlight>
                  <a:srgbClr val="FFFFFF"/>
                </a:highlight>
              </a:rPr>
              <a:t>La rentabilidad de IPO afecta/impacta el rendimiento de las acciones </a:t>
            </a:r>
            <a:endParaRPr sz="1500" dirty="0">
              <a:solidFill>
                <a:srgbClr val="333333"/>
              </a:solidFill>
              <a:highlight>
                <a:srgbClr val="FFFFFF"/>
              </a:highlight>
            </a:endParaRPr>
          </a:p>
          <a:p>
            <a:pPr marL="0" lvl="0" indent="0" algn="l" rtl="0">
              <a:spcBef>
                <a:spcPts val="1300"/>
              </a:spcBef>
              <a:spcAft>
                <a:spcPts val="0"/>
              </a:spcAft>
              <a:buNone/>
            </a:pPr>
            <a:r>
              <a:rPr lang="es-MX" b="0" i="0" dirty="0">
                <a:effectLst/>
                <a:latin typeface="-apple-system"/>
                <a:hlinkClick r:id="rId3"/>
              </a:rPr>
              <a:t>La Oferta Pública Inicial, conocida por sus siglas en inglés como IPO (</a:t>
            </a:r>
            <a:r>
              <a:rPr lang="es-MX" b="0" i="0" dirty="0" err="1">
                <a:effectLst/>
                <a:latin typeface="-apple-system"/>
                <a:hlinkClick r:id="rId3"/>
              </a:rPr>
              <a:t>Initial</a:t>
            </a:r>
            <a:r>
              <a:rPr lang="es-MX" b="0" i="0" dirty="0">
                <a:effectLst/>
                <a:latin typeface="-apple-system"/>
                <a:hlinkClick r:id="rId3"/>
              </a:rPr>
              <a:t> </a:t>
            </a:r>
            <a:r>
              <a:rPr lang="es-MX" b="0" i="0" dirty="0" err="1">
                <a:effectLst/>
                <a:latin typeface="-apple-system"/>
                <a:hlinkClick r:id="rId3"/>
              </a:rPr>
              <a:t>Public</a:t>
            </a:r>
            <a:r>
              <a:rPr lang="es-MX" b="0" i="0" dirty="0">
                <a:effectLst/>
                <a:latin typeface="-apple-system"/>
                <a:hlinkClick r:id="rId3"/>
              </a:rPr>
              <a:t> </a:t>
            </a:r>
            <a:r>
              <a:rPr lang="es-MX" b="0" i="0" dirty="0" err="1">
                <a:effectLst/>
                <a:latin typeface="-apple-system"/>
                <a:hlinkClick r:id="rId3"/>
              </a:rPr>
              <a:t>Offering</a:t>
            </a:r>
            <a:r>
              <a:rPr lang="es-MX" b="0" i="0" dirty="0">
                <a:effectLst/>
                <a:latin typeface="-apple-system"/>
                <a:hlinkClick r:id="rId3"/>
              </a:rPr>
              <a:t>), es el proceso por el cual una empresa privada ofrece por primera vez acciones al público en general, convirtiéndose así en una empresa de capital abierto</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f2110578d9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f2110578d9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profitable/rentable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2110578d9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f2110578d9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f2110578d9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f2110578d9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 paso más importante que puede dar para hacer una gran visualización es saber lo que intentas decir. </a:t>
            </a:r>
            <a:endParaRPr/>
          </a:p>
          <a:p>
            <a:pPr marL="0" lvl="0" indent="0" algn="l" rtl="0">
              <a:spcBef>
                <a:spcPts val="0"/>
              </a:spcBef>
              <a:spcAft>
                <a:spcPts val="0"/>
              </a:spcAft>
              <a:buNone/>
            </a:pPr>
            <a:r>
              <a:rPr lang="en"/>
              <a:t>Con la cantidad de datos disponible hoy en día, cualquiera puede perderse en un mundo de gráficos de dispersión y codificación geográfica.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f2110578d9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f2110578d9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500">
              <a:solidFill>
                <a:srgbClr val="333333"/>
              </a:solidFill>
              <a:highlight>
                <a:srgbClr val="FFFFFF"/>
              </a:highlight>
            </a:endParaRPr>
          </a:p>
          <a:p>
            <a:pPr marL="0" lvl="0" indent="0" algn="l" rtl="0">
              <a:spcBef>
                <a:spcPts val="13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f2110578d9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f2110578d9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Una vez que tengamos un propósito para la visualización en mente, es hora de </a:t>
            </a:r>
            <a:endParaRPr/>
          </a:p>
          <a:p>
            <a:pPr marL="0" lvl="0" indent="0" algn="l" rtl="0">
              <a:spcBef>
                <a:spcPts val="0"/>
              </a:spcBef>
              <a:spcAft>
                <a:spcPts val="0"/>
              </a:spcAft>
              <a:buNone/>
            </a:pPr>
            <a:r>
              <a:rPr lang="en"/>
              <a:t>pensar en qué tipos de análisis le ayudarán a lograr ese propósito.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f6cdc077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1f6cdc077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500">
              <a:solidFill>
                <a:srgbClr val="333333"/>
              </a:solidFill>
              <a:highlight>
                <a:srgbClr val="FFFFFF"/>
              </a:highlight>
            </a:endParaRPr>
          </a:p>
          <a:p>
            <a:pPr marL="0" lvl="0" indent="0" algn="l" rtl="0">
              <a:spcBef>
                <a:spcPts val="13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A46CF646-EA7C-3508-ECDF-E77B62D1C2E9}"/>
            </a:ext>
          </a:extLst>
        </p:cNvPr>
        <p:cNvGrpSpPr/>
        <p:nvPr/>
      </p:nvGrpSpPr>
      <p:grpSpPr>
        <a:xfrm>
          <a:off x="0" y="0"/>
          <a:ext cx="0" cy="0"/>
          <a:chOff x="0" y="0"/>
          <a:chExt cx="0" cy="0"/>
        </a:xfrm>
      </p:grpSpPr>
      <p:sp>
        <p:nvSpPr>
          <p:cNvPr id="199" name="Google Shape;199;g11f6cdc0776_0_91:notes">
            <a:extLst>
              <a:ext uri="{FF2B5EF4-FFF2-40B4-BE49-F238E27FC236}">
                <a16:creationId xmlns:a16="http://schemas.microsoft.com/office/drawing/2014/main" id="{EAFC9CAE-CC61-37AF-7DC6-1F912385E4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1f6cdc0776_0_91:notes">
            <a:extLst>
              <a:ext uri="{FF2B5EF4-FFF2-40B4-BE49-F238E27FC236}">
                <a16:creationId xmlns:a16="http://schemas.microsoft.com/office/drawing/2014/main" id="{9802B7C7-C40D-13C7-8DB4-F459F869A4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500">
              <a:solidFill>
                <a:srgbClr val="333333"/>
              </a:solidFill>
              <a:highlight>
                <a:srgbClr val="FFFFFF"/>
              </a:highlight>
            </a:endParaRPr>
          </a:p>
          <a:p>
            <a:pPr marL="0" lvl="0" indent="0" algn="l" rtl="0">
              <a:spcBef>
                <a:spcPts val="1300"/>
              </a:spcBef>
              <a:spcAft>
                <a:spcPts val="0"/>
              </a:spcAft>
              <a:buNone/>
            </a:pPr>
            <a:endParaRPr/>
          </a:p>
        </p:txBody>
      </p:sp>
    </p:spTree>
    <p:extLst>
      <p:ext uri="{BB962C8B-B14F-4D97-AF65-F5344CB8AC3E}">
        <p14:creationId xmlns:p14="http://schemas.microsoft.com/office/powerpoint/2010/main" val="3589734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A2E05F93-EEFD-B524-A270-3988A7D96A35}"/>
            </a:ext>
          </a:extLst>
        </p:cNvPr>
        <p:cNvGrpSpPr/>
        <p:nvPr/>
      </p:nvGrpSpPr>
      <p:grpSpPr>
        <a:xfrm>
          <a:off x="0" y="0"/>
          <a:ext cx="0" cy="0"/>
          <a:chOff x="0" y="0"/>
          <a:chExt cx="0" cy="0"/>
        </a:xfrm>
      </p:grpSpPr>
      <p:sp>
        <p:nvSpPr>
          <p:cNvPr id="199" name="Google Shape;199;g11f6cdc0776_0_91:notes">
            <a:extLst>
              <a:ext uri="{FF2B5EF4-FFF2-40B4-BE49-F238E27FC236}">
                <a16:creationId xmlns:a16="http://schemas.microsoft.com/office/drawing/2014/main" id="{160D4BF2-978F-B817-5488-DE4EAF12C9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1f6cdc0776_0_91:notes">
            <a:extLst>
              <a:ext uri="{FF2B5EF4-FFF2-40B4-BE49-F238E27FC236}">
                <a16:creationId xmlns:a16="http://schemas.microsoft.com/office/drawing/2014/main" id="{C4B7E46C-4E18-2BFB-D2AD-0DD0038C78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500">
              <a:solidFill>
                <a:srgbClr val="333333"/>
              </a:solidFill>
              <a:highlight>
                <a:srgbClr val="FFFFFF"/>
              </a:highlight>
            </a:endParaRPr>
          </a:p>
          <a:p>
            <a:pPr marL="0" lvl="0" indent="0" algn="l" rtl="0">
              <a:spcBef>
                <a:spcPts val="1300"/>
              </a:spcBef>
              <a:spcAft>
                <a:spcPts val="0"/>
              </a:spcAft>
              <a:buNone/>
            </a:pPr>
            <a:endParaRPr/>
          </a:p>
        </p:txBody>
      </p:sp>
    </p:spTree>
    <p:extLst>
      <p:ext uri="{BB962C8B-B14F-4D97-AF65-F5344CB8AC3E}">
        <p14:creationId xmlns:p14="http://schemas.microsoft.com/office/powerpoint/2010/main" val="2163311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EF4588-8AA6-EBF8-65EE-D43D9D203524}"/>
              </a:ext>
            </a:extLst>
          </p:cNvPr>
          <p:cNvSpPr>
            <a:spLocks noGrp="1"/>
          </p:cNvSpPr>
          <p:nvPr>
            <p:ph type="ctrTitle"/>
          </p:nvPr>
        </p:nvSpPr>
        <p:spPr>
          <a:xfrm>
            <a:off x="1143000" y="841772"/>
            <a:ext cx="6858000" cy="1790700"/>
          </a:xfrm>
        </p:spPr>
        <p:txBody>
          <a:bodyPr anchor="b"/>
          <a:lstStyle>
            <a:lvl1pPr algn="ctr">
              <a:defRPr sz="4500"/>
            </a:lvl1pPr>
          </a:lstStyle>
          <a:p>
            <a:r>
              <a:rPr lang="es-MX"/>
              <a:t>Haz clic para modificar el estilo de título del patrón</a:t>
            </a:r>
            <a:endParaRPr lang="es-PE"/>
          </a:p>
        </p:txBody>
      </p:sp>
      <p:sp>
        <p:nvSpPr>
          <p:cNvPr id="3" name="Subtítulo 2">
            <a:extLst>
              <a:ext uri="{FF2B5EF4-FFF2-40B4-BE49-F238E27FC236}">
                <a16:creationId xmlns:a16="http://schemas.microsoft.com/office/drawing/2014/main" id="{BAE2C2CC-6D6E-024D-7F1D-E97DBAD6B08C}"/>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MX"/>
              <a:t>Haz clic para editar el estilo de subtítulo del patrón</a:t>
            </a:r>
            <a:endParaRPr lang="es-PE"/>
          </a:p>
        </p:txBody>
      </p:sp>
      <p:sp>
        <p:nvSpPr>
          <p:cNvPr id="4" name="Marcador de fecha 3">
            <a:extLst>
              <a:ext uri="{FF2B5EF4-FFF2-40B4-BE49-F238E27FC236}">
                <a16:creationId xmlns:a16="http://schemas.microsoft.com/office/drawing/2014/main" id="{D69E4851-69F6-A2F3-97FD-C3D0638431B9}"/>
              </a:ext>
            </a:extLst>
          </p:cNvPr>
          <p:cNvSpPr>
            <a:spLocks noGrp="1"/>
          </p:cNvSpPr>
          <p:nvPr>
            <p:ph type="dt" sz="half" idx="10"/>
          </p:nvPr>
        </p:nvSpPr>
        <p:spPr/>
        <p:txBody>
          <a:bodyPr/>
          <a:lstStyle/>
          <a:p>
            <a:fld id="{B9FDDBA6-4F84-4D2F-8CD0-8EE4812B82E3}" type="datetimeFigureOut">
              <a:rPr lang="es-PE" smtClean="0"/>
              <a:t>25/02/2024</a:t>
            </a:fld>
            <a:endParaRPr lang="es-PE"/>
          </a:p>
        </p:txBody>
      </p:sp>
      <p:sp>
        <p:nvSpPr>
          <p:cNvPr id="5" name="Marcador de pie de página 4">
            <a:extLst>
              <a:ext uri="{FF2B5EF4-FFF2-40B4-BE49-F238E27FC236}">
                <a16:creationId xmlns:a16="http://schemas.microsoft.com/office/drawing/2014/main" id="{0E7AE65D-5199-9CF4-D4C0-C5C8019631F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8171F1F-BA38-F80A-5880-7E8FCBC1F004}"/>
              </a:ext>
            </a:extLst>
          </p:cNvPr>
          <p:cNvSpPr>
            <a:spLocks noGrp="1"/>
          </p:cNvSpPr>
          <p:nvPr>
            <p:ph type="sldNum" sz="quarter" idx="12"/>
          </p:nvPr>
        </p:nvSpPr>
        <p:spPr/>
        <p:txBody>
          <a:bodyPr/>
          <a:lstStyle/>
          <a:p>
            <a:fld id="{CBB5C403-962D-489B-9186-DC5A8540825E}" type="slidenum">
              <a:rPr lang="es-PE" smtClean="0"/>
              <a:t>‹Nº›</a:t>
            </a:fld>
            <a:endParaRPr lang="es-PE"/>
          </a:p>
        </p:txBody>
      </p:sp>
    </p:spTree>
    <p:extLst>
      <p:ext uri="{BB962C8B-B14F-4D97-AF65-F5344CB8AC3E}">
        <p14:creationId xmlns:p14="http://schemas.microsoft.com/office/powerpoint/2010/main" val="4145067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38AAB2-5429-1DF3-0CD9-CAB51963E85C}"/>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texto vertical 2">
            <a:extLst>
              <a:ext uri="{FF2B5EF4-FFF2-40B4-BE49-F238E27FC236}">
                <a16:creationId xmlns:a16="http://schemas.microsoft.com/office/drawing/2014/main" id="{43499DB2-E8EB-F334-C0C9-A0F8A4E66EC7}"/>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3950726D-1899-7542-B127-FF8A5FA9F275}"/>
              </a:ext>
            </a:extLst>
          </p:cNvPr>
          <p:cNvSpPr>
            <a:spLocks noGrp="1"/>
          </p:cNvSpPr>
          <p:nvPr>
            <p:ph type="dt" sz="half" idx="10"/>
          </p:nvPr>
        </p:nvSpPr>
        <p:spPr/>
        <p:txBody>
          <a:bodyPr/>
          <a:lstStyle/>
          <a:p>
            <a:fld id="{724DF54C-8843-4D3A-BC92-F3C48581C1B2}" type="datetimeFigureOut">
              <a:rPr lang="es-PE" smtClean="0"/>
              <a:t>25/02/2024</a:t>
            </a:fld>
            <a:endParaRPr lang="es-PE"/>
          </a:p>
        </p:txBody>
      </p:sp>
      <p:sp>
        <p:nvSpPr>
          <p:cNvPr id="5" name="Marcador de pie de página 4">
            <a:extLst>
              <a:ext uri="{FF2B5EF4-FFF2-40B4-BE49-F238E27FC236}">
                <a16:creationId xmlns:a16="http://schemas.microsoft.com/office/drawing/2014/main" id="{D4A823A7-52B4-5F02-F25F-7FDFEEAB5D9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80B4ABE-A5FD-3A2D-523B-9D4AA835AB1C}"/>
              </a:ext>
            </a:extLst>
          </p:cNvPr>
          <p:cNvSpPr>
            <a:spLocks noGrp="1"/>
          </p:cNvSpPr>
          <p:nvPr>
            <p:ph type="sldNum" sz="quarter" idx="12"/>
          </p:nvPr>
        </p:nvSpPr>
        <p:spPr/>
        <p:txBody>
          <a:bodyPr/>
          <a:lstStyle/>
          <a:p>
            <a:fld id="{DC70ED63-5676-4F3F-B0A2-9909097F2FA4}" type="slidenum">
              <a:rPr lang="es-PE" smtClean="0"/>
              <a:t>‹Nº›</a:t>
            </a:fld>
            <a:endParaRPr lang="es-PE"/>
          </a:p>
        </p:txBody>
      </p:sp>
    </p:spTree>
    <p:extLst>
      <p:ext uri="{BB962C8B-B14F-4D97-AF65-F5344CB8AC3E}">
        <p14:creationId xmlns:p14="http://schemas.microsoft.com/office/powerpoint/2010/main" val="17785069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78336C9-691B-B8D5-C77F-289F7C1F20FD}"/>
              </a:ext>
            </a:extLst>
          </p:cNvPr>
          <p:cNvSpPr>
            <a:spLocks noGrp="1"/>
          </p:cNvSpPr>
          <p:nvPr>
            <p:ph type="title" orient="vert"/>
          </p:nvPr>
        </p:nvSpPr>
        <p:spPr>
          <a:xfrm>
            <a:off x="6543675" y="273844"/>
            <a:ext cx="1971675" cy="4358879"/>
          </a:xfrm>
        </p:spPr>
        <p:txBody>
          <a:bodyPr vert="eaVert"/>
          <a:lstStyle/>
          <a:p>
            <a:r>
              <a:rPr lang="es-MX"/>
              <a:t>Haz clic para modificar el estilo de título del patrón</a:t>
            </a:r>
            <a:endParaRPr lang="es-PE"/>
          </a:p>
        </p:txBody>
      </p:sp>
      <p:sp>
        <p:nvSpPr>
          <p:cNvPr id="3" name="Marcador de texto vertical 2">
            <a:extLst>
              <a:ext uri="{FF2B5EF4-FFF2-40B4-BE49-F238E27FC236}">
                <a16:creationId xmlns:a16="http://schemas.microsoft.com/office/drawing/2014/main" id="{7D5D9570-3BDF-975A-0FB0-00C01F505C1F}"/>
              </a:ext>
            </a:extLst>
          </p:cNvPr>
          <p:cNvSpPr>
            <a:spLocks noGrp="1"/>
          </p:cNvSpPr>
          <p:nvPr>
            <p:ph type="body" orient="vert" idx="1"/>
          </p:nvPr>
        </p:nvSpPr>
        <p:spPr>
          <a:xfrm>
            <a:off x="628650" y="273844"/>
            <a:ext cx="5800725" cy="4358879"/>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702020CC-5563-8E47-F3EF-8C782C0F2040}"/>
              </a:ext>
            </a:extLst>
          </p:cNvPr>
          <p:cNvSpPr>
            <a:spLocks noGrp="1"/>
          </p:cNvSpPr>
          <p:nvPr>
            <p:ph type="dt" sz="half" idx="10"/>
          </p:nvPr>
        </p:nvSpPr>
        <p:spPr/>
        <p:txBody>
          <a:bodyPr/>
          <a:lstStyle/>
          <a:p>
            <a:fld id="{724DF54C-8843-4D3A-BC92-F3C48581C1B2}" type="datetimeFigureOut">
              <a:rPr lang="es-PE" smtClean="0"/>
              <a:t>25/02/2024</a:t>
            </a:fld>
            <a:endParaRPr lang="es-PE"/>
          </a:p>
        </p:txBody>
      </p:sp>
      <p:sp>
        <p:nvSpPr>
          <p:cNvPr id="5" name="Marcador de pie de página 4">
            <a:extLst>
              <a:ext uri="{FF2B5EF4-FFF2-40B4-BE49-F238E27FC236}">
                <a16:creationId xmlns:a16="http://schemas.microsoft.com/office/drawing/2014/main" id="{1C0E88FA-0F9B-55A5-5AB5-C1EB36FFA10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43CC3A6-9C5E-C904-0614-AA3F48B79B15}"/>
              </a:ext>
            </a:extLst>
          </p:cNvPr>
          <p:cNvSpPr>
            <a:spLocks noGrp="1"/>
          </p:cNvSpPr>
          <p:nvPr>
            <p:ph type="sldNum" sz="quarter" idx="12"/>
          </p:nvPr>
        </p:nvSpPr>
        <p:spPr/>
        <p:txBody>
          <a:bodyPr/>
          <a:lstStyle/>
          <a:p>
            <a:fld id="{DC70ED63-5676-4F3F-B0A2-9909097F2FA4}" type="slidenum">
              <a:rPr lang="es-PE" smtClean="0"/>
              <a:t>‹Nº›</a:t>
            </a:fld>
            <a:endParaRPr lang="es-PE"/>
          </a:p>
        </p:txBody>
      </p:sp>
    </p:spTree>
    <p:extLst>
      <p:ext uri="{BB962C8B-B14F-4D97-AF65-F5344CB8AC3E}">
        <p14:creationId xmlns:p14="http://schemas.microsoft.com/office/powerpoint/2010/main" val="30294695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3550680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1_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924829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n y una columna">
  <p:cSld name="Imagen y una columna">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4976575" y="396050"/>
            <a:ext cx="3852300" cy="755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10"/>
          <p:cNvSpPr txBox="1">
            <a:spLocks noGrp="1"/>
          </p:cNvSpPr>
          <p:nvPr>
            <p:ph type="body" idx="1"/>
          </p:nvPr>
        </p:nvSpPr>
        <p:spPr>
          <a:xfrm>
            <a:off x="4976575" y="1230050"/>
            <a:ext cx="38523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FFFFFF"/>
              </a:buClr>
              <a:buSzPts val="1200"/>
              <a:buChar char="●"/>
              <a:defRPr sz="1200">
                <a:solidFill>
                  <a:srgbClr val="FFFFFF"/>
                </a:solidFill>
              </a:defRPr>
            </a:lvl1pPr>
            <a:lvl2pPr marL="914400" lvl="1" indent="-304800">
              <a:spcBef>
                <a:spcPts val="1600"/>
              </a:spcBef>
              <a:spcAft>
                <a:spcPts val="0"/>
              </a:spcAft>
              <a:buClr>
                <a:srgbClr val="FFFFFF"/>
              </a:buClr>
              <a:buSzPts val="1200"/>
              <a:buChar char="○"/>
              <a:defRPr sz="1200">
                <a:solidFill>
                  <a:srgbClr val="FFFFFF"/>
                </a:solidFill>
              </a:defRPr>
            </a:lvl2pPr>
            <a:lvl3pPr marL="1371600" lvl="2" indent="-304800">
              <a:spcBef>
                <a:spcPts val="1600"/>
              </a:spcBef>
              <a:spcAft>
                <a:spcPts val="0"/>
              </a:spcAft>
              <a:buClr>
                <a:srgbClr val="FFFFFF"/>
              </a:buClr>
              <a:buSzPts val="1200"/>
              <a:buChar char="■"/>
              <a:defRPr sz="1200">
                <a:solidFill>
                  <a:srgbClr val="FFFFFF"/>
                </a:solidFill>
              </a:defRPr>
            </a:lvl3pPr>
            <a:lvl4pPr marL="1828800" lvl="3" indent="-304800">
              <a:spcBef>
                <a:spcPts val="1600"/>
              </a:spcBef>
              <a:spcAft>
                <a:spcPts val="0"/>
              </a:spcAft>
              <a:buClr>
                <a:srgbClr val="FFFFFF"/>
              </a:buClr>
              <a:buSzPts val="1200"/>
              <a:buChar char="●"/>
              <a:defRPr sz="1200">
                <a:solidFill>
                  <a:srgbClr val="FFFFFF"/>
                </a:solidFill>
              </a:defRPr>
            </a:lvl4pPr>
            <a:lvl5pPr marL="2286000" lvl="4" indent="-304800">
              <a:spcBef>
                <a:spcPts val="1600"/>
              </a:spcBef>
              <a:spcAft>
                <a:spcPts val="0"/>
              </a:spcAft>
              <a:buClr>
                <a:srgbClr val="FFFFFF"/>
              </a:buClr>
              <a:buSzPts val="1200"/>
              <a:buChar char="○"/>
              <a:defRPr sz="1200">
                <a:solidFill>
                  <a:srgbClr val="FFFFFF"/>
                </a:solidFill>
              </a:defRPr>
            </a:lvl5pPr>
            <a:lvl6pPr marL="2743200" lvl="5" indent="-304800">
              <a:spcBef>
                <a:spcPts val="1600"/>
              </a:spcBef>
              <a:spcAft>
                <a:spcPts val="0"/>
              </a:spcAft>
              <a:buClr>
                <a:srgbClr val="FFFFFF"/>
              </a:buClr>
              <a:buSzPts val="1200"/>
              <a:buChar char="■"/>
              <a:defRPr sz="1200">
                <a:solidFill>
                  <a:srgbClr val="FFFFFF"/>
                </a:solidFill>
              </a:defRPr>
            </a:lvl6pPr>
            <a:lvl7pPr marL="3200400" lvl="6" indent="-304800">
              <a:spcBef>
                <a:spcPts val="1600"/>
              </a:spcBef>
              <a:spcAft>
                <a:spcPts val="0"/>
              </a:spcAft>
              <a:buClr>
                <a:srgbClr val="FFFFFF"/>
              </a:buClr>
              <a:buSzPts val="1200"/>
              <a:buChar char="●"/>
              <a:defRPr sz="1200">
                <a:solidFill>
                  <a:srgbClr val="FFFFFF"/>
                </a:solidFill>
              </a:defRPr>
            </a:lvl7pPr>
            <a:lvl8pPr marL="3657600" lvl="7" indent="-304800">
              <a:spcBef>
                <a:spcPts val="1600"/>
              </a:spcBef>
              <a:spcAft>
                <a:spcPts val="0"/>
              </a:spcAft>
              <a:buClr>
                <a:srgbClr val="FFFFFF"/>
              </a:buClr>
              <a:buSzPts val="1200"/>
              <a:buChar char="○"/>
              <a:defRPr sz="1200">
                <a:solidFill>
                  <a:srgbClr val="FFFFFF"/>
                </a:solidFill>
              </a:defRPr>
            </a:lvl8pPr>
            <a:lvl9pPr marL="4114800" lvl="8" indent="-304800">
              <a:spcBef>
                <a:spcPts val="1600"/>
              </a:spcBef>
              <a:spcAft>
                <a:spcPts val="1600"/>
              </a:spcAft>
              <a:buClr>
                <a:srgbClr val="FFFFFF"/>
              </a:buClr>
              <a:buSzPts val="1200"/>
              <a:buChar char="■"/>
              <a:defRPr sz="1200">
                <a:solidFill>
                  <a:srgbClr val="FFFFFF"/>
                </a:solidFill>
              </a:defRPr>
            </a:lvl9pPr>
          </a:lstStyle>
          <a:p>
            <a:endParaRPr/>
          </a:p>
        </p:txBody>
      </p:sp>
    </p:spTree>
    <p:extLst>
      <p:ext uri="{BB962C8B-B14F-4D97-AF65-F5344CB8AC3E}">
        <p14:creationId xmlns:p14="http://schemas.microsoft.com/office/powerpoint/2010/main" val="1451390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7CC0E3-868F-8C92-1BD5-186D7C6E86B6}"/>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7FF1F08E-BC32-CBC2-D3F4-F1E13EE35BD3}"/>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B2D3452B-0640-176D-2CA3-A05696A60ABC}"/>
              </a:ext>
            </a:extLst>
          </p:cNvPr>
          <p:cNvSpPr>
            <a:spLocks noGrp="1"/>
          </p:cNvSpPr>
          <p:nvPr>
            <p:ph type="dt" sz="half" idx="10"/>
          </p:nvPr>
        </p:nvSpPr>
        <p:spPr/>
        <p:txBody>
          <a:bodyPr/>
          <a:lstStyle/>
          <a:p>
            <a:fld id="{724DF54C-8843-4D3A-BC92-F3C48581C1B2}" type="datetimeFigureOut">
              <a:rPr lang="es-PE" smtClean="0"/>
              <a:t>25/02/2024</a:t>
            </a:fld>
            <a:endParaRPr lang="es-PE"/>
          </a:p>
        </p:txBody>
      </p:sp>
      <p:sp>
        <p:nvSpPr>
          <p:cNvPr id="5" name="Marcador de pie de página 4">
            <a:extLst>
              <a:ext uri="{FF2B5EF4-FFF2-40B4-BE49-F238E27FC236}">
                <a16:creationId xmlns:a16="http://schemas.microsoft.com/office/drawing/2014/main" id="{66139425-CD8B-0EED-A3EF-A9CFB6561A9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0A3BF8E-A606-E16A-2E6E-40F21642A715}"/>
              </a:ext>
            </a:extLst>
          </p:cNvPr>
          <p:cNvSpPr>
            <a:spLocks noGrp="1"/>
          </p:cNvSpPr>
          <p:nvPr>
            <p:ph type="sldNum" sz="quarter" idx="12"/>
          </p:nvPr>
        </p:nvSpPr>
        <p:spPr/>
        <p:txBody>
          <a:bodyPr/>
          <a:lstStyle/>
          <a:p>
            <a:fld id="{DC70ED63-5676-4F3F-B0A2-9909097F2FA4}" type="slidenum">
              <a:rPr lang="es-PE" smtClean="0"/>
              <a:t>‹Nº›</a:t>
            </a:fld>
            <a:endParaRPr lang="es-PE"/>
          </a:p>
        </p:txBody>
      </p:sp>
    </p:spTree>
    <p:extLst>
      <p:ext uri="{BB962C8B-B14F-4D97-AF65-F5344CB8AC3E}">
        <p14:creationId xmlns:p14="http://schemas.microsoft.com/office/powerpoint/2010/main" val="121389426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C139BF-EB2E-416F-109B-53703B696AC5}"/>
              </a:ext>
            </a:extLst>
          </p:cNvPr>
          <p:cNvSpPr>
            <a:spLocks noGrp="1"/>
          </p:cNvSpPr>
          <p:nvPr>
            <p:ph type="title"/>
          </p:nvPr>
        </p:nvSpPr>
        <p:spPr>
          <a:xfrm>
            <a:off x="623888" y="1282304"/>
            <a:ext cx="7886700" cy="2139553"/>
          </a:xfrm>
        </p:spPr>
        <p:txBody>
          <a:bodyPr anchor="b"/>
          <a:lstStyle>
            <a:lvl1pPr>
              <a:defRPr sz="4500"/>
            </a:lvl1p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2E4B5CD5-BB0F-C9CB-3B48-E60F53BCD816}"/>
              </a:ext>
            </a:extLst>
          </p:cNvPr>
          <p:cNvSpPr>
            <a:spLocks noGrp="1"/>
          </p:cNvSpPr>
          <p:nvPr>
            <p:ph type="body" idx="1"/>
          </p:nvPr>
        </p:nvSpPr>
        <p:spPr>
          <a:xfrm>
            <a:off x="623888"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B53790B0-AD1D-03B1-A590-36CC4F670546}"/>
              </a:ext>
            </a:extLst>
          </p:cNvPr>
          <p:cNvSpPr>
            <a:spLocks noGrp="1"/>
          </p:cNvSpPr>
          <p:nvPr>
            <p:ph type="dt" sz="half" idx="10"/>
          </p:nvPr>
        </p:nvSpPr>
        <p:spPr/>
        <p:txBody>
          <a:bodyPr/>
          <a:lstStyle/>
          <a:p>
            <a:fld id="{724DF54C-8843-4D3A-BC92-F3C48581C1B2}" type="datetimeFigureOut">
              <a:rPr lang="es-PE" smtClean="0"/>
              <a:t>25/02/2024</a:t>
            </a:fld>
            <a:endParaRPr lang="es-PE"/>
          </a:p>
        </p:txBody>
      </p:sp>
      <p:sp>
        <p:nvSpPr>
          <p:cNvPr id="5" name="Marcador de pie de página 4">
            <a:extLst>
              <a:ext uri="{FF2B5EF4-FFF2-40B4-BE49-F238E27FC236}">
                <a16:creationId xmlns:a16="http://schemas.microsoft.com/office/drawing/2014/main" id="{5DB539C8-D567-7F59-18D7-E0BB5520F7F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E8F04A6-6083-8FCA-D3CD-A3E86E6E21D0}"/>
              </a:ext>
            </a:extLst>
          </p:cNvPr>
          <p:cNvSpPr>
            <a:spLocks noGrp="1"/>
          </p:cNvSpPr>
          <p:nvPr>
            <p:ph type="sldNum" sz="quarter" idx="12"/>
          </p:nvPr>
        </p:nvSpPr>
        <p:spPr/>
        <p:txBody>
          <a:bodyPr/>
          <a:lstStyle/>
          <a:p>
            <a:fld id="{DC70ED63-5676-4F3F-B0A2-9909097F2FA4}" type="slidenum">
              <a:rPr lang="es-PE" smtClean="0"/>
              <a:t>‹Nº›</a:t>
            </a:fld>
            <a:endParaRPr lang="es-PE"/>
          </a:p>
        </p:txBody>
      </p:sp>
    </p:spTree>
    <p:extLst>
      <p:ext uri="{BB962C8B-B14F-4D97-AF65-F5344CB8AC3E}">
        <p14:creationId xmlns:p14="http://schemas.microsoft.com/office/powerpoint/2010/main" val="354963469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2FD392-7560-1E66-B7CE-7EECE842DFF6}"/>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2A93D534-841D-ADC7-9D3C-007E609D142B}"/>
              </a:ext>
            </a:extLst>
          </p:cNvPr>
          <p:cNvSpPr>
            <a:spLocks noGrp="1"/>
          </p:cNvSpPr>
          <p:nvPr>
            <p:ph sz="half" idx="1"/>
          </p:nvPr>
        </p:nvSpPr>
        <p:spPr>
          <a:xfrm>
            <a:off x="628650" y="1369219"/>
            <a:ext cx="3886200" cy="3263504"/>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contenido 3">
            <a:extLst>
              <a:ext uri="{FF2B5EF4-FFF2-40B4-BE49-F238E27FC236}">
                <a16:creationId xmlns:a16="http://schemas.microsoft.com/office/drawing/2014/main" id="{934A5F7A-BD99-115F-1FA0-B19E28354972}"/>
              </a:ext>
            </a:extLst>
          </p:cNvPr>
          <p:cNvSpPr>
            <a:spLocks noGrp="1"/>
          </p:cNvSpPr>
          <p:nvPr>
            <p:ph sz="half" idx="2"/>
          </p:nvPr>
        </p:nvSpPr>
        <p:spPr>
          <a:xfrm>
            <a:off x="4629150" y="1369219"/>
            <a:ext cx="3886200" cy="3263504"/>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5" name="Marcador de fecha 4">
            <a:extLst>
              <a:ext uri="{FF2B5EF4-FFF2-40B4-BE49-F238E27FC236}">
                <a16:creationId xmlns:a16="http://schemas.microsoft.com/office/drawing/2014/main" id="{85AF7F24-E08C-52FF-307F-58AB98A8C762}"/>
              </a:ext>
            </a:extLst>
          </p:cNvPr>
          <p:cNvSpPr>
            <a:spLocks noGrp="1"/>
          </p:cNvSpPr>
          <p:nvPr>
            <p:ph type="dt" sz="half" idx="10"/>
          </p:nvPr>
        </p:nvSpPr>
        <p:spPr/>
        <p:txBody>
          <a:bodyPr/>
          <a:lstStyle/>
          <a:p>
            <a:fld id="{724DF54C-8843-4D3A-BC92-F3C48581C1B2}" type="datetimeFigureOut">
              <a:rPr lang="es-PE" smtClean="0"/>
              <a:t>25/02/2024</a:t>
            </a:fld>
            <a:endParaRPr lang="es-PE"/>
          </a:p>
        </p:txBody>
      </p:sp>
      <p:sp>
        <p:nvSpPr>
          <p:cNvPr id="6" name="Marcador de pie de página 5">
            <a:extLst>
              <a:ext uri="{FF2B5EF4-FFF2-40B4-BE49-F238E27FC236}">
                <a16:creationId xmlns:a16="http://schemas.microsoft.com/office/drawing/2014/main" id="{B9015727-21F3-89D2-FF38-2912772D5A5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FF5EA43-5EA2-3793-17A7-FE4C12D28015}"/>
              </a:ext>
            </a:extLst>
          </p:cNvPr>
          <p:cNvSpPr>
            <a:spLocks noGrp="1"/>
          </p:cNvSpPr>
          <p:nvPr>
            <p:ph type="sldNum" sz="quarter" idx="12"/>
          </p:nvPr>
        </p:nvSpPr>
        <p:spPr/>
        <p:txBody>
          <a:bodyPr/>
          <a:lstStyle/>
          <a:p>
            <a:fld id="{DC70ED63-5676-4F3F-B0A2-9909097F2FA4}" type="slidenum">
              <a:rPr lang="es-PE" smtClean="0"/>
              <a:t>‹Nº›</a:t>
            </a:fld>
            <a:endParaRPr lang="es-PE"/>
          </a:p>
        </p:txBody>
      </p:sp>
    </p:spTree>
    <p:extLst>
      <p:ext uri="{BB962C8B-B14F-4D97-AF65-F5344CB8AC3E}">
        <p14:creationId xmlns:p14="http://schemas.microsoft.com/office/powerpoint/2010/main" val="34061479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306066-CC4C-0AAD-BE2A-478249973E85}"/>
              </a:ext>
            </a:extLst>
          </p:cNvPr>
          <p:cNvSpPr>
            <a:spLocks noGrp="1"/>
          </p:cNvSpPr>
          <p:nvPr>
            <p:ph type="title"/>
          </p:nvPr>
        </p:nvSpPr>
        <p:spPr>
          <a:xfrm>
            <a:off x="629841" y="273844"/>
            <a:ext cx="7886700" cy="994172"/>
          </a:xfrm>
        </p:spPr>
        <p:txBody>
          <a:body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DB7AE396-B943-5053-8209-D0154A719AF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1F61DFA-E152-A0DB-C00D-81782814DEA9}"/>
              </a:ext>
            </a:extLst>
          </p:cNvPr>
          <p:cNvSpPr>
            <a:spLocks noGrp="1"/>
          </p:cNvSpPr>
          <p:nvPr>
            <p:ph sz="half" idx="2"/>
          </p:nvPr>
        </p:nvSpPr>
        <p:spPr>
          <a:xfrm>
            <a:off x="629842" y="1878806"/>
            <a:ext cx="3868340" cy="276344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5" name="Marcador de texto 4">
            <a:extLst>
              <a:ext uri="{FF2B5EF4-FFF2-40B4-BE49-F238E27FC236}">
                <a16:creationId xmlns:a16="http://schemas.microsoft.com/office/drawing/2014/main" id="{B37805C7-FB85-A2DA-A9F1-E7A41F84D9E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E5680197-1597-9CCA-9CD0-C8E7575C1E89}"/>
              </a:ext>
            </a:extLst>
          </p:cNvPr>
          <p:cNvSpPr>
            <a:spLocks noGrp="1"/>
          </p:cNvSpPr>
          <p:nvPr>
            <p:ph sz="quarter" idx="4"/>
          </p:nvPr>
        </p:nvSpPr>
        <p:spPr>
          <a:xfrm>
            <a:off x="4629150" y="1878806"/>
            <a:ext cx="3887391" cy="276344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7" name="Marcador de fecha 6">
            <a:extLst>
              <a:ext uri="{FF2B5EF4-FFF2-40B4-BE49-F238E27FC236}">
                <a16:creationId xmlns:a16="http://schemas.microsoft.com/office/drawing/2014/main" id="{89E10EE2-D320-0C40-8E76-F15616FE24D7}"/>
              </a:ext>
            </a:extLst>
          </p:cNvPr>
          <p:cNvSpPr>
            <a:spLocks noGrp="1"/>
          </p:cNvSpPr>
          <p:nvPr>
            <p:ph type="dt" sz="half" idx="10"/>
          </p:nvPr>
        </p:nvSpPr>
        <p:spPr/>
        <p:txBody>
          <a:bodyPr/>
          <a:lstStyle/>
          <a:p>
            <a:fld id="{724DF54C-8843-4D3A-BC92-F3C48581C1B2}" type="datetimeFigureOut">
              <a:rPr lang="es-PE" smtClean="0"/>
              <a:t>25/02/2024</a:t>
            </a:fld>
            <a:endParaRPr lang="es-PE"/>
          </a:p>
        </p:txBody>
      </p:sp>
      <p:sp>
        <p:nvSpPr>
          <p:cNvPr id="8" name="Marcador de pie de página 7">
            <a:extLst>
              <a:ext uri="{FF2B5EF4-FFF2-40B4-BE49-F238E27FC236}">
                <a16:creationId xmlns:a16="http://schemas.microsoft.com/office/drawing/2014/main" id="{923E7FA6-5937-4547-302C-146D191A4BAE}"/>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B2B1841F-CA4E-1786-D915-09F65D573B72}"/>
              </a:ext>
            </a:extLst>
          </p:cNvPr>
          <p:cNvSpPr>
            <a:spLocks noGrp="1"/>
          </p:cNvSpPr>
          <p:nvPr>
            <p:ph type="sldNum" sz="quarter" idx="12"/>
          </p:nvPr>
        </p:nvSpPr>
        <p:spPr/>
        <p:txBody>
          <a:bodyPr/>
          <a:lstStyle/>
          <a:p>
            <a:fld id="{DC70ED63-5676-4F3F-B0A2-9909097F2FA4}" type="slidenum">
              <a:rPr lang="es-PE" smtClean="0"/>
              <a:t>‹Nº›</a:t>
            </a:fld>
            <a:endParaRPr lang="es-PE"/>
          </a:p>
        </p:txBody>
      </p:sp>
    </p:spTree>
    <p:extLst>
      <p:ext uri="{BB962C8B-B14F-4D97-AF65-F5344CB8AC3E}">
        <p14:creationId xmlns:p14="http://schemas.microsoft.com/office/powerpoint/2010/main" val="180338066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AA3BEC-2925-676F-7816-0D12F2157B2E}"/>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fecha 2">
            <a:extLst>
              <a:ext uri="{FF2B5EF4-FFF2-40B4-BE49-F238E27FC236}">
                <a16:creationId xmlns:a16="http://schemas.microsoft.com/office/drawing/2014/main" id="{451E38D6-1AA6-C167-AB7B-FBECA571FFF9}"/>
              </a:ext>
            </a:extLst>
          </p:cNvPr>
          <p:cNvSpPr>
            <a:spLocks noGrp="1"/>
          </p:cNvSpPr>
          <p:nvPr>
            <p:ph type="dt" sz="half" idx="10"/>
          </p:nvPr>
        </p:nvSpPr>
        <p:spPr/>
        <p:txBody>
          <a:bodyPr/>
          <a:lstStyle/>
          <a:p>
            <a:fld id="{724DF54C-8843-4D3A-BC92-F3C48581C1B2}" type="datetimeFigureOut">
              <a:rPr lang="es-PE" smtClean="0"/>
              <a:t>25/02/2024</a:t>
            </a:fld>
            <a:endParaRPr lang="es-PE"/>
          </a:p>
        </p:txBody>
      </p:sp>
      <p:sp>
        <p:nvSpPr>
          <p:cNvPr id="4" name="Marcador de pie de página 3">
            <a:extLst>
              <a:ext uri="{FF2B5EF4-FFF2-40B4-BE49-F238E27FC236}">
                <a16:creationId xmlns:a16="http://schemas.microsoft.com/office/drawing/2014/main" id="{8DD747E1-FC79-EBD1-9133-603FD8820D97}"/>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F82B4D6A-6C93-D3D0-5E87-779C6C3FA9C8}"/>
              </a:ext>
            </a:extLst>
          </p:cNvPr>
          <p:cNvSpPr>
            <a:spLocks noGrp="1"/>
          </p:cNvSpPr>
          <p:nvPr>
            <p:ph type="sldNum" sz="quarter" idx="12"/>
          </p:nvPr>
        </p:nvSpPr>
        <p:spPr/>
        <p:txBody>
          <a:bodyPr/>
          <a:lstStyle/>
          <a:p>
            <a:fld id="{DC70ED63-5676-4F3F-B0A2-9909097F2FA4}" type="slidenum">
              <a:rPr lang="es-PE" smtClean="0"/>
              <a:t>‹Nº›</a:t>
            </a:fld>
            <a:endParaRPr lang="es-PE"/>
          </a:p>
        </p:txBody>
      </p:sp>
    </p:spTree>
    <p:extLst>
      <p:ext uri="{BB962C8B-B14F-4D97-AF65-F5344CB8AC3E}">
        <p14:creationId xmlns:p14="http://schemas.microsoft.com/office/powerpoint/2010/main" val="395009591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5B6A98C-669A-24F8-CE87-C1E35EC488EF}"/>
              </a:ext>
            </a:extLst>
          </p:cNvPr>
          <p:cNvSpPr>
            <a:spLocks noGrp="1"/>
          </p:cNvSpPr>
          <p:nvPr>
            <p:ph type="dt" sz="half" idx="10"/>
          </p:nvPr>
        </p:nvSpPr>
        <p:spPr/>
        <p:txBody>
          <a:bodyPr/>
          <a:lstStyle/>
          <a:p>
            <a:fld id="{724DF54C-8843-4D3A-BC92-F3C48581C1B2}" type="datetimeFigureOut">
              <a:rPr lang="es-PE" smtClean="0"/>
              <a:t>25/02/2024</a:t>
            </a:fld>
            <a:endParaRPr lang="es-PE"/>
          </a:p>
        </p:txBody>
      </p:sp>
      <p:sp>
        <p:nvSpPr>
          <p:cNvPr id="3" name="Marcador de pie de página 2">
            <a:extLst>
              <a:ext uri="{FF2B5EF4-FFF2-40B4-BE49-F238E27FC236}">
                <a16:creationId xmlns:a16="http://schemas.microsoft.com/office/drawing/2014/main" id="{21B58C45-5826-06D0-FFB6-03038FE3D03F}"/>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93C9C449-9CCE-D03B-B50F-2F11756A6984}"/>
              </a:ext>
            </a:extLst>
          </p:cNvPr>
          <p:cNvSpPr>
            <a:spLocks noGrp="1"/>
          </p:cNvSpPr>
          <p:nvPr>
            <p:ph type="sldNum" sz="quarter" idx="12"/>
          </p:nvPr>
        </p:nvSpPr>
        <p:spPr/>
        <p:txBody>
          <a:bodyPr/>
          <a:lstStyle/>
          <a:p>
            <a:fld id="{DC70ED63-5676-4F3F-B0A2-9909097F2FA4}" type="slidenum">
              <a:rPr lang="es-PE" smtClean="0"/>
              <a:t>‹Nº›</a:t>
            </a:fld>
            <a:endParaRPr lang="es-PE"/>
          </a:p>
        </p:txBody>
      </p:sp>
    </p:spTree>
    <p:extLst>
      <p:ext uri="{BB962C8B-B14F-4D97-AF65-F5344CB8AC3E}">
        <p14:creationId xmlns:p14="http://schemas.microsoft.com/office/powerpoint/2010/main" val="10937806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DCDBC9-6817-58AB-C593-56C18465601C}"/>
              </a:ext>
            </a:extLst>
          </p:cNvPr>
          <p:cNvSpPr>
            <a:spLocks noGrp="1"/>
          </p:cNvSpPr>
          <p:nvPr>
            <p:ph type="title"/>
          </p:nvPr>
        </p:nvSpPr>
        <p:spPr>
          <a:xfrm>
            <a:off x="629841" y="342900"/>
            <a:ext cx="2949178" cy="1200150"/>
          </a:xfrm>
        </p:spPr>
        <p:txBody>
          <a:bodyPr anchor="b"/>
          <a:lstStyle>
            <a:lvl1pPr>
              <a:defRPr sz="2400"/>
            </a:lvl1p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99C263FC-7407-FD20-F35C-9163711605B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texto 3">
            <a:extLst>
              <a:ext uri="{FF2B5EF4-FFF2-40B4-BE49-F238E27FC236}">
                <a16:creationId xmlns:a16="http://schemas.microsoft.com/office/drawing/2014/main" id="{3E909CED-989F-ADE2-0FE0-8C77A1C6EA7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78925B6D-871D-130E-D7A8-4F209E5F45D8}"/>
              </a:ext>
            </a:extLst>
          </p:cNvPr>
          <p:cNvSpPr>
            <a:spLocks noGrp="1"/>
          </p:cNvSpPr>
          <p:nvPr>
            <p:ph type="dt" sz="half" idx="10"/>
          </p:nvPr>
        </p:nvSpPr>
        <p:spPr/>
        <p:txBody>
          <a:bodyPr/>
          <a:lstStyle/>
          <a:p>
            <a:fld id="{724DF54C-8843-4D3A-BC92-F3C48581C1B2}" type="datetimeFigureOut">
              <a:rPr lang="es-PE" smtClean="0"/>
              <a:t>25/02/2024</a:t>
            </a:fld>
            <a:endParaRPr lang="es-PE"/>
          </a:p>
        </p:txBody>
      </p:sp>
      <p:sp>
        <p:nvSpPr>
          <p:cNvPr id="6" name="Marcador de pie de página 5">
            <a:extLst>
              <a:ext uri="{FF2B5EF4-FFF2-40B4-BE49-F238E27FC236}">
                <a16:creationId xmlns:a16="http://schemas.microsoft.com/office/drawing/2014/main" id="{2212528A-6C7D-95ED-AE7A-9E241E7F14F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D964BAE-F1BB-FC20-A4D1-2968BECC4606}"/>
              </a:ext>
            </a:extLst>
          </p:cNvPr>
          <p:cNvSpPr>
            <a:spLocks noGrp="1"/>
          </p:cNvSpPr>
          <p:nvPr>
            <p:ph type="sldNum" sz="quarter" idx="12"/>
          </p:nvPr>
        </p:nvSpPr>
        <p:spPr/>
        <p:txBody>
          <a:bodyPr/>
          <a:lstStyle/>
          <a:p>
            <a:fld id="{DC70ED63-5676-4F3F-B0A2-9909097F2FA4}" type="slidenum">
              <a:rPr lang="es-PE" smtClean="0"/>
              <a:t>‹Nº›</a:t>
            </a:fld>
            <a:endParaRPr lang="es-PE"/>
          </a:p>
        </p:txBody>
      </p:sp>
    </p:spTree>
    <p:extLst>
      <p:ext uri="{BB962C8B-B14F-4D97-AF65-F5344CB8AC3E}">
        <p14:creationId xmlns:p14="http://schemas.microsoft.com/office/powerpoint/2010/main" val="18593162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849E-B8A6-3DF0-28D2-87C2A94ECE68}"/>
              </a:ext>
            </a:extLst>
          </p:cNvPr>
          <p:cNvSpPr>
            <a:spLocks noGrp="1"/>
          </p:cNvSpPr>
          <p:nvPr>
            <p:ph type="title"/>
          </p:nvPr>
        </p:nvSpPr>
        <p:spPr>
          <a:xfrm>
            <a:off x="629841" y="342900"/>
            <a:ext cx="2949178" cy="1200150"/>
          </a:xfrm>
        </p:spPr>
        <p:txBody>
          <a:bodyPr anchor="b"/>
          <a:lstStyle>
            <a:lvl1pPr>
              <a:defRPr sz="2400"/>
            </a:lvl1pPr>
          </a:lstStyle>
          <a:p>
            <a:r>
              <a:rPr lang="es-MX"/>
              <a:t>Haz clic para modificar el estilo de título del patrón</a:t>
            </a:r>
            <a:endParaRPr lang="es-PE"/>
          </a:p>
        </p:txBody>
      </p:sp>
      <p:sp>
        <p:nvSpPr>
          <p:cNvPr id="3" name="Marcador de posición de imagen 2">
            <a:extLst>
              <a:ext uri="{FF2B5EF4-FFF2-40B4-BE49-F238E27FC236}">
                <a16:creationId xmlns:a16="http://schemas.microsoft.com/office/drawing/2014/main" id="{ADE26BC4-CF08-46BF-BEA5-ECD084DB72E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PE"/>
          </a:p>
        </p:txBody>
      </p:sp>
      <p:sp>
        <p:nvSpPr>
          <p:cNvPr id="4" name="Marcador de texto 3">
            <a:extLst>
              <a:ext uri="{FF2B5EF4-FFF2-40B4-BE49-F238E27FC236}">
                <a16:creationId xmlns:a16="http://schemas.microsoft.com/office/drawing/2014/main" id="{BB842D73-76F7-1EE8-2E3A-3E4E28E4190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4FDD8B0B-0378-7403-D809-6E7F5B317D72}"/>
              </a:ext>
            </a:extLst>
          </p:cNvPr>
          <p:cNvSpPr>
            <a:spLocks noGrp="1"/>
          </p:cNvSpPr>
          <p:nvPr>
            <p:ph type="dt" sz="half" idx="10"/>
          </p:nvPr>
        </p:nvSpPr>
        <p:spPr/>
        <p:txBody>
          <a:bodyPr/>
          <a:lstStyle/>
          <a:p>
            <a:fld id="{724DF54C-8843-4D3A-BC92-F3C48581C1B2}" type="datetimeFigureOut">
              <a:rPr lang="es-PE" smtClean="0"/>
              <a:t>25/02/2024</a:t>
            </a:fld>
            <a:endParaRPr lang="es-PE"/>
          </a:p>
        </p:txBody>
      </p:sp>
      <p:sp>
        <p:nvSpPr>
          <p:cNvPr id="6" name="Marcador de pie de página 5">
            <a:extLst>
              <a:ext uri="{FF2B5EF4-FFF2-40B4-BE49-F238E27FC236}">
                <a16:creationId xmlns:a16="http://schemas.microsoft.com/office/drawing/2014/main" id="{05176B6B-36B3-07F4-ECEA-94C4FDDDC97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0FAABEE-2956-06F8-D8AD-112AFB840BF2}"/>
              </a:ext>
            </a:extLst>
          </p:cNvPr>
          <p:cNvSpPr>
            <a:spLocks noGrp="1"/>
          </p:cNvSpPr>
          <p:nvPr>
            <p:ph type="sldNum" sz="quarter" idx="12"/>
          </p:nvPr>
        </p:nvSpPr>
        <p:spPr/>
        <p:txBody>
          <a:bodyPr/>
          <a:lstStyle/>
          <a:p>
            <a:fld id="{DC70ED63-5676-4F3F-B0A2-9909097F2FA4}" type="slidenum">
              <a:rPr lang="es-PE" smtClean="0"/>
              <a:t>‹Nº›</a:t>
            </a:fld>
            <a:endParaRPr lang="es-PE"/>
          </a:p>
        </p:txBody>
      </p:sp>
    </p:spTree>
    <p:extLst>
      <p:ext uri="{BB962C8B-B14F-4D97-AF65-F5344CB8AC3E}">
        <p14:creationId xmlns:p14="http://schemas.microsoft.com/office/powerpoint/2010/main" val="203292959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01C16A7-259A-EFBB-E056-D1C5CC6AFDA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AC963F9B-6646-14B8-89FD-51D2D6D80DA0}"/>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F3D2AD0B-3F0D-C0FE-F8FD-E6AE778E01F1}"/>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724DF54C-8843-4D3A-BC92-F3C48581C1B2}" type="datetimeFigureOut">
              <a:rPr lang="es-PE" smtClean="0"/>
              <a:t>25/02/2024</a:t>
            </a:fld>
            <a:endParaRPr lang="es-PE"/>
          </a:p>
        </p:txBody>
      </p:sp>
      <p:sp>
        <p:nvSpPr>
          <p:cNvPr id="5" name="Marcador de pie de página 4">
            <a:extLst>
              <a:ext uri="{FF2B5EF4-FFF2-40B4-BE49-F238E27FC236}">
                <a16:creationId xmlns:a16="http://schemas.microsoft.com/office/drawing/2014/main" id="{BB7EEFFF-062F-2820-952F-7399125B520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s-PE"/>
          </a:p>
        </p:txBody>
      </p:sp>
      <p:sp>
        <p:nvSpPr>
          <p:cNvPr id="6" name="Marcador de número de diapositiva 5">
            <a:extLst>
              <a:ext uri="{FF2B5EF4-FFF2-40B4-BE49-F238E27FC236}">
                <a16:creationId xmlns:a16="http://schemas.microsoft.com/office/drawing/2014/main" id="{CB8B2450-8051-86AF-C9CE-65B838E6EE8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fld id="{DC70ED63-5676-4F3F-B0A2-9909097F2FA4}" type="slidenum">
              <a:rPr lang="es-PE" smtClean="0"/>
              <a:t>‹Nº›</a:t>
            </a:fld>
            <a:endParaRPr lang="es-PE"/>
          </a:p>
        </p:txBody>
      </p:sp>
    </p:spTree>
    <p:extLst>
      <p:ext uri="{BB962C8B-B14F-4D97-AF65-F5344CB8AC3E}">
        <p14:creationId xmlns:p14="http://schemas.microsoft.com/office/powerpoint/2010/main" val="4266870695"/>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7"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P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hyperlink" Target="https://seaborn.pydata.org/tutorial/color_palette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www.tableau.com/sites/default/files/media/whitepaper_visual-analysis-guidebook_0.pdf"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hyperlink" Target="https://www.tableau.com/sites/default/files/media/whitepaper_visual-analysis-guidebook_0.pdf" TargetMode="Externa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www.tatvic.com/blog/7-visualizations-learn-r/?utm_content=154402262&amp;utm_medium=social&amp;utm_source=linkedin&amp;hss_channel=lcp-374001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0"/>
            <a:ext cx="9143999" cy="51434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Breve descripcion para elegir un grafico</a:t>
            </a:r>
            <a:endParaRPr/>
          </a:p>
        </p:txBody>
      </p:sp>
      <p:sp>
        <p:nvSpPr>
          <p:cNvPr id="203" name="Google Shape;203;p44"/>
          <p:cNvSpPr txBox="1"/>
          <p:nvPr/>
        </p:nvSpPr>
        <p:spPr>
          <a:xfrm>
            <a:off x="120600" y="1064750"/>
            <a:ext cx="8902800" cy="1261854"/>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400" b="1" dirty="0"/>
              <a:t>Distribuciones:</a:t>
            </a:r>
            <a:r>
              <a:rPr lang="en" sz="1400" dirty="0"/>
              <a:t> En esta categoría intentamos comprender cómo los datos se distribuyen. Se suelen utilizar en el comienzo de la etapa de exploración de datos, cuando queremos comprender las variables. Aquí también nos vamos a encontrar con variables de dos tipos cuantitativas y categóricas. Dependiendo del tipo y cantidad de variables, el método de visualización que vamos a utilizar.</a:t>
            </a:r>
            <a:endParaRPr sz="1400" dirty="0"/>
          </a:p>
          <a:p>
            <a:pPr marL="0" lvl="0" indent="0" algn="just" rtl="0">
              <a:spcBef>
                <a:spcPts val="0"/>
              </a:spcBef>
              <a:spcAft>
                <a:spcPts val="0"/>
              </a:spcAft>
              <a:buNone/>
            </a:pPr>
            <a:endParaRPr sz="1400" dirty="0"/>
          </a:p>
        </p:txBody>
      </p:sp>
      <p:pic>
        <p:nvPicPr>
          <p:cNvPr id="3074" name="Picture 2" descr="La distribución normal: definición, fórmula, representación gráfica y ...">
            <a:extLst>
              <a:ext uri="{FF2B5EF4-FFF2-40B4-BE49-F238E27FC236}">
                <a16:creationId xmlns:a16="http://schemas.microsoft.com/office/drawing/2014/main" id="{F28967AF-F741-7563-C9AE-3F6B09691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899" y="2090332"/>
            <a:ext cx="4378642" cy="28280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63433958-E5F4-2284-5263-D45025D09410}"/>
            </a:ext>
          </a:extLst>
        </p:cNvPr>
        <p:cNvGrpSpPr/>
        <p:nvPr/>
      </p:nvGrpSpPr>
      <p:grpSpPr>
        <a:xfrm>
          <a:off x="0" y="0"/>
          <a:ext cx="0" cy="0"/>
          <a:chOff x="0" y="0"/>
          <a:chExt cx="0" cy="0"/>
        </a:xfrm>
      </p:grpSpPr>
      <p:sp>
        <p:nvSpPr>
          <p:cNvPr id="202" name="Google Shape;202;p44">
            <a:extLst>
              <a:ext uri="{FF2B5EF4-FFF2-40B4-BE49-F238E27FC236}">
                <a16:creationId xmlns:a16="http://schemas.microsoft.com/office/drawing/2014/main" id="{00B41C91-07B5-4A37-2359-9ED3462E49E9}"/>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Breve descripcion para elegir un grafico</a:t>
            </a:r>
            <a:endParaRPr/>
          </a:p>
        </p:txBody>
      </p:sp>
      <p:sp>
        <p:nvSpPr>
          <p:cNvPr id="3" name="CuadroTexto 2">
            <a:extLst>
              <a:ext uri="{FF2B5EF4-FFF2-40B4-BE49-F238E27FC236}">
                <a16:creationId xmlns:a16="http://schemas.microsoft.com/office/drawing/2014/main" id="{60828006-DA4D-29B0-8BB5-1EEE834B64A8}"/>
              </a:ext>
            </a:extLst>
          </p:cNvPr>
          <p:cNvSpPr txBox="1"/>
          <p:nvPr/>
        </p:nvSpPr>
        <p:spPr>
          <a:xfrm>
            <a:off x="160020" y="922020"/>
            <a:ext cx="8839200" cy="1477328"/>
          </a:xfrm>
          <a:prstGeom prst="rect">
            <a:avLst/>
          </a:prstGeom>
          <a:noFill/>
        </p:spPr>
        <p:txBody>
          <a:bodyPr wrap="square">
            <a:spAutoFit/>
          </a:bodyPr>
          <a:lstStyle/>
          <a:p>
            <a:pPr marL="0" indent="0" algn="just" rtl="0" eaLnBrk="1" latinLnBrk="0" hangingPunct="1">
              <a:spcBef>
                <a:spcPts val="0"/>
              </a:spcBef>
              <a:spcAft>
                <a:spcPts val="0"/>
              </a:spcAft>
            </a:pPr>
            <a:r>
              <a:rPr lang="en-US" sz="1800" b="1" kern="1200" dirty="0" err="1">
                <a:solidFill>
                  <a:srgbClr val="000000"/>
                </a:solidFill>
                <a:effectLst/>
                <a:latin typeface="Aptos" panose="020B0004020202020204" pitchFamily="34" charset="0"/>
                <a:ea typeface="+mn-ea"/>
                <a:cs typeface="+mn-cs"/>
              </a:rPr>
              <a:t>Comparaciones</a:t>
            </a:r>
            <a:r>
              <a:rPr lang="en-US" sz="1800" b="1" kern="1200" dirty="0">
                <a:solidFill>
                  <a:srgbClr val="000000"/>
                </a:solidFill>
                <a:effectLst/>
                <a:latin typeface="Aptos" panose="020B0004020202020204" pitchFamily="34" charset="0"/>
                <a:ea typeface="+mn-ea"/>
                <a:cs typeface="+mn-cs"/>
              </a:rPr>
              <a:t>:</a:t>
            </a:r>
            <a:r>
              <a:rPr lang="en-US" sz="1800" kern="1200" dirty="0">
                <a:solidFill>
                  <a:srgbClr val="000000"/>
                </a:solidFill>
                <a:effectLst/>
                <a:latin typeface="Aptos" panose="020B0004020202020204" pitchFamily="34" charset="0"/>
                <a:ea typeface="+mn-ea"/>
                <a:cs typeface="+mn-cs"/>
              </a:rPr>
              <a:t> En </a:t>
            </a:r>
            <a:r>
              <a:rPr lang="en-US" sz="1800" kern="1200" dirty="0" err="1">
                <a:solidFill>
                  <a:srgbClr val="000000"/>
                </a:solidFill>
                <a:effectLst/>
                <a:latin typeface="Aptos" panose="020B0004020202020204" pitchFamily="34" charset="0"/>
                <a:ea typeface="+mn-ea"/>
                <a:cs typeface="+mn-cs"/>
              </a:rPr>
              <a:t>esta</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categoría</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el</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objetivo</a:t>
            </a:r>
            <a:r>
              <a:rPr lang="en-US" sz="1800" kern="1200" dirty="0">
                <a:solidFill>
                  <a:srgbClr val="000000"/>
                </a:solidFill>
                <a:effectLst/>
                <a:latin typeface="Aptos" panose="020B0004020202020204" pitchFamily="34" charset="0"/>
                <a:ea typeface="+mn-ea"/>
                <a:cs typeface="+mn-cs"/>
              </a:rPr>
              <a:t> es </a:t>
            </a:r>
            <a:r>
              <a:rPr lang="en-US" sz="1800" kern="1200" dirty="0" err="1">
                <a:solidFill>
                  <a:srgbClr val="000000"/>
                </a:solidFill>
                <a:effectLst/>
                <a:latin typeface="Aptos" panose="020B0004020202020204" pitchFamily="34" charset="0"/>
                <a:ea typeface="+mn-ea"/>
                <a:cs typeface="+mn-cs"/>
              </a:rPr>
              <a:t>comparar</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valores</a:t>
            </a:r>
            <a:r>
              <a:rPr lang="en-US" sz="1800" kern="1200" dirty="0">
                <a:solidFill>
                  <a:srgbClr val="000000"/>
                </a:solidFill>
                <a:effectLst/>
                <a:latin typeface="Aptos" panose="020B0004020202020204" pitchFamily="34" charset="0"/>
                <a:ea typeface="+mn-ea"/>
                <a:cs typeface="+mn-cs"/>
              </a:rPr>
              <a:t> a </a:t>
            </a:r>
            <a:r>
              <a:rPr lang="en-US" sz="1800" kern="1200" dirty="0" err="1">
                <a:solidFill>
                  <a:srgbClr val="000000"/>
                </a:solidFill>
                <a:effectLst/>
                <a:latin typeface="Aptos" panose="020B0004020202020204" pitchFamily="34" charset="0"/>
                <a:ea typeface="+mn-ea"/>
                <a:cs typeface="+mn-cs"/>
              </a:rPr>
              <a:t>través</a:t>
            </a:r>
            <a:r>
              <a:rPr lang="en-US" sz="1800" kern="1200" dirty="0">
                <a:solidFill>
                  <a:srgbClr val="000000"/>
                </a:solidFill>
                <a:effectLst/>
                <a:latin typeface="Aptos" panose="020B0004020202020204" pitchFamily="34" charset="0"/>
                <a:ea typeface="+mn-ea"/>
                <a:cs typeface="+mn-cs"/>
              </a:rPr>
              <a:t> de </a:t>
            </a:r>
            <a:r>
              <a:rPr lang="en-US" sz="1800" kern="1200" dirty="0" err="1">
                <a:solidFill>
                  <a:srgbClr val="000000"/>
                </a:solidFill>
                <a:effectLst/>
                <a:latin typeface="Aptos" panose="020B0004020202020204" pitchFamily="34" charset="0"/>
                <a:ea typeface="+mn-ea"/>
                <a:cs typeface="+mn-cs"/>
              </a:rPr>
              <a:t>diferentes</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categorías</a:t>
            </a:r>
            <a:r>
              <a:rPr lang="en-US" sz="1800" kern="1200" dirty="0">
                <a:solidFill>
                  <a:srgbClr val="000000"/>
                </a:solidFill>
                <a:effectLst/>
                <a:latin typeface="Aptos" panose="020B0004020202020204" pitchFamily="34" charset="0"/>
                <a:ea typeface="+mn-ea"/>
                <a:cs typeface="+mn-cs"/>
              </a:rPr>
              <a:t> y con </a:t>
            </a:r>
            <a:r>
              <a:rPr lang="en-US" sz="1800" kern="1200" dirty="0" err="1">
                <a:solidFill>
                  <a:srgbClr val="000000"/>
                </a:solidFill>
                <a:effectLst/>
                <a:latin typeface="Aptos" panose="020B0004020202020204" pitchFamily="34" charset="0"/>
                <a:ea typeface="+mn-ea"/>
                <a:cs typeface="+mn-cs"/>
              </a:rPr>
              <a:t>el</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tiempo</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tendencia</a:t>
            </a:r>
            <a:r>
              <a:rPr lang="en-US" sz="1800" kern="1200" dirty="0">
                <a:solidFill>
                  <a:srgbClr val="000000"/>
                </a:solidFill>
                <a:effectLst/>
                <a:latin typeface="Aptos" panose="020B0004020202020204" pitchFamily="34" charset="0"/>
                <a:ea typeface="+mn-ea"/>
                <a:cs typeface="+mn-cs"/>
              </a:rPr>
              <a:t>). Los </a:t>
            </a:r>
            <a:r>
              <a:rPr lang="en-US" sz="1800" kern="1200" dirty="0" err="1">
                <a:solidFill>
                  <a:srgbClr val="000000"/>
                </a:solidFill>
                <a:effectLst/>
                <a:latin typeface="Aptos" panose="020B0004020202020204" pitchFamily="34" charset="0"/>
                <a:ea typeface="+mn-ea"/>
                <a:cs typeface="+mn-cs"/>
              </a:rPr>
              <a:t>tipos</a:t>
            </a:r>
            <a:r>
              <a:rPr lang="en-US" sz="1800" kern="1200" dirty="0">
                <a:solidFill>
                  <a:srgbClr val="000000"/>
                </a:solidFill>
                <a:effectLst/>
                <a:latin typeface="Aptos" panose="020B0004020202020204" pitchFamily="34" charset="0"/>
                <a:ea typeface="+mn-ea"/>
                <a:cs typeface="+mn-cs"/>
              </a:rPr>
              <a:t> de </a:t>
            </a:r>
            <a:r>
              <a:rPr lang="en-US" sz="1800" kern="1200" dirty="0" err="1">
                <a:solidFill>
                  <a:srgbClr val="000000"/>
                </a:solidFill>
                <a:effectLst/>
                <a:latin typeface="Aptos" panose="020B0004020202020204" pitchFamily="34" charset="0"/>
                <a:ea typeface="+mn-ea"/>
                <a:cs typeface="+mn-cs"/>
              </a:rPr>
              <a:t>gráficos</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más</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comunes</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en</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esta</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categoría</a:t>
            </a:r>
            <a:r>
              <a:rPr lang="en-US" sz="1800" kern="1200" dirty="0">
                <a:solidFill>
                  <a:srgbClr val="000000"/>
                </a:solidFill>
                <a:effectLst/>
                <a:latin typeface="Aptos" panose="020B0004020202020204" pitchFamily="34" charset="0"/>
                <a:ea typeface="+mn-ea"/>
                <a:cs typeface="+mn-cs"/>
              </a:rPr>
              <a:t> son </a:t>
            </a:r>
            <a:r>
              <a:rPr lang="en-US" sz="1800" kern="1200" dirty="0" err="1">
                <a:solidFill>
                  <a:srgbClr val="000000"/>
                </a:solidFill>
                <a:effectLst/>
                <a:latin typeface="Aptos" panose="020B0004020202020204" pitchFamily="34" charset="0"/>
                <a:ea typeface="+mn-ea"/>
                <a:cs typeface="+mn-cs"/>
              </a:rPr>
              <a:t>los</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diagramas</a:t>
            </a:r>
            <a:r>
              <a:rPr lang="en-US" sz="1800" kern="1200" dirty="0">
                <a:solidFill>
                  <a:srgbClr val="000000"/>
                </a:solidFill>
                <a:effectLst/>
                <a:latin typeface="Aptos" panose="020B0004020202020204" pitchFamily="34" charset="0"/>
                <a:ea typeface="+mn-ea"/>
                <a:cs typeface="+mn-cs"/>
              </a:rPr>
              <a:t> de barras para </a:t>
            </a:r>
            <a:r>
              <a:rPr lang="en-US" sz="1800" kern="1200" dirty="0" err="1">
                <a:solidFill>
                  <a:srgbClr val="000000"/>
                </a:solidFill>
                <a:effectLst/>
                <a:latin typeface="Aptos" panose="020B0004020202020204" pitchFamily="34" charset="0"/>
                <a:ea typeface="+mn-ea"/>
                <a:cs typeface="+mn-cs"/>
              </a:rPr>
              <a:t>cuando</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estamos</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comparando</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elementos</a:t>
            </a:r>
            <a:r>
              <a:rPr lang="en-US" sz="1800" kern="1200" dirty="0">
                <a:solidFill>
                  <a:srgbClr val="000000"/>
                </a:solidFill>
                <a:effectLst/>
                <a:latin typeface="Aptos" panose="020B0004020202020204" pitchFamily="34" charset="0"/>
                <a:ea typeface="+mn-ea"/>
                <a:cs typeface="+mn-cs"/>
              </a:rPr>
              <a:t> o </a:t>
            </a:r>
            <a:r>
              <a:rPr lang="en-US" sz="1800" kern="1200" dirty="0" err="1">
                <a:solidFill>
                  <a:srgbClr val="000000"/>
                </a:solidFill>
                <a:effectLst/>
                <a:latin typeface="Aptos" panose="020B0004020202020204" pitchFamily="34" charset="0"/>
                <a:ea typeface="+mn-ea"/>
                <a:cs typeface="+mn-cs"/>
              </a:rPr>
              <a:t>categorías</a:t>
            </a:r>
            <a:r>
              <a:rPr lang="en-US" sz="1800" kern="1200" dirty="0">
                <a:solidFill>
                  <a:srgbClr val="000000"/>
                </a:solidFill>
                <a:effectLst/>
                <a:latin typeface="Aptos" panose="020B0004020202020204" pitchFamily="34" charset="0"/>
                <a:ea typeface="+mn-ea"/>
                <a:cs typeface="+mn-cs"/>
              </a:rPr>
              <a:t> y </a:t>
            </a:r>
            <a:r>
              <a:rPr lang="en-US" sz="1800" kern="1200" dirty="0" err="1">
                <a:solidFill>
                  <a:srgbClr val="000000"/>
                </a:solidFill>
                <a:effectLst/>
                <a:latin typeface="Aptos" panose="020B0004020202020204" pitchFamily="34" charset="0"/>
                <a:ea typeface="+mn-ea"/>
                <a:cs typeface="+mn-cs"/>
              </a:rPr>
              <a:t>los</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diagramas</a:t>
            </a:r>
            <a:r>
              <a:rPr lang="en-US" sz="1800" kern="1200" dirty="0">
                <a:solidFill>
                  <a:srgbClr val="000000"/>
                </a:solidFill>
                <a:effectLst/>
                <a:latin typeface="Aptos" panose="020B0004020202020204" pitchFamily="34" charset="0"/>
                <a:ea typeface="+mn-ea"/>
                <a:cs typeface="+mn-cs"/>
              </a:rPr>
              <a:t> de puntos y </a:t>
            </a:r>
            <a:r>
              <a:rPr lang="en-US" sz="1800" kern="1200" dirty="0" err="1">
                <a:solidFill>
                  <a:srgbClr val="000000"/>
                </a:solidFill>
                <a:effectLst/>
                <a:latin typeface="Aptos" panose="020B0004020202020204" pitchFamily="34" charset="0"/>
                <a:ea typeface="+mn-ea"/>
                <a:cs typeface="+mn-cs"/>
              </a:rPr>
              <a:t>líneas</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cuando</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comparamos</a:t>
            </a:r>
            <a:r>
              <a:rPr lang="en-US" sz="1800" kern="1200" dirty="0">
                <a:solidFill>
                  <a:srgbClr val="000000"/>
                </a:solidFill>
                <a:effectLst/>
                <a:latin typeface="Aptos" panose="020B0004020202020204" pitchFamily="34" charset="0"/>
                <a:ea typeface="+mn-ea"/>
                <a:cs typeface="+mn-cs"/>
              </a:rPr>
              <a:t> variables </a:t>
            </a:r>
            <a:r>
              <a:rPr lang="en-US" sz="1800" kern="1200" dirty="0" err="1">
                <a:solidFill>
                  <a:srgbClr val="000000"/>
                </a:solidFill>
                <a:effectLst/>
                <a:latin typeface="Aptos" panose="020B0004020202020204" pitchFamily="34" charset="0"/>
                <a:ea typeface="+mn-ea"/>
                <a:cs typeface="+mn-cs"/>
              </a:rPr>
              <a:t>cuantitativas</a:t>
            </a:r>
            <a:r>
              <a:rPr lang="en-US" sz="1800" kern="1200" dirty="0">
                <a:solidFill>
                  <a:srgbClr val="000000"/>
                </a:solidFill>
                <a:effectLst/>
                <a:latin typeface="Aptos" panose="020B0004020202020204" pitchFamily="34" charset="0"/>
                <a:ea typeface="+mn-ea"/>
                <a:cs typeface="+mn-cs"/>
              </a:rPr>
              <a:t>.</a:t>
            </a:r>
            <a:endParaRPr lang="es-PE" dirty="0">
              <a:effectLst/>
            </a:endParaRPr>
          </a:p>
        </p:txBody>
      </p:sp>
      <p:pic>
        <p:nvPicPr>
          <p:cNvPr id="4098" name="Picture 2" descr="Ejemplo de gráfico de barras múltiples en R - Diego Calvo">
            <a:extLst>
              <a:ext uri="{FF2B5EF4-FFF2-40B4-BE49-F238E27FC236}">
                <a16:creationId xmlns:a16="http://schemas.microsoft.com/office/drawing/2014/main" id="{96383B24-1B76-9D22-19EA-F0D5544CC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901" y="2399348"/>
            <a:ext cx="3866197" cy="2559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033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6C03B841-01C2-0610-3F0B-AC7F4675052F}"/>
            </a:ext>
          </a:extLst>
        </p:cNvPr>
        <p:cNvGrpSpPr/>
        <p:nvPr/>
      </p:nvGrpSpPr>
      <p:grpSpPr>
        <a:xfrm>
          <a:off x="0" y="0"/>
          <a:ext cx="0" cy="0"/>
          <a:chOff x="0" y="0"/>
          <a:chExt cx="0" cy="0"/>
        </a:xfrm>
      </p:grpSpPr>
      <p:sp>
        <p:nvSpPr>
          <p:cNvPr id="202" name="Google Shape;202;p44">
            <a:extLst>
              <a:ext uri="{FF2B5EF4-FFF2-40B4-BE49-F238E27FC236}">
                <a16:creationId xmlns:a16="http://schemas.microsoft.com/office/drawing/2014/main" id="{B513EF05-9FFB-85D1-C917-0B341F4146B6}"/>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Breve descripcion para elegir un grafico</a:t>
            </a:r>
            <a:endParaRPr/>
          </a:p>
        </p:txBody>
      </p:sp>
      <p:sp>
        <p:nvSpPr>
          <p:cNvPr id="4" name="CuadroTexto 3">
            <a:extLst>
              <a:ext uri="{FF2B5EF4-FFF2-40B4-BE49-F238E27FC236}">
                <a16:creationId xmlns:a16="http://schemas.microsoft.com/office/drawing/2014/main" id="{17F2C4D6-5FBC-DA68-60B3-2CB1EEB59322}"/>
              </a:ext>
            </a:extLst>
          </p:cNvPr>
          <p:cNvSpPr txBox="1"/>
          <p:nvPr/>
        </p:nvSpPr>
        <p:spPr>
          <a:xfrm>
            <a:off x="419100" y="1140589"/>
            <a:ext cx="8503920" cy="646331"/>
          </a:xfrm>
          <a:prstGeom prst="rect">
            <a:avLst/>
          </a:prstGeom>
          <a:noFill/>
        </p:spPr>
        <p:txBody>
          <a:bodyPr wrap="square">
            <a:spAutoFit/>
          </a:bodyPr>
          <a:lstStyle/>
          <a:p>
            <a:pPr marL="0" indent="0" algn="just" rtl="0" eaLnBrk="1" latinLnBrk="0" hangingPunct="1">
              <a:spcBef>
                <a:spcPts val="0"/>
              </a:spcBef>
              <a:spcAft>
                <a:spcPts val="0"/>
              </a:spcAft>
            </a:pPr>
            <a:r>
              <a:rPr lang="en-US" sz="1800" b="1" kern="1200" dirty="0" err="1">
                <a:solidFill>
                  <a:srgbClr val="000000"/>
                </a:solidFill>
                <a:effectLst/>
                <a:latin typeface="Aptos" panose="020B0004020202020204" pitchFamily="34" charset="0"/>
                <a:ea typeface="+mn-ea"/>
                <a:cs typeface="+mn-cs"/>
              </a:rPr>
              <a:t>Relaciones</a:t>
            </a:r>
            <a:r>
              <a:rPr lang="en-US" sz="1800" b="1"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Aquí</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el</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objetivo</a:t>
            </a:r>
            <a:r>
              <a:rPr lang="en-US" sz="1800" kern="1200" dirty="0">
                <a:solidFill>
                  <a:srgbClr val="000000"/>
                </a:solidFill>
                <a:effectLst/>
                <a:latin typeface="Aptos" panose="020B0004020202020204" pitchFamily="34" charset="0"/>
                <a:ea typeface="+mn-ea"/>
                <a:cs typeface="+mn-cs"/>
              </a:rPr>
              <a:t> es </a:t>
            </a:r>
            <a:r>
              <a:rPr lang="en-US" sz="1800" kern="1200" dirty="0" err="1">
                <a:solidFill>
                  <a:srgbClr val="000000"/>
                </a:solidFill>
                <a:effectLst/>
                <a:latin typeface="Aptos" panose="020B0004020202020204" pitchFamily="34" charset="0"/>
                <a:ea typeface="+mn-ea"/>
                <a:cs typeface="+mn-cs"/>
              </a:rPr>
              <a:t>comprender</a:t>
            </a:r>
            <a:r>
              <a:rPr lang="en-US" sz="1800" kern="1200" dirty="0">
                <a:solidFill>
                  <a:srgbClr val="000000"/>
                </a:solidFill>
                <a:effectLst/>
                <a:latin typeface="Aptos" panose="020B0004020202020204" pitchFamily="34" charset="0"/>
                <a:ea typeface="+mn-ea"/>
                <a:cs typeface="+mn-cs"/>
              </a:rPr>
              <a:t> la </a:t>
            </a:r>
            <a:r>
              <a:rPr lang="en-US" sz="1800" kern="1200" dirty="0" err="1">
                <a:solidFill>
                  <a:srgbClr val="000000"/>
                </a:solidFill>
                <a:effectLst/>
                <a:latin typeface="Aptos" panose="020B0004020202020204" pitchFamily="34" charset="0"/>
                <a:ea typeface="+mn-ea"/>
                <a:cs typeface="+mn-cs"/>
              </a:rPr>
              <a:t>relación</a:t>
            </a:r>
            <a:r>
              <a:rPr lang="en-US" sz="1800" kern="1200" dirty="0">
                <a:solidFill>
                  <a:srgbClr val="000000"/>
                </a:solidFill>
                <a:effectLst/>
                <a:latin typeface="Aptos" panose="020B0004020202020204" pitchFamily="34" charset="0"/>
                <a:ea typeface="+mn-ea"/>
                <a:cs typeface="+mn-cs"/>
              </a:rPr>
              <a:t> entre dos o </a:t>
            </a:r>
            <a:r>
              <a:rPr lang="en-US" sz="1800" kern="1200" dirty="0" err="1">
                <a:solidFill>
                  <a:srgbClr val="000000"/>
                </a:solidFill>
                <a:effectLst/>
                <a:latin typeface="Aptos" panose="020B0004020202020204" pitchFamily="34" charset="0"/>
                <a:ea typeface="+mn-ea"/>
                <a:cs typeface="+mn-cs"/>
              </a:rPr>
              <a:t>más</a:t>
            </a:r>
            <a:r>
              <a:rPr lang="en-US" sz="1800" kern="1200" dirty="0">
                <a:solidFill>
                  <a:srgbClr val="000000"/>
                </a:solidFill>
                <a:effectLst/>
                <a:latin typeface="Aptos" panose="020B0004020202020204" pitchFamily="34" charset="0"/>
                <a:ea typeface="+mn-ea"/>
                <a:cs typeface="+mn-cs"/>
              </a:rPr>
              <a:t> variables. La </a:t>
            </a:r>
            <a:r>
              <a:rPr lang="en-US" sz="1800" kern="1200" dirty="0" err="1">
                <a:solidFill>
                  <a:srgbClr val="000000"/>
                </a:solidFill>
                <a:effectLst/>
                <a:latin typeface="Aptos" panose="020B0004020202020204" pitchFamily="34" charset="0"/>
                <a:ea typeface="+mn-ea"/>
                <a:cs typeface="+mn-cs"/>
              </a:rPr>
              <a:t>visualización</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más</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utilizada</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en</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esta</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categoría</a:t>
            </a:r>
            <a:r>
              <a:rPr lang="en-US" sz="1800" kern="1200" dirty="0">
                <a:solidFill>
                  <a:srgbClr val="000000"/>
                </a:solidFill>
                <a:effectLst/>
                <a:latin typeface="Aptos" panose="020B0004020202020204" pitchFamily="34" charset="0"/>
                <a:ea typeface="+mn-ea"/>
                <a:cs typeface="+mn-cs"/>
              </a:rPr>
              <a:t> es </a:t>
            </a:r>
            <a:r>
              <a:rPr lang="en-US" sz="1800" kern="1200" dirty="0" err="1">
                <a:solidFill>
                  <a:srgbClr val="000000"/>
                </a:solidFill>
                <a:effectLst/>
                <a:latin typeface="Aptos" panose="020B0004020202020204" pitchFamily="34" charset="0"/>
                <a:ea typeface="+mn-ea"/>
                <a:cs typeface="+mn-cs"/>
              </a:rPr>
              <a:t>el</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gráfico</a:t>
            </a:r>
            <a:r>
              <a:rPr lang="en-US" sz="1800" kern="1200" dirty="0">
                <a:solidFill>
                  <a:srgbClr val="000000"/>
                </a:solidFill>
                <a:effectLst/>
                <a:latin typeface="Aptos" panose="020B0004020202020204" pitchFamily="34" charset="0"/>
                <a:ea typeface="+mn-ea"/>
                <a:cs typeface="+mn-cs"/>
              </a:rPr>
              <a:t> de </a:t>
            </a:r>
            <a:r>
              <a:rPr lang="en-US" sz="1800" kern="1200" dirty="0" err="1">
                <a:solidFill>
                  <a:srgbClr val="000000"/>
                </a:solidFill>
                <a:effectLst/>
                <a:latin typeface="Aptos" panose="020B0004020202020204" pitchFamily="34" charset="0"/>
                <a:ea typeface="+mn-ea"/>
                <a:cs typeface="+mn-cs"/>
              </a:rPr>
              <a:t>dispersión</a:t>
            </a:r>
            <a:r>
              <a:rPr lang="en-US" sz="1800" kern="1200" dirty="0">
                <a:solidFill>
                  <a:srgbClr val="000000"/>
                </a:solidFill>
                <a:effectLst/>
                <a:latin typeface="Aptos" panose="020B0004020202020204" pitchFamily="34" charset="0"/>
                <a:ea typeface="+mn-ea"/>
                <a:cs typeface="+mn-cs"/>
              </a:rPr>
              <a:t>.</a:t>
            </a:r>
            <a:endParaRPr lang="es-PE" dirty="0">
              <a:effectLst/>
            </a:endParaRPr>
          </a:p>
        </p:txBody>
      </p:sp>
      <p:pic>
        <p:nvPicPr>
          <p:cNvPr id="5122" name="Picture 2" descr="Gráfica de dispersión. Qué es y cuáles son sus características">
            <a:extLst>
              <a:ext uri="{FF2B5EF4-FFF2-40B4-BE49-F238E27FC236}">
                <a16:creationId xmlns:a16="http://schemas.microsoft.com/office/drawing/2014/main" id="{1EC4B09B-2B7F-BC87-3CDE-80C050EF4E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455"/>
          <a:stretch/>
        </p:blipFill>
        <p:spPr bwMode="auto">
          <a:xfrm>
            <a:off x="2945449" y="1977587"/>
            <a:ext cx="2868611" cy="275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96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25B3E68F-6F0F-0B46-B044-F8FE1519FFDA}"/>
            </a:ext>
          </a:extLst>
        </p:cNvPr>
        <p:cNvGrpSpPr/>
        <p:nvPr/>
      </p:nvGrpSpPr>
      <p:grpSpPr>
        <a:xfrm>
          <a:off x="0" y="0"/>
          <a:ext cx="0" cy="0"/>
          <a:chOff x="0" y="0"/>
          <a:chExt cx="0" cy="0"/>
        </a:xfrm>
      </p:grpSpPr>
      <p:sp>
        <p:nvSpPr>
          <p:cNvPr id="202" name="Google Shape;202;p44">
            <a:extLst>
              <a:ext uri="{FF2B5EF4-FFF2-40B4-BE49-F238E27FC236}">
                <a16:creationId xmlns:a16="http://schemas.microsoft.com/office/drawing/2014/main" id="{6292437E-5B3F-D231-3450-F0EDFF686E91}"/>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Breve descripcion para elegir un grafico</a:t>
            </a:r>
            <a:endParaRPr/>
          </a:p>
        </p:txBody>
      </p:sp>
      <p:sp>
        <p:nvSpPr>
          <p:cNvPr id="4" name="CuadroTexto 3">
            <a:extLst>
              <a:ext uri="{FF2B5EF4-FFF2-40B4-BE49-F238E27FC236}">
                <a16:creationId xmlns:a16="http://schemas.microsoft.com/office/drawing/2014/main" id="{51CDAEBD-07F4-68BF-406C-C25561BCD285}"/>
              </a:ext>
            </a:extLst>
          </p:cNvPr>
          <p:cNvSpPr txBox="1"/>
          <p:nvPr/>
        </p:nvSpPr>
        <p:spPr>
          <a:xfrm>
            <a:off x="419100" y="1140589"/>
            <a:ext cx="8503920" cy="1200329"/>
          </a:xfrm>
          <a:prstGeom prst="rect">
            <a:avLst/>
          </a:prstGeom>
          <a:noFill/>
        </p:spPr>
        <p:txBody>
          <a:bodyPr wrap="square">
            <a:spAutoFit/>
          </a:bodyPr>
          <a:lstStyle/>
          <a:p>
            <a:pPr marL="0" indent="0" algn="just" rtl="0" eaLnBrk="1" latinLnBrk="0" hangingPunct="1">
              <a:spcBef>
                <a:spcPts val="0"/>
              </a:spcBef>
              <a:spcAft>
                <a:spcPts val="0"/>
              </a:spcAft>
            </a:pPr>
            <a:r>
              <a:rPr lang="en-US" sz="1800" b="1" kern="1200" dirty="0" err="1">
                <a:solidFill>
                  <a:srgbClr val="000000"/>
                </a:solidFill>
                <a:effectLst/>
                <a:latin typeface="Aptos" panose="020B0004020202020204" pitchFamily="34" charset="0"/>
                <a:ea typeface="+mn-ea"/>
                <a:cs typeface="+mn-cs"/>
              </a:rPr>
              <a:t>Composiciones</a:t>
            </a:r>
            <a:r>
              <a:rPr lang="en-US" sz="1800" b="1" kern="1200" dirty="0">
                <a:solidFill>
                  <a:srgbClr val="000000"/>
                </a:solidFill>
                <a:effectLst/>
                <a:latin typeface="Aptos" panose="020B0004020202020204" pitchFamily="34" charset="0"/>
                <a:ea typeface="+mn-ea"/>
                <a:cs typeface="+mn-cs"/>
              </a:rPr>
              <a:t>:</a:t>
            </a:r>
            <a:r>
              <a:rPr lang="en-US" sz="1800" kern="1200" dirty="0">
                <a:solidFill>
                  <a:srgbClr val="000000"/>
                </a:solidFill>
                <a:effectLst/>
                <a:latin typeface="Aptos" panose="020B0004020202020204" pitchFamily="34" charset="0"/>
                <a:ea typeface="+mn-ea"/>
                <a:cs typeface="+mn-cs"/>
              </a:rPr>
              <a:t> En </a:t>
            </a:r>
            <a:r>
              <a:rPr lang="en-US" sz="1800" kern="1200" dirty="0" err="1">
                <a:solidFill>
                  <a:srgbClr val="000000"/>
                </a:solidFill>
                <a:effectLst/>
                <a:latin typeface="Aptos" panose="020B0004020202020204" pitchFamily="34" charset="0"/>
                <a:ea typeface="+mn-ea"/>
                <a:cs typeface="+mn-cs"/>
              </a:rPr>
              <a:t>esta</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categoría</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el</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objetivo</a:t>
            </a:r>
            <a:r>
              <a:rPr lang="en-US" sz="1800" kern="1200" dirty="0">
                <a:solidFill>
                  <a:srgbClr val="000000"/>
                </a:solidFill>
                <a:effectLst/>
                <a:latin typeface="Aptos" panose="020B0004020202020204" pitchFamily="34" charset="0"/>
                <a:ea typeface="+mn-ea"/>
                <a:cs typeface="+mn-cs"/>
              </a:rPr>
              <a:t> es </a:t>
            </a:r>
            <a:r>
              <a:rPr lang="en-US" sz="1800" kern="1200" dirty="0" err="1">
                <a:solidFill>
                  <a:srgbClr val="000000"/>
                </a:solidFill>
                <a:effectLst/>
                <a:latin typeface="Aptos" panose="020B0004020202020204" pitchFamily="34" charset="0"/>
                <a:ea typeface="+mn-ea"/>
                <a:cs typeface="+mn-cs"/>
              </a:rPr>
              <a:t>comprender</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cómo</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esta</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compuesta</a:t>
            </a:r>
            <a:r>
              <a:rPr lang="en-US" sz="1800" kern="1200" dirty="0">
                <a:solidFill>
                  <a:srgbClr val="000000"/>
                </a:solidFill>
                <a:effectLst/>
                <a:latin typeface="Aptos" panose="020B0004020202020204" pitchFamily="34" charset="0"/>
                <a:ea typeface="+mn-ea"/>
                <a:cs typeface="+mn-cs"/>
              </a:rPr>
              <a:t> o </a:t>
            </a:r>
            <a:r>
              <a:rPr lang="en-US" sz="1800" kern="1200" dirty="0" err="1">
                <a:solidFill>
                  <a:srgbClr val="000000"/>
                </a:solidFill>
                <a:effectLst/>
                <a:latin typeface="Aptos" panose="020B0004020202020204" pitchFamily="34" charset="0"/>
                <a:ea typeface="+mn-ea"/>
                <a:cs typeface="+mn-cs"/>
              </a:rPr>
              <a:t>distribuida</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una</a:t>
            </a:r>
            <a:r>
              <a:rPr lang="en-US" sz="1800" kern="1200" dirty="0">
                <a:solidFill>
                  <a:srgbClr val="000000"/>
                </a:solidFill>
                <a:effectLst/>
                <a:latin typeface="Aptos" panose="020B0004020202020204" pitchFamily="34" charset="0"/>
                <a:ea typeface="+mn-ea"/>
                <a:cs typeface="+mn-cs"/>
              </a:rPr>
              <a:t> variable; </a:t>
            </a:r>
            <a:r>
              <a:rPr lang="en-US" sz="1800" kern="1200" dirty="0" err="1">
                <a:solidFill>
                  <a:srgbClr val="000000"/>
                </a:solidFill>
                <a:effectLst/>
                <a:latin typeface="Aptos" panose="020B0004020202020204" pitchFamily="34" charset="0"/>
                <a:ea typeface="+mn-ea"/>
                <a:cs typeface="+mn-cs"/>
              </a:rPr>
              <a:t>ya</a:t>
            </a:r>
            <a:r>
              <a:rPr lang="en-US" sz="1800" kern="1200" dirty="0">
                <a:solidFill>
                  <a:srgbClr val="000000"/>
                </a:solidFill>
                <a:effectLst/>
                <a:latin typeface="Aptos" panose="020B0004020202020204" pitchFamily="34" charset="0"/>
                <a:ea typeface="+mn-ea"/>
                <a:cs typeface="+mn-cs"/>
              </a:rPr>
              <a:t> sea a </a:t>
            </a:r>
            <a:r>
              <a:rPr lang="en-US" sz="1800" kern="1200" dirty="0" err="1">
                <a:solidFill>
                  <a:srgbClr val="000000"/>
                </a:solidFill>
                <a:effectLst/>
                <a:latin typeface="Aptos" panose="020B0004020202020204" pitchFamily="34" charset="0"/>
                <a:ea typeface="+mn-ea"/>
                <a:cs typeface="+mn-cs"/>
              </a:rPr>
              <a:t>través</a:t>
            </a:r>
            <a:r>
              <a:rPr lang="en-US" sz="1800" kern="1200" dirty="0">
                <a:solidFill>
                  <a:srgbClr val="000000"/>
                </a:solidFill>
                <a:effectLst/>
                <a:latin typeface="Aptos" panose="020B0004020202020204" pitchFamily="34" charset="0"/>
                <a:ea typeface="+mn-ea"/>
                <a:cs typeface="+mn-cs"/>
              </a:rPr>
              <a:t> del </a:t>
            </a:r>
            <a:r>
              <a:rPr lang="en-US" sz="1800" kern="1200" dirty="0" err="1">
                <a:solidFill>
                  <a:srgbClr val="000000"/>
                </a:solidFill>
                <a:effectLst/>
                <a:latin typeface="Aptos" panose="020B0004020202020204" pitchFamily="34" charset="0"/>
                <a:ea typeface="+mn-ea"/>
                <a:cs typeface="+mn-cs"/>
              </a:rPr>
              <a:t>tiempo</a:t>
            </a:r>
            <a:r>
              <a:rPr lang="en-US" sz="1800" kern="1200" dirty="0">
                <a:solidFill>
                  <a:srgbClr val="000000"/>
                </a:solidFill>
                <a:effectLst/>
                <a:latin typeface="Aptos" panose="020B0004020202020204" pitchFamily="34" charset="0"/>
                <a:ea typeface="+mn-ea"/>
                <a:cs typeface="+mn-cs"/>
              </a:rPr>
              <a:t> o </a:t>
            </a:r>
            <a:r>
              <a:rPr lang="en-US" sz="1800" kern="1200" dirty="0" err="1">
                <a:solidFill>
                  <a:srgbClr val="000000"/>
                </a:solidFill>
                <a:effectLst/>
                <a:latin typeface="Aptos" panose="020B0004020202020204" pitchFamily="34" charset="0"/>
                <a:ea typeface="+mn-ea"/>
                <a:cs typeface="+mn-cs"/>
              </a:rPr>
              <a:t>en</a:t>
            </a:r>
            <a:r>
              <a:rPr lang="en-US" sz="1800" kern="1200" dirty="0">
                <a:solidFill>
                  <a:srgbClr val="000000"/>
                </a:solidFill>
                <a:effectLst/>
                <a:latin typeface="Aptos" panose="020B0004020202020204" pitchFamily="34" charset="0"/>
                <a:ea typeface="+mn-ea"/>
                <a:cs typeface="+mn-cs"/>
              </a:rPr>
              <a:t> forma </a:t>
            </a:r>
            <a:r>
              <a:rPr lang="en-US" sz="1800" kern="1200" dirty="0" err="1">
                <a:solidFill>
                  <a:srgbClr val="000000"/>
                </a:solidFill>
                <a:effectLst/>
                <a:latin typeface="Aptos" panose="020B0004020202020204" pitchFamily="34" charset="0"/>
                <a:ea typeface="+mn-ea"/>
                <a:cs typeface="+mn-cs"/>
              </a:rPr>
              <a:t>estática</a:t>
            </a:r>
            <a:r>
              <a:rPr lang="en-US" sz="1800" kern="1200" dirty="0">
                <a:solidFill>
                  <a:srgbClr val="000000"/>
                </a:solidFill>
                <a:effectLst/>
                <a:latin typeface="Aptos" panose="020B0004020202020204" pitchFamily="34" charset="0"/>
                <a:ea typeface="+mn-ea"/>
                <a:cs typeface="+mn-cs"/>
              </a:rPr>
              <a:t>. Las </a:t>
            </a:r>
            <a:r>
              <a:rPr lang="en-US" sz="1800" kern="1200" dirty="0" err="1">
                <a:solidFill>
                  <a:srgbClr val="000000"/>
                </a:solidFill>
                <a:effectLst/>
                <a:latin typeface="Aptos" panose="020B0004020202020204" pitchFamily="34" charset="0"/>
                <a:ea typeface="+mn-ea"/>
                <a:cs typeface="+mn-cs"/>
              </a:rPr>
              <a:t>visualizaciones</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más</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comunes</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aquí</a:t>
            </a:r>
            <a:r>
              <a:rPr lang="en-US" sz="1800" kern="1200" dirty="0">
                <a:solidFill>
                  <a:srgbClr val="000000"/>
                </a:solidFill>
                <a:effectLst/>
                <a:latin typeface="Aptos" panose="020B0004020202020204" pitchFamily="34" charset="0"/>
                <a:ea typeface="+mn-ea"/>
                <a:cs typeface="+mn-cs"/>
              </a:rPr>
              <a:t> son </a:t>
            </a:r>
            <a:r>
              <a:rPr lang="en-US" sz="1800" kern="1200" dirty="0" err="1">
                <a:solidFill>
                  <a:srgbClr val="000000"/>
                </a:solidFill>
                <a:effectLst/>
                <a:latin typeface="Aptos" panose="020B0004020202020204" pitchFamily="34" charset="0"/>
                <a:ea typeface="+mn-ea"/>
                <a:cs typeface="+mn-cs"/>
              </a:rPr>
              <a:t>los</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diagramas</a:t>
            </a:r>
            <a:r>
              <a:rPr lang="en-US" sz="1800" kern="1200" dirty="0">
                <a:solidFill>
                  <a:srgbClr val="000000"/>
                </a:solidFill>
                <a:effectLst/>
                <a:latin typeface="Aptos" panose="020B0004020202020204" pitchFamily="34" charset="0"/>
                <a:ea typeface="+mn-ea"/>
                <a:cs typeface="+mn-cs"/>
              </a:rPr>
              <a:t> de barras y </a:t>
            </a:r>
            <a:r>
              <a:rPr lang="en-US" sz="1800" kern="1200" dirty="0" err="1">
                <a:solidFill>
                  <a:srgbClr val="000000"/>
                </a:solidFill>
                <a:effectLst/>
                <a:latin typeface="Aptos" panose="020B0004020202020204" pitchFamily="34" charset="0"/>
                <a:ea typeface="+mn-ea"/>
                <a:cs typeface="+mn-cs"/>
              </a:rPr>
              <a:t>los</a:t>
            </a:r>
            <a:r>
              <a:rPr lang="en-US" sz="1800" kern="1200" dirty="0">
                <a:solidFill>
                  <a:srgbClr val="000000"/>
                </a:solidFill>
                <a:effectLst/>
                <a:latin typeface="Aptos" panose="020B0004020202020204" pitchFamily="34" charset="0"/>
                <a:ea typeface="+mn-ea"/>
                <a:cs typeface="+mn-cs"/>
              </a:rPr>
              <a:t> </a:t>
            </a:r>
            <a:r>
              <a:rPr lang="en-US" sz="1800" kern="1200" dirty="0" err="1">
                <a:solidFill>
                  <a:srgbClr val="000000"/>
                </a:solidFill>
                <a:effectLst/>
                <a:latin typeface="Aptos" panose="020B0004020202020204" pitchFamily="34" charset="0"/>
                <a:ea typeface="+mn-ea"/>
                <a:cs typeface="+mn-cs"/>
              </a:rPr>
              <a:t>gráficos</a:t>
            </a:r>
            <a:r>
              <a:rPr lang="en-US" sz="1800" kern="1200" dirty="0">
                <a:solidFill>
                  <a:srgbClr val="000000"/>
                </a:solidFill>
                <a:effectLst/>
                <a:latin typeface="Aptos" panose="020B0004020202020204" pitchFamily="34" charset="0"/>
                <a:ea typeface="+mn-ea"/>
                <a:cs typeface="+mn-cs"/>
              </a:rPr>
              <a:t> de tortas.</a:t>
            </a:r>
            <a:endParaRPr lang="es-PE" dirty="0">
              <a:effectLst/>
            </a:endParaRPr>
          </a:p>
        </p:txBody>
      </p:sp>
      <p:pic>
        <p:nvPicPr>
          <p:cNvPr id="6146" name="Picture 2" descr="Grafico a torta in R - RocketToRide">
            <a:extLst>
              <a:ext uri="{FF2B5EF4-FFF2-40B4-BE49-F238E27FC236}">
                <a16:creationId xmlns:a16="http://schemas.microsoft.com/office/drawing/2014/main" id="{BF4F0AB3-119B-B3DC-6013-3C2A47AAF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8935" y="2272912"/>
            <a:ext cx="3118485" cy="2761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453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Anatomia de una figura</a:t>
            </a:r>
            <a:endParaRPr/>
          </a:p>
        </p:txBody>
      </p:sp>
      <p:pic>
        <p:nvPicPr>
          <p:cNvPr id="209" name="Google Shape;209;p45"/>
          <p:cNvPicPr preferRelativeResize="0"/>
          <p:nvPr/>
        </p:nvPicPr>
        <p:blipFill>
          <a:blip r:embed="rId3">
            <a:alphaModFix/>
          </a:blip>
          <a:stretch>
            <a:fillRect/>
          </a:stretch>
        </p:blipFill>
        <p:spPr>
          <a:xfrm>
            <a:off x="691525" y="884517"/>
            <a:ext cx="4156982" cy="4156982"/>
          </a:xfrm>
          <a:prstGeom prst="rect">
            <a:avLst/>
          </a:prstGeom>
          <a:noFill/>
          <a:ln>
            <a:noFill/>
          </a:ln>
        </p:spPr>
      </p:pic>
      <p:sp>
        <p:nvSpPr>
          <p:cNvPr id="210" name="Google Shape;210;p45"/>
          <p:cNvSpPr txBox="1"/>
          <p:nvPr/>
        </p:nvSpPr>
        <p:spPr>
          <a:xfrm>
            <a:off x="5181928" y="1159765"/>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https://matplotlib.org/3.5.0/gallery/showcase/anatomy.html</a:t>
            </a:r>
            <a:endParaRPr dirty="0"/>
          </a:p>
        </p:txBody>
      </p:sp>
      <p:pic>
        <p:nvPicPr>
          <p:cNvPr id="3" name="Imagen 2">
            <a:extLst>
              <a:ext uri="{FF2B5EF4-FFF2-40B4-BE49-F238E27FC236}">
                <a16:creationId xmlns:a16="http://schemas.microsoft.com/office/drawing/2014/main" id="{C41576C9-021E-147E-5CCA-13AFF384EF54}"/>
              </a:ext>
            </a:extLst>
          </p:cNvPr>
          <p:cNvPicPr>
            <a:picLocks noChangeAspect="1"/>
          </p:cNvPicPr>
          <p:nvPr/>
        </p:nvPicPr>
        <p:blipFill>
          <a:blip r:embed="rId4"/>
          <a:stretch>
            <a:fillRect/>
          </a:stretch>
        </p:blipFill>
        <p:spPr>
          <a:xfrm>
            <a:off x="5064266" y="2324100"/>
            <a:ext cx="3555037" cy="26289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4"/>
        <p:cNvGrpSpPr/>
        <p:nvPr/>
      </p:nvGrpSpPr>
      <p:grpSpPr>
        <a:xfrm>
          <a:off x="0" y="0"/>
          <a:ext cx="0" cy="0"/>
          <a:chOff x="0" y="0"/>
          <a:chExt cx="0" cy="0"/>
        </a:xfrm>
      </p:grpSpPr>
      <p:pic>
        <p:nvPicPr>
          <p:cNvPr id="3" name="object 2">
            <a:extLst>
              <a:ext uri="{FF2B5EF4-FFF2-40B4-BE49-F238E27FC236}">
                <a16:creationId xmlns:a16="http://schemas.microsoft.com/office/drawing/2014/main" id="{8D3FF39D-1283-877D-8EB4-CC3079A638A9}"/>
              </a:ext>
            </a:extLst>
          </p:cNvPr>
          <p:cNvPicPr/>
          <p:nvPr/>
        </p:nvPicPr>
        <p:blipFill>
          <a:blip r:embed="rId3" cstate="print"/>
          <a:stretch>
            <a:fillRect/>
          </a:stretch>
        </p:blipFill>
        <p:spPr>
          <a:xfrm>
            <a:off x="4488180" y="0"/>
            <a:ext cx="5372100" cy="5143500"/>
          </a:xfrm>
          <a:prstGeom prst="rect">
            <a:avLst/>
          </a:prstGeom>
        </p:spPr>
      </p:pic>
      <p:sp>
        <p:nvSpPr>
          <p:cNvPr id="215" name="Google Shape;215;p4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Puntos para una buena visualización</a:t>
            </a:r>
            <a:endParaRPr sz="2000"/>
          </a:p>
        </p:txBody>
      </p:sp>
      <p:sp>
        <p:nvSpPr>
          <p:cNvPr id="216" name="Google Shape;216;p46"/>
          <p:cNvSpPr txBox="1">
            <a:spLocks noGrp="1"/>
          </p:cNvSpPr>
          <p:nvPr>
            <p:ph type="body" idx="1"/>
          </p:nvPr>
        </p:nvSpPr>
        <p:spPr>
          <a:prstGeom prst="rect">
            <a:avLst/>
          </a:prstGeom>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Título en la gráfica y caja de leyendas</a:t>
            </a:r>
            <a:endParaRPr sz="1600">
              <a:solidFill>
                <a:schemeClr val="lt1"/>
              </a:solidFill>
              <a:latin typeface="Arial"/>
              <a:ea typeface="Arial"/>
              <a:cs typeface="Arial"/>
              <a:sym typeface="Arial"/>
            </a:endParaRPr>
          </a:p>
          <a:p>
            <a:pPr marL="457200" lvl="0" indent="-330200" algn="l" rtl="0">
              <a:spcBef>
                <a:spcPts val="0"/>
              </a:spcBef>
              <a:spcAft>
                <a:spcPts val="0"/>
              </a:spcAft>
              <a:buClr>
                <a:schemeClr val="lt1"/>
              </a:buClr>
              <a:buSzPts val="1600"/>
              <a:buFont typeface="Arial"/>
              <a:buChar char="●"/>
            </a:pPr>
            <a:r>
              <a:rPr lang="en" sz="1600" u="sng">
                <a:solidFill>
                  <a:schemeClr val="hlink"/>
                </a:solidFill>
                <a:latin typeface="Arial"/>
                <a:ea typeface="Arial"/>
                <a:cs typeface="Arial"/>
                <a:sym typeface="Arial"/>
                <a:hlinkClick r:id="rId4"/>
              </a:rPr>
              <a:t>Colores</a:t>
            </a:r>
            <a:r>
              <a:rPr lang="en" sz="1600">
                <a:solidFill>
                  <a:schemeClr val="lt1"/>
                </a:solidFill>
                <a:latin typeface="Arial"/>
                <a:ea typeface="Arial"/>
                <a:cs typeface="Arial"/>
                <a:sym typeface="Arial"/>
              </a:rPr>
              <a:t> agradables y significativos</a:t>
            </a:r>
            <a:endParaRPr sz="1600">
              <a:solidFill>
                <a:schemeClr val="lt1"/>
              </a:solidFill>
              <a:latin typeface="Arial"/>
              <a:ea typeface="Arial"/>
              <a:cs typeface="Arial"/>
              <a:sym typeface="Arial"/>
            </a:endParaRPr>
          </a:p>
          <a:p>
            <a:pPr marL="457200" lvl="0" indent="-330200" algn="l" rtl="0">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Ejes con nombre y escalas claras</a:t>
            </a:r>
            <a:endParaRPr sz="1600">
              <a:solidFill>
                <a:schemeClr val="lt1"/>
              </a:solidFill>
              <a:latin typeface="Arial"/>
              <a:ea typeface="Arial"/>
              <a:cs typeface="Arial"/>
              <a:sym typeface="Arial"/>
            </a:endParaRPr>
          </a:p>
          <a:p>
            <a:pPr marL="457200" lvl="0" indent="-330200" algn="l" rtl="0">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Etiquetas dentro de la gráfica para destacar outliers</a:t>
            </a:r>
            <a:endParaRPr sz="1600">
              <a:solidFill>
                <a:schemeClr val="lt1"/>
              </a:solidFill>
              <a:latin typeface="Arial"/>
              <a:ea typeface="Arial"/>
              <a:cs typeface="Arial"/>
              <a:sym typeface="Arial"/>
            </a:endParaRPr>
          </a:p>
          <a:p>
            <a:pPr marL="457200" lvl="0" indent="-330200" algn="l" rtl="0">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Formas adecuadas y significativas</a:t>
            </a:r>
            <a:endParaRPr sz="1600">
              <a:solidFill>
                <a:schemeClr val="lt1"/>
              </a:solidFill>
              <a:latin typeface="Arial"/>
              <a:ea typeface="Arial"/>
              <a:cs typeface="Arial"/>
              <a:sym typeface="Arial"/>
            </a:endParaRPr>
          </a:p>
          <a:p>
            <a:pPr marL="457200" lvl="0" indent="-330200" algn="l" rtl="0">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Pero, sobre todo: elegir el tipo de gráfica adecuado</a:t>
            </a:r>
            <a:endParaRPr sz="1600">
              <a:solidFill>
                <a:schemeClr val="lt1"/>
              </a:solidFill>
              <a:latin typeface="Arial"/>
              <a:ea typeface="Arial"/>
              <a:cs typeface="Arial"/>
              <a:sym typeface="Arial"/>
            </a:endParaRPr>
          </a:p>
        </p:txBody>
      </p:sp>
      <p:pic>
        <p:nvPicPr>
          <p:cNvPr id="217" name="Google Shape;217;p46"/>
          <p:cNvPicPr preferRelativeResize="0"/>
          <p:nvPr/>
        </p:nvPicPr>
        <p:blipFill rotWithShape="1">
          <a:blip r:embed="rId5">
            <a:alphaModFix/>
          </a:blip>
          <a:srcRect l="48997"/>
          <a:stretch/>
        </p:blipFill>
        <p:spPr>
          <a:xfrm>
            <a:off x="419226" y="991225"/>
            <a:ext cx="3737401" cy="3161050"/>
          </a:xfrm>
          <a:prstGeom prst="rect">
            <a:avLst/>
          </a:prstGeom>
          <a:noFill/>
          <a:ln>
            <a:noFill/>
          </a:ln>
        </p:spPr>
      </p:pic>
      <p:cxnSp>
        <p:nvCxnSpPr>
          <p:cNvPr id="218" name="Google Shape;218;p46"/>
          <p:cNvCxnSpPr/>
          <p:nvPr/>
        </p:nvCxnSpPr>
        <p:spPr>
          <a:xfrm flipH="1">
            <a:off x="2426550" y="2031600"/>
            <a:ext cx="2749200" cy="1161000"/>
          </a:xfrm>
          <a:prstGeom prst="straightConnector1">
            <a:avLst/>
          </a:prstGeom>
          <a:noFill/>
          <a:ln w="9525" cap="flat" cmpd="sng">
            <a:solidFill>
              <a:srgbClr val="6AA84F"/>
            </a:solidFill>
            <a:prstDash val="solid"/>
            <a:round/>
            <a:headEnd type="none" w="med" len="med"/>
            <a:tailEnd type="triangle" w="med" len="med"/>
          </a:ln>
        </p:spPr>
      </p:cxnSp>
      <p:cxnSp>
        <p:nvCxnSpPr>
          <p:cNvPr id="219" name="Google Shape;219;p46"/>
          <p:cNvCxnSpPr/>
          <p:nvPr/>
        </p:nvCxnSpPr>
        <p:spPr>
          <a:xfrm flipH="1">
            <a:off x="2490900" y="2313775"/>
            <a:ext cx="2717100" cy="1555800"/>
          </a:xfrm>
          <a:prstGeom prst="straightConnector1">
            <a:avLst/>
          </a:prstGeom>
          <a:noFill/>
          <a:ln w="9525" cap="flat" cmpd="sng">
            <a:solidFill>
              <a:srgbClr val="CC4125"/>
            </a:solidFill>
            <a:prstDash val="solid"/>
            <a:round/>
            <a:headEnd type="none" w="med" len="med"/>
            <a:tailEnd type="triangle" w="med" len="med"/>
          </a:ln>
        </p:spPr>
      </p:cxnSp>
      <p:cxnSp>
        <p:nvCxnSpPr>
          <p:cNvPr id="220" name="Google Shape;220;p46"/>
          <p:cNvCxnSpPr/>
          <p:nvPr/>
        </p:nvCxnSpPr>
        <p:spPr>
          <a:xfrm flipH="1">
            <a:off x="3313300" y="2337950"/>
            <a:ext cx="1870500" cy="1378800"/>
          </a:xfrm>
          <a:prstGeom prst="straightConnector1">
            <a:avLst/>
          </a:prstGeom>
          <a:noFill/>
          <a:ln w="9525" cap="flat" cmpd="sng">
            <a:solidFill>
              <a:srgbClr val="CC4125"/>
            </a:solidFill>
            <a:prstDash val="solid"/>
            <a:round/>
            <a:headEnd type="none" w="med" len="med"/>
            <a:tailEnd type="triangle" w="med" len="med"/>
          </a:ln>
        </p:spPr>
      </p:cxnSp>
      <p:cxnSp>
        <p:nvCxnSpPr>
          <p:cNvPr id="221" name="Google Shape;221;p46"/>
          <p:cNvCxnSpPr/>
          <p:nvPr/>
        </p:nvCxnSpPr>
        <p:spPr>
          <a:xfrm flipH="1">
            <a:off x="2402475" y="1459200"/>
            <a:ext cx="2789400" cy="48300"/>
          </a:xfrm>
          <a:prstGeom prst="straightConnector1">
            <a:avLst/>
          </a:prstGeom>
          <a:noFill/>
          <a:ln w="9525" cap="flat" cmpd="sng">
            <a:solidFill>
              <a:srgbClr val="4A86E8"/>
            </a:solidFill>
            <a:prstDash val="solid"/>
            <a:round/>
            <a:headEnd type="none" w="med" len="med"/>
            <a:tailEnd type="triangle" w="med" len="med"/>
          </a:ln>
        </p:spPr>
      </p:cxnSp>
      <p:cxnSp>
        <p:nvCxnSpPr>
          <p:cNvPr id="222" name="Google Shape;222;p46"/>
          <p:cNvCxnSpPr/>
          <p:nvPr/>
        </p:nvCxnSpPr>
        <p:spPr>
          <a:xfrm flipH="1">
            <a:off x="4039000" y="1459200"/>
            <a:ext cx="1144800" cy="282300"/>
          </a:xfrm>
          <a:prstGeom prst="straightConnector1">
            <a:avLst/>
          </a:prstGeom>
          <a:noFill/>
          <a:ln w="9525" cap="flat" cmpd="sng">
            <a:solidFill>
              <a:srgbClr val="4A86E8"/>
            </a:solidFill>
            <a:prstDash val="solid"/>
            <a:round/>
            <a:headEnd type="none" w="med" len="med"/>
            <a:tailEnd type="triangle" w="med" len="med"/>
          </a:ln>
        </p:spPr>
      </p:cxnSp>
      <p:cxnSp>
        <p:nvCxnSpPr>
          <p:cNvPr id="223" name="Google Shape;223;p46"/>
          <p:cNvCxnSpPr/>
          <p:nvPr/>
        </p:nvCxnSpPr>
        <p:spPr>
          <a:xfrm flipH="1">
            <a:off x="3974425" y="2023550"/>
            <a:ext cx="1225500" cy="88800"/>
          </a:xfrm>
          <a:prstGeom prst="straightConnector1">
            <a:avLst/>
          </a:prstGeom>
          <a:noFill/>
          <a:ln w="9525" cap="flat" cmpd="sng">
            <a:solidFill>
              <a:srgbClr val="6AA84F"/>
            </a:solidFill>
            <a:prstDash val="solid"/>
            <a:round/>
            <a:headEnd type="none" w="med" len="med"/>
            <a:tailEnd type="triangle" w="med" len="med"/>
          </a:ln>
        </p:spPr>
      </p:cxnSp>
      <p:cxnSp>
        <p:nvCxnSpPr>
          <p:cNvPr id="224" name="Google Shape;224;p46"/>
          <p:cNvCxnSpPr/>
          <p:nvPr/>
        </p:nvCxnSpPr>
        <p:spPr>
          <a:xfrm flipH="1">
            <a:off x="1365800" y="2573550"/>
            <a:ext cx="3838800" cy="992100"/>
          </a:xfrm>
          <a:prstGeom prst="straightConnector1">
            <a:avLst/>
          </a:prstGeom>
          <a:noFill/>
          <a:ln w="9525" cap="flat" cmpd="sng">
            <a:solidFill>
              <a:schemeClr val="accent1"/>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¿Qué es lo que la hace mejor?</a:t>
            </a:r>
            <a:endParaRPr/>
          </a:p>
        </p:txBody>
      </p:sp>
      <p:pic>
        <p:nvPicPr>
          <p:cNvPr id="230" name="Google Shape;230;p47"/>
          <p:cNvPicPr preferRelativeResize="0"/>
          <p:nvPr/>
        </p:nvPicPr>
        <p:blipFill>
          <a:blip r:embed="rId3">
            <a:alphaModFix/>
          </a:blip>
          <a:stretch>
            <a:fillRect/>
          </a:stretch>
        </p:blipFill>
        <p:spPr>
          <a:xfrm>
            <a:off x="908052" y="1195301"/>
            <a:ext cx="7327900" cy="3161050"/>
          </a:xfrm>
          <a:prstGeom prst="rect">
            <a:avLst/>
          </a:prstGeom>
          <a:noFill/>
          <a:ln>
            <a:noFill/>
          </a:ln>
        </p:spPr>
      </p:pic>
      <p:sp>
        <p:nvSpPr>
          <p:cNvPr id="231" name="Google Shape;231;p47"/>
          <p:cNvSpPr txBox="1"/>
          <p:nvPr/>
        </p:nvSpPr>
        <p:spPr>
          <a:xfrm>
            <a:off x="908050" y="4554575"/>
            <a:ext cx="392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Fuente: </a:t>
            </a:r>
            <a:r>
              <a:rPr lang="en" u="sng">
                <a:solidFill>
                  <a:schemeClr val="hlink"/>
                </a:solidFill>
                <a:latin typeface="Nunito"/>
                <a:ea typeface="Nunito"/>
                <a:cs typeface="Nunito"/>
                <a:sym typeface="Nunito"/>
                <a:hlinkClick r:id="rId4"/>
              </a:rPr>
              <a:t>Tableau Visual Analysis Best Practices</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8"/>
          <p:cNvSpPr txBox="1">
            <a:spLocks noGrp="1"/>
          </p:cNvSpPr>
          <p:nvPr>
            <p:ph type="title"/>
          </p:nvPr>
        </p:nvSpPr>
        <p:spPr>
          <a:xfrm>
            <a:off x="251460" y="63621"/>
            <a:ext cx="7886700" cy="9941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¿Qué es lo que la hace mejor?</a:t>
            </a:r>
            <a:endParaRPr dirty="0"/>
          </a:p>
        </p:txBody>
      </p:sp>
      <p:pic>
        <p:nvPicPr>
          <p:cNvPr id="237" name="Google Shape;237;p48"/>
          <p:cNvPicPr preferRelativeResize="0"/>
          <p:nvPr/>
        </p:nvPicPr>
        <p:blipFill>
          <a:blip r:embed="rId3">
            <a:alphaModFix/>
          </a:blip>
          <a:stretch>
            <a:fillRect/>
          </a:stretch>
        </p:blipFill>
        <p:spPr>
          <a:xfrm>
            <a:off x="4505825" y="1591577"/>
            <a:ext cx="3632335" cy="1615827"/>
          </a:xfrm>
          <a:prstGeom prst="rect">
            <a:avLst/>
          </a:prstGeom>
          <a:noFill/>
          <a:ln>
            <a:noFill/>
          </a:ln>
        </p:spPr>
      </p:pic>
      <p:pic>
        <p:nvPicPr>
          <p:cNvPr id="238" name="Google Shape;238;p48"/>
          <p:cNvPicPr preferRelativeResize="0"/>
          <p:nvPr/>
        </p:nvPicPr>
        <p:blipFill>
          <a:blip r:embed="rId4">
            <a:alphaModFix/>
          </a:blip>
          <a:stretch>
            <a:fillRect/>
          </a:stretch>
        </p:blipFill>
        <p:spPr>
          <a:xfrm>
            <a:off x="704435" y="1531965"/>
            <a:ext cx="3105565" cy="1615827"/>
          </a:xfrm>
          <a:prstGeom prst="rect">
            <a:avLst/>
          </a:prstGeom>
          <a:noFill/>
          <a:ln>
            <a:noFill/>
          </a:ln>
        </p:spPr>
      </p:pic>
      <p:sp>
        <p:nvSpPr>
          <p:cNvPr id="239" name="Google Shape;239;p48"/>
          <p:cNvSpPr txBox="1"/>
          <p:nvPr/>
        </p:nvSpPr>
        <p:spPr>
          <a:xfrm>
            <a:off x="5723890" y="770930"/>
            <a:ext cx="392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Fuente: </a:t>
            </a:r>
            <a:r>
              <a:rPr lang="en" u="sng">
                <a:solidFill>
                  <a:schemeClr val="hlink"/>
                </a:solidFill>
                <a:latin typeface="Nunito"/>
                <a:ea typeface="Nunito"/>
                <a:cs typeface="Nunito"/>
                <a:sym typeface="Nunito"/>
                <a:hlinkClick r:id="rId5"/>
              </a:rPr>
              <a:t>Tableau Visual Analysis Best Practices</a:t>
            </a:r>
            <a:endParaRPr>
              <a:latin typeface="Nunito"/>
              <a:ea typeface="Nunito"/>
              <a:cs typeface="Nunito"/>
              <a:sym typeface="Nunito"/>
            </a:endParaRPr>
          </a:p>
        </p:txBody>
      </p:sp>
      <p:sp>
        <p:nvSpPr>
          <p:cNvPr id="3" name="CuadroTexto 2">
            <a:extLst>
              <a:ext uri="{FF2B5EF4-FFF2-40B4-BE49-F238E27FC236}">
                <a16:creationId xmlns:a16="http://schemas.microsoft.com/office/drawing/2014/main" id="{4F8DB99A-AE97-1D1A-4262-D397129BA2B8}"/>
              </a:ext>
            </a:extLst>
          </p:cNvPr>
          <p:cNvSpPr txBox="1"/>
          <p:nvPr/>
        </p:nvSpPr>
        <p:spPr>
          <a:xfrm>
            <a:off x="266340" y="3305061"/>
            <a:ext cx="8611320" cy="1615827"/>
          </a:xfrm>
          <a:prstGeom prst="rect">
            <a:avLst/>
          </a:prstGeom>
          <a:noFill/>
        </p:spPr>
        <p:txBody>
          <a:bodyPr wrap="square">
            <a:spAutoFit/>
          </a:bodyPr>
          <a:lstStyle/>
          <a:p>
            <a:r>
              <a:rPr lang="es-MX" sz="1100" dirty="0"/>
              <a:t>¿La rentabilidad al precio de la Oferta Pública Inicial (IPO) impacta en el rendimiento de las acciones? se refiere a si la rentabilidad de una empresa en el momento de su IPO tiene un efecto en cómo se desempeñará su acción en el mercado de valores.</a:t>
            </a:r>
          </a:p>
          <a:p>
            <a:endParaRPr lang="es-MX" sz="1100" dirty="0"/>
          </a:p>
          <a:p>
            <a:r>
              <a:rPr lang="es-MX" sz="1100" dirty="0"/>
              <a:t>En términos generales, la rentabilidad de una empresa puede influir en su rendimiento en el mercado de valores. Sin embargo, hay muchos factores que pueden afectar el rendimiento de las acciones después de una IPO. Aquí hay algunos puntos clave para tener en cuenta:</a:t>
            </a:r>
          </a:p>
          <a:p>
            <a:endParaRPr lang="es-MX" sz="1100" dirty="0"/>
          </a:p>
          <a:p>
            <a:r>
              <a:rPr lang="es-MX" sz="1100" dirty="0"/>
              <a:t>Valoración pública: La percepción del público sobre el valor de una empresa puede afectar el precio de sus acciones. Si el público piensa que la IPO está sobrevalorada y duda en comprarla, la abundante oferta de nuevas acciones y la falta de demanda podrían hacer que el valor de la acción caiga bruscamente</a:t>
            </a:r>
            <a:endParaRPr lang="es-PE" sz="1100" dirty="0"/>
          </a:p>
        </p:txBody>
      </p:sp>
      <p:sp>
        <p:nvSpPr>
          <p:cNvPr id="5" name="CuadroTexto 4">
            <a:extLst>
              <a:ext uri="{FF2B5EF4-FFF2-40B4-BE49-F238E27FC236}">
                <a16:creationId xmlns:a16="http://schemas.microsoft.com/office/drawing/2014/main" id="{912EB75D-FD11-4591-ABFF-A9B06360BA50}"/>
              </a:ext>
            </a:extLst>
          </p:cNvPr>
          <p:cNvSpPr txBox="1"/>
          <p:nvPr/>
        </p:nvSpPr>
        <p:spPr>
          <a:xfrm>
            <a:off x="1261746" y="720929"/>
            <a:ext cx="2158365" cy="830997"/>
          </a:xfrm>
          <a:prstGeom prst="rect">
            <a:avLst/>
          </a:prstGeom>
          <a:solidFill>
            <a:schemeClr val="tx2"/>
          </a:solidFill>
        </p:spPr>
        <p:txBody>
          <a:bodyPr wrap="square">
            <a:spAutoFit/>
          </a:bodyPr>
          <a:lstStyle/>
          <a:p>
            <a:r>
              <a:rPr lang="es-MX" sz="800" b="0" i="0" dirty="0">
                <a:solidFill>
                  <a:schemeClr val="bg1"/>
                </a:solidFill>
                <a:effectLst/>
                <a:latin typeface="-apple-system"/>
              </a:rPr>
              <a:t>La Oferta Pública Inicial, conocida por sus siglas en inglés como IPO (</a:t>
            </a:r>
            <a:r>
              <a:rPr lang="es-MX" sz="800" b="0" i="0" dirty="0" err="1">
                <a:solidFill>
                  <a:schemeClr val="bg1"/>
                </a:solidFill>
                <a:effectLst/>
                <a:latin typeface="-apple-system"/>
              </a:rPr>
              <a:t>Initial</a:t>
            </a:r>
            <a:r>
              <a:rPr lang="es-MX" sz="800" b="0" i="0" dirty="0">
                <a:solidFill>
                  <a:schemeClr val="bg1"/>
                </a:solidFill>
                <a:effectLst/>
                <a:latin typeface="-apple-system"/>
              </a:rPr>
              <a:t> </a:t>
            </a:r>
            <a:r>
              <a:rPr lang="es-MX" sz="800" b="0" i="0" dirty="0" err="1">
                <a:solidFill>
                  <a:schemeClr val="bg1"/>
                </a:solidFill>
                <a:effectLst/>
                <a:latin typeface="-apple-system"/>
              </a:rPr>
              <a:t>Public</a:t>
            </a:r>
            <a:r>
              <a:rPr lang="es-MX" sz="800" b="0" i="0" dirty="0">
                <a:solidFill>
                  <a:schemeClr val="bg1"/>
                </a:solidFill>
                <a:effectLst/>
                <a:latin typeface="-apple-system"/>
              </a:rPr>
              <a:t> </a:t>
            </a:r>
            <a:r>
              <a:rPr lang="es-MX" sz="800" b="0" i="0" dirty="0" err="1">
                <a:solidFill>
                  <a:schemeClr val="bg1"/>
                </a:solidFill>
                <a:effectLst/>
                <a:latin typeface="-apple-system"/>
              </a:rPr>
              <a:t>Offering</a:t>
            </a:r>
            <a:r>
              <a:rPr lang="es-MX" sz="800" b="0" i="0" dirty="0">
                <a:solidFill>
                  <a:schemeClr val="bg1"/>
                </a:solidFill>
                <a:effectLst/>
                <a:latin typeface="-apple-system"/>
              </a:rPr>
              <a:t>), es el proceso por el cual una empresa privada ofrece por primera vez acciones al público en general, convirtiéndose así en una empresa de capital abierto</a:t>
            </a:r>
            <a:endParaRPr lang="es-PE" sz="8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0"/>
            <a:ext cx="9143999" cy="5143500"/>
          </a:xfrm>
          <a:prstGeom prst="rect">
            <a:avLst/>
          </a:prstGeom>
        </p:spPr>
      </p:pic>
      <p:sp>
        <p:nvSpPr>
          <p:cNvPr id="3" name="object 3"/>
          <p:cNvSpPr txBox="1">
            <a:spLocks noGrp="1"/>
          </p:cNvSpPr>
          <p:nvPr>
            <p:ph type="title"/>
          </p:nvPr>
        </p:nvSpPr>
        <p:spPr>
          <a:xfrm>
            <a:off x="325768" y="1351830"/>
            <a:ext cx="3476612" cy="2054248"/>
          </a:xfrm>
          <a:prstGeom prst="rect">
            <a:avLst/>
          </a:prstGeom>
        </p:spPr>
        <p:txBody>
          <a:bodyPr spcFirstLastPara="1" vert="horz" wrap="square" lIns="0" tIns="10001" rIns="0" bIns="0" rtlCol="0" anchor="t" anchorCtr="0">
            <a:spAutoFit/>
          </a:bodyPr>
          <a:lstStyle/>
          <a:p>
            <a:pPr marL="9525" marR="3810">
              <a:spcBef>
                <a:spcPts val="79"/>
              </a:spcBef>
            </a:pPr>
            <a:r>
              <a:rPr lang="es-PE" sz="3300" spc="-4" dirty="0"/>
              <a:t>TIPOS DE GRAFICO PARA ANALIZAR EN PYTHON</a:t>
            </a:r>
            <a:endParaRPr sz="3300" dirty="0"/>
          </a:p>
        </p:txBody>
      </p:sp>
      <p:pic>
        <p:nvPicPr>
          <p:cNvPr id="4" name="Picture 2" descr="R Data Visualization Examples - A Simple Guide to BAR plot in R">
            <a:extLst>
              <a:ext uri="{FF2B5EF4-FFF2-40B4-BE49-F238E27FC236}">
                <a16:creationId xmlns:a16="http://schemas.microsoft.com/office/drawing/2014/main" id="{D9FCCC26-21B8-05F2-07C9-C1EDF78FD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810" y="1088536"/>
            <a:ext cx="4753610" cy="29664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4;p76">
            <a:extLst>
              <a:ext uri="{FF2B5EF4-FFF2-40B4-BE49-F238E27FC236}">
                <a16:creationId xmlns:a16="http://schemas.microsoft.com/office/drawing/2014/main" id="{EBD9CB2A-F9EC-3E5B-8A36-1B4FFE94C3EC}"/>
              </a:ext>
            </a:extLst>
          </p:cNvPr>
          <p:cNvSpPr txBox="1"/>
          <p:nvPr/>
        </p:nvSpPr>
        <p:spPr>
          <a:xfrm>
            <a:off x="3376810" y="1449881"/>
            <a:ext cx="3677850" cy="969474"/>
          </a:xfrm>
          <a:prstGeom prst="rect">
            <a:avLst/>
          </a:prstGeom>
          <a:noFill/>
          <a:ln>
            <a:noFill/>
          </a:ln>
        </p:spPr>
        <p:txBody>
          <a:bodyPr spcFirstLastPara="1" wrap="square" lIns="68569" tIns="68569" rIns="68569" bIns="68569" anchor="t" anchorCtr="0">
            <a:spAutoFit/>
          </a:bodyPr>
          <a:lstStyle/>
          <a:p>
            <a:pPr algn="ctr">
              <a:buClr>
                <a:schemeClr val="dk1"/>
              </a:buClr>
              <a:buSzPts val="1100"/>
            </a:pPr>
            <a:r>
              <a:rPr lang="es-PE" sz="2700" b="1" dirty="0">
                <a:solidFill>
                  <a:srgbClr val="351C75"/>
                </a:solidFill>
                <a:latin typeface="Montserrat"/>
                <a:ea typeface="Montserrat"/>
                <a:cs typeface="Montserrat"/>
                <a:sym typeface="Montserrat"/>
              </a:rPr>
              <a:t>I</a:t>
            </a:r>
            <a:r>
              <a:rPr lang="en" sz="2700" b="1" dirty="0">
                <a:solidFill>
                  <a:srgbClr val="351C75"/>
                </a:solidFill>
                <a:latin typeface="Montserrat"/>
                <a:ea typeface="Montserrat"/>
                <a:cs typeface="Montserrat"/>
                <a:sym typeface="Montserrat"/>
              </a:rPr>
              <a:t>NG. JUAN CARLOS CHAMBI SUAÑA</a:t>
            </a:r>
            <a:endParaRPr sz="2700" b="1" dirty="0">
              <a:solidFill>
                <a:srgbClr val="351C75"/>
              </a:solidFill>
              <a:latin typeface="Montserrat"/>
              <a:ea typeface="Montserrat"/>
              <a:cs typeface="Montserrat"/>
              <a:sym typeface="Montserrat"/>
            </a:endParaRPr>
          </a:p>
        </p:txBody>
      </p:sp>
      <p:pic>
        <p:nvPicPr>
          <p:cNvPr id="6" name="Imagen 5">
            <a:extLst>
              <a:ext uri="{FF2B5EF4-FFF2-40B4-BE49-F238E27FC236}">
                <a16:creationId xmlns:a16="http://schemas.microsoft.com/office/drawing/2014/main" id="{1DFE0A7A-2FD3-3956-CD26-6F7AEB874D45}"/>
              </a:ext>
            </a:extLst>
          </p:cNvPr>
          <p:cNvPicPr>
            <a:picLocks noChangeAspect="1"/>
          </p:cNvPicPr>
          <p:nvPr/>
        </p:nvPicPr>
        <p:blipFill rotWithShape="1">
          <a:blip r:embed="rId2"/>
          <a:srcRect t="33615"/>
          <a:stretch/>
        </p:blipFill>
        <p:spPr>
          <a:xfrm>
            <a:off x="3888515" y="3475625"/>
            <a:ext cx="4732347" cy="1085508"/>
          </a:xfrm>
          <a:prstGeom prst="rect">
            <a:avLst/>
          </a:prstGeom>
        </p:spPr>
      </p:pic>
      <p:pic>
        <p:nvPicPr>
          <p:cNvPr id="7" name="Google Shape;312;p76">
            <a:extLst>
              <a:ext uri="{FF2B5EF4-FFF2-40B4-BE49-F238E27FC236}">
                <a16:creationId xmlns:a16="http://schemas.microsoft.com/office/drawing/2014/main" id="{9EA6A94A-9977-10F1-2525-E5B241C1C531}"/>
              </a:ext>
            </a:extLst>
          </p:cNvPr>
          <p:cNvPicPr preferRelativeResize="0"/>
          <p:nvPr/>
        </p:nvPicPr>
        <p:blipFill rotWithShape="1">
          <a:blip r:embed="rId3">
            <a:alphaModFix/>
          </a:blip>
          <a:srcRect/>
          <a:stretch/>
        </p:blipFill>
        <p:spPr>
          <a:xfrm>
            <a:off x="3477615" y="4084961"/>
            <a:ext cx="555541" cy="470464"/>
          </a:xfrm>
          <a:prstGeom prst="rect">
            <a:avLst/>
          </a:prstGeom>
          <a:noFill/>
          <a:ln>
            <a:noFill/>
          </a:ln>
        </p:spPr>
      </p:pic>
      <p:pic>
        <p:nvPicPr>
          <p:cNvPr id="9" name="Imagen 8">
            <a:extLst>
              <a:ext uri="{FF2B5EF4-FFF2-40B4-BE49-F238E27FC236}">
                <a16:creationId xmlns:a16="http://schemas.microsoft.com/office/drawing/2014/main" id="{AB5ACD37-F7F4-C972-FEB4-5031830A4DB3}"/>
              </a:ext>
            </a:extLst>
          </p:cNvPr>
          <p:cNvPicPr>
            <a:picLocks noChangeAspect="1"/>
          </p:cNvPicPr>
          <p:nvPr/>
        </p:nvPicPr>
        <p:blipFill>
          <a:blip r:embed="rId4"/>
          <a:stretch>
            <a:fillRect/>
          </a:stretch>
        </p:blipFill>
        <p:spPr>
          <a:xfrm>
            <a:off x="3504445" y="3475626"/>
            <a:ext cx="528711" cy="535856"/>
          </a:xfrm>
          <a:prstGeom prst="rect">
            <a:avLst/>
          </a:prstGeom>
        </p:spPr>
      </p:pic>
      <p:pic>
        <p:nvPicPr>
          <p:cNvPr id="13" name="Imagen 12">
            <a:extLst>
              <a:ext uri="{FF2B5EF4-FFF2-40B4-BE49-F238E27FC236}">
                <a16:creationId xmlns:a16="http://schemas.microsoft.com/office/drawing/2014/main" id="{5967F4B6-8AA0-19E8-EA12-7C8835439947}"/>
              </a:ext>
            </a:extLst>
          </p:cNvPr>
          <p:cNvPicPr>
            <a:picLocks noChangeAspect="1"/>
          </p:cNvPicPr>
          <p:nvPr/>
        </p:nvPicPr>
        <p:blipFill rotWithShape="1">
          <a:blip r:embed="rId5"/>
          <a:srcRect b="45201"/>
          <a:stretch/>
        </p:blipFill>
        <p:spPr>
          <a:xfrm>
            <a:off x="360072" y="3404617"/>
            <a:ext cx="2529241" cy="606865"/>
          </a:xfrm>
          <a:prstGeom prst="rect">
            <a:avLst/>
          </a:prstGeom>
        </p:spPr>
      </p:pic>
      <p:pic>
        <p:nvPicPr>
          <p:cNvPr id="1026" name="Picture 2" descr="Caja Arequipa - Caja Arequipa, impulsando tu bienestar. #CajaConSentido  #PorUnMañanaMejor | Facebook">
            <a:extLst>
              <a:ext uri="{FF2B5EF4-FFF2-40B4-BE49-F238E27FC236}">
                <a16:creationId xmlns:a16="http://schemas.microsoft.com/office/drawing/2014/main" id="{2653E59F-E2A7-AD2C-F066-C0344F0D9D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7325" y="1270058"/>
            <a:ext cx="1607344" cy="1607344"/>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E06B1F5D-6E70-4529-D978-9F7146B06690}"/>
              </a:ext>
            </a:extLst>
          </p:cNvPr>
          <p:cNvPicPr>
            <a:picLocks noChangeAspect="1"/>
          </p:cNvPicPr>
          <p:nvPr/>
        </p:nvPicPr>
        <p:blipFill rotWithShape="1">
          <a:blip r:embed="rId7"/>
          <a:srcRect t="2852"/>
          <a:stretch/>
        </p:blipFill>
        <p:spPr>
          <a:xfrm>
            <a:off x="774467" y="762000"/>
            <a:ext cx="1700450" cy="2012872"/>
          </a:xfrm>
          <a:prstGeom prst="rect">
            <a:avLst/>
          </a:prstGeom>
        </p:spPr>
      </p:pic>
    </p:spTree>
    <p:extLst>
      <p:ext uri="{BB962C8B-B14F-4D97-AF65-F5344CB8AC3E}">
        <p14:creationId xmlns:p14="http://schemas.microsoft.com/office/powerpoint/2010/main" val="298515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9"/>
        <p:cNvGrpSpPr/>
        <p:nvPr/>
      </p:nvGrpSpPr>
      <p:grpSpPr>
        <a:xfrm>
          <a:off x="0" y="0"/>
          <a:ext cx="0" cy="0"/>
          <a:chOff x="0" y="0"/>
          <a:chExt cx="0" cy="0"/>
        </a:xfrm>
      </p:grpSpPr>
      <p:sp>
        <p:nvSpPr>
          <p:cNvPr id="150" name="Google Shape;150;p36"/>
          <p:cNvSpPr txBox="1"/>
          <p:nvPr/>
        </p:nvSpPr>
        <p:spPr>
          <a:xfrm>
            <a:off x="502950" y="209475"/>
            <a:ext cx="8138100" cy="77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solidFill>
                  <a:srgbClr val="441848"/>
                </a:solidFill>
                <a:latin typeface="Montserrat"/>
                <a:ea typeface="Montserrat"/>
                <a:cs typeface="Montserrat"/>
                <a:sym typeface="Montserrat"/>
              </a:rPr>
              <a:t>Objetivos de aprendizaje</a:t>
            </a:r>
            <a:endParaRPr dirty="0"/>
          </a:p>
        </p:txBody>
      </p:sp>
      <p:sp>
        <p:nvSpPr>
          <p:cNvPr id="152" name="Google Shape;152;p36"/>
          <p:cNvSpPr txBox="1"/>
          <p:nvPr/>
        </p:nvSpPr>
        <p:spPr>
          <a:xfrm>
            <a:off x="619950" y="987975"/>
            <a:ext cx="7904100" cy="3702000"/>
          </a:xfrm>
          <a:prstGeom prst="rect">
            <a:avLst/>
          </a:prstGeom>
          <a:noFill/>
          <a:ln>
            <a:noFill/>
          </a:ln>
        </p:spPr>
        <p:txBody>
          <a:bodyPr spcFirstLastPara="1" wrap="square" lIns="91425" tIns="91425" rIns="91425" bIns="91425" anchor="t" anchorCtr="0">
            <a:noAutofit/>
          </a:bodyPr>
          <a:lstStyle/>
          <a:p>
            <a:pPr marL="457200" lvl="0" indent="-361950" algn="just" rtl="0">
              <a:spcBef>
                <a:spcPts val="0"/>
              </a:spcBef>
              <a:spcAft>
                <a:spcPts val="0"/>
              </a:spcAft>
              <a:buSzPts val="2100"/>
              <a:buFont typeface="Montserrat"/>
              <a:buChar char="●"/>
            </a:pPr>
            <a:r>
              <a:rPr lang="en" sz="2100" dirty="0">
                <a:latin typeface="Montserrat"/>
                <a:ea typeface="Montserrat"/>
                <a:cs typeface="Montserrat"/>
                <a:sym typeface="Montserrat"/>
              </a:rPr>
              <a:t>Arrancamos la sesión con una </a:t>
            </a:r>
            <a:r>
              <a:rPr lang="en" sz="2100" b="1" dirty="0">
                <a:latin typeface="Montserrat"/>
                <a:ea typeface="Montserrat"/>
                <a:cs typeface="Montserrat"/>
                <a:sym typeface="Montserrat"/>
              </a:rPr>
              <a:t>presentación</a:t>
            </a:r>
            <a:r>
              <a:rPr lang="en" sz="2100" dirty="0">
                <a:latin typeface="Montserrat"/>
                <a:ea typeface="Montserrat"/>
                <a:cs typeface="Montserrat"/>
                <a:sym typeface="Montserrat"/>
              </a:rPr>
              <a:t> alrededor de la </a:t>
            </a:r>
            <a:r>
              <a:rPr lang="en" sz="2100" b="1" dirty="0">
                <a:latin typeface="Montserrat"/>
                <a:ea typeface="Montserrat"/>
                <a:cs typeface="Montserrat"/>
                <a:sym typeface="Montserrat"/>
              </a:rPr>
              <a:t>visualización de datos</a:t>
            </a:r>
            <a:r>
              <a:rPr lang="en" sz="1800" b="1" dirty="0">
                <a:solidFill>
                  <a:srgbClr val="E8E7E3"/>
                </a:solidFill>
              </a:rPr>
              <a:t>📊</a:t>
            </a:r>
            <a:r>
              <a:rPr lang="en" sz="2100" dirty="0">
                <a:latin typeface="Montserrat"/>
                <a:ea typeface="Montserrat"/>
                <a:cs typeface="Montserrat"/>
                <a:sym typeface="Montserrat"/>
              </a:rPr>
              <a:t>.</a:t>
            </a:r>
            <a:endParaRPr sz="2100" dirty="0">
              <a:latin typeface="Montserrat"/>
              <a:ea typeface="Montserrat"/>
              <a:cs typeface="Montserrat"/>
              <a:sym typeface="Montserrat"/>
            </a:endParaRPr>
          </a:p>
          <a:p>
            <a:pPr marL="457200" lvl="0" indent="0" algn="just" rtl="0">
              <a:spcBef>
                <a:spcPts val="0"/>
              </a:spcBef>
              <a:spcAft>
                <a:spcPts val="0"/>
              </a:spcAft>
              <a:buNone/>
            </a:pPr>
            <a:endParaRPr sz="2100" dirty="0">
              <a:latin typeface="Montserrat"/>
              <a:ea typeface="Montserrat"/>
              <a:cs typeface="Montserrat"/>
              <a:sym typeface="Montserrat"/>
            </a:endParaRPr>
          </a:p>
          <a:p>
            <a:pPr marL="457200" lvl="0" indent="-317500" algn="just" rtl="0">
              <a:spcBef>
                <a:spcPts val="0"/>
              </a:spcBef>
              <a:spcAft>
                <a:spcPts val="0"/>
              </a:spcAft>
              <a:buSzPts val="1400"/>
              <a:buChar char="●"/>
            </a:pPr>
            <a:r>
              <a:rPr lang="en" sz="2100" dirty="0">
                <a:solidFill>
                  <a:schemeClr val="dk1"/>
                </a:solidFill>
                <a:latin typeface="Montserrat"/>
                <a:ea typeface="Montserrat"/>
                <a:cs typeface="Montserrat"/>
                <a:sym typeface="Montserrat"/>
              </a:rPr>
              <a:t>Después daremos un vistazo a una </a:t>
            </a:r>
            <a:r>
              <a:rPr lang="en" sz="2100" b="1" dirty="0">
                <a:solidFill>
                  <a:schemeClr val="dk1"/>
                </a:solidFill>
                <a:latin typeface="Montserrat"/>
                <a:ea typeface="Montserrat"/>
                <a:cs typeface="Montserrat"/>
                <a:sym typeface="Montserrat"/>
              </a:rPr>
              <a:t>Python Notebook</a:t>
            </a:r>
            <a:r>
              <a:rPr lang="en" sz="1800" b="1" dirty="0">
                <a:solidFill>
                  <a:srgbClr val="E8E7E3"/>
                </a:solidFill>
              </a:rPr>
              <a:t>💻🐍</a:t>
            </a:r>
            <a:r>
              <a:rPr lang="en" sz="2100" b="1" dirty="0">
                <a:solidFill>
                  <a:schemeClr val="dk1"/>
                </a:solidFill>
                <a:latin typeface="Montserrat"/>
                <a:ea typeface="Montserrat"/>
                <a:cs typeface="Montserrat"/>
                <a:sym typeface="Montserrat"/>
              </a:rPr>
              <a:t> </a:t>
            </a:r>
            <a:r>
              <a:rPr lang="en" sz="2100" dirty="0">
                <a:solidFill>
                  <a:schemeClr val="dk1"/>
                </a:solidFill>
                <a:latin typeface="Montserrat"/>
                <a:ea typeface="Montserrat"/>
                <a:cs typeface="Montserrat"/>
                <a:sym typeface="Montserrat"/>
              </a:rPr>
              <a:t>donde </a:t>
            </a:r>
            <a:r>
              <a:rPr lang="en" sz="2100" b="1" dirty="0">
                <a:solidFill>
                  <a:schemeClr val="dk1"/>
                </a:solidFill>
                <a:latin typeface="Montserrat"/>
                <a:ea typeface="Montserrat"/>
                <a:cs typeface="Montserrat"/>
                <a:sym typeface="Montserrat"/>
              </a:rPr>
              <a:t>revisaremos</a:t>
            </a:r>
            <a:r>
              <a:rPr lang="en" sz="2100" dirty="0">
                <a:solidFill>
                  <a:schemeClr val="dk1"/>
                </a:solidFill>
                <a:latin typeface="Montserrat"/>
                <a:ea typeface="Montserrat"/>
                <a:cs typeface="Montserrat"/>
                <a:sym typeface="Montserrat"/>
              </a:rPr>
              <a:t> las diferentes </a:t>
            </a:r>
            <a:r>
              <a:rPr lang="en" sz="2100" b="1" dirty="0">
                <a:solidFill>
                  <a:schemeClr val="dk1"/>
                </a:solidFill>
                <a:latin typeface="Montserrat"/>
                <a:ea typeface="Montserrat"/>
                <a:cs typeface="Montserrat"/>
                <a:sym typeface="Montserrat"/>
              </a:rPr>
              <a:t>funciones</a:t>
            </a:r>
            <a:r>
              <a:rPr lang="en" sz="2100" dirty="0">
                <a:solidFill>
                  <a:schemeClr val="dk1"/>
                </a:solidFill>
                <a:latin typeface="Montserrat"/>
                <a:ea typeface="Montserrat"/>
                <a:cs typeface="Montserrat"/>
                <a:sym typeface="Montserrat"/>
              </a:rPr>
              <a:t> que tiene </a:t>
            </a:r>
            <a:r>
              <a:rPr lang="en" sz="2100" b="1" dirty="0">
                <a:solidFill>
                  <a:schemeClr val="dk1"/>
                </a:solidFill>
                <a:latin typeface="Montserrat"/>
                <a:ea typeface="Montserrat"/>
                <a:cs typeface="Montserrat"/>
                <a:sym typeface="Montserrat"/>
              </a:rPr>
              <a:t>matplotlib</a:t>
            </a:r>
            <a:r>
              <a:rPr lang="en" sz="2100" dirty="0">
                <a:solidFill>
                  <a:schemeClr val="dk1"/>
                </a:solidFill>
                <a:latin typeface="Montserrat"/>
                <a:ea typeface="Montserrat"/>
                <a:cs typeface="Montserrat"/>
                <a:sym typeface="Montserrat"/>
              </a:rPr>
              <a:t>. </a:t>
            </a:r>
            <a:endParaRPr sz="2100" dirty="0">
              <a:solidFill>
                <a:schemeClr val="dk1"/>
              </a:solidFill>
              <a:latin typeface="Montserrat"/>
              <a:ea typeface="Montserrat"/>
              <a:cs typeface="Montserrat"/>
              <a:sym typeface="Montserrat"/>
            </a:endParaRPr>
          </a:p>
          <a:p>
            <a:pPr marL="457200" lvl="0" indent="0" algn="just" rtl="0">
              <a:spcBef>
                <a:spcPts val="0"/>
              </a:spcBef>
              <a:spcAft>
                <a:spcPts val="0"/>
              </a:spcAft>
              <a:buNone/>
            </a:pPr>
            <a:endParaRPr sz="2100" dirty="0">
              <a:solidFill>
                <a:schemeClr val="dk1"/>
              </a:solidFill>
              <a:latin typeface="Montserrat"/>
              <a:ea typeface="Montserrat"/>
              <a:cs typeface="Montserrat"/>
              <a:sym typeface="Montserrat"/>
            </a:endParaRPr>
          </a:p>
          <a:p>
            <a:pPr marL="457200" lvl="0" indent="-317500" algn="just" rtl="0">
              <a:spcBef>
                <a:spcPts val="0"/>
              </a:spcBef>
              <a:spcAft>
                <a:spcPts val="0"/>
              </a:spcAft>
              <a:buSzPts val="1400"/>
              <a:buChar char="●"/>
            </a:pPr>
            <a:r>
              <a:rPr lang="en" sz="2100" dirty="0">
                <a:latin typeface="Montserrat"/>
                <a:ea typeface="Montserrat"/>
                <a:cs typeface="Montserrat"/>
                <a:sym typeface="Montserrat"/>
              </a:rPr>
              <a:t>Por último, realizaremos un </a:t>
            </a:r>
            <a:r>
              <a:rPr lang="en" sz="2100" b="1" dirty="0">
                <a:latin typeface="Montserrat"/>
                <a:ea typeface="Montserrat"/>
                <a:cs typeface="Montserrat"/>
                <a:sym typeface="Montserrat"/>
              </a:rPr>
              <a:t>challenge</a:t>
            </a:r>
            <a:r>
              <a:rPr lang="en" sz="2100" dirty="0">
                <a:latin typeface="Montserrat"/>
                <a:ea typeface="Montserrat"/>
                <a:cs typeface="Montserrat"/>
                <a:sym typeface="Montserrat"/>
              </a:rPr>
              <a:t> en conjunto realizando un </a:t>
            </a:r>
            <a:r>
              <a:rPr lang="en" sz="2100" b="1" dirty="0">
                <a:latin typeface="Montserrat"/>
                <a:ea typeface="Montserrat"/>
                <a:cs typeface="Montserrat"/>
                <a:sym typeface="Montserrat"/>
              </a:rPr>
              <a:t>analisis exploratorio</a:t>
            </a:r>
            <a:r>
              <a:rPr lang="en" sz="2100" dirty="0">
                <a:latin typeface="Montserrat"/>
                <a:ea typeface="Montserrat"/>
                <a:cs typeface="Montserrat"/>
                <a:sym typeface="Montserrat"/>
              </a:rPr>
              <a:t>.</a:t>
            </a:r>
            <a:endParaRPr sz="2100" dirty="0">
              <a:latin typeface="Montserrat"/>
              <a:ea typeface="Montserrat"/>
              <a:cs typeface="Montserrat"/>
              <a:sym typeface="Montserrat"/>
            </a:endParaRPr>
          </a:p>
          <a:p>
            <a:pPr marL="0" lvl="0" indent="0" algn="just" rtl="0">
              <a:spcBef>
                <a:spcPts val="0"/>
              </a:spcBef>
              <a:spcAft>
                <a:spcPts val="0"/>
              </a:spcAft>
              <a:buNone/>
            </a:pPr>
            <a:endParaRPr sz="2100" dirty="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9"/>
        <p:cNvGrpSpPr/>
        <p:nvPr/>
      </p:nvGrpSpPr>
      <p:grpSpPr>
        <a:xfrm>
          <a:off x="0" y="0"/>
          <a:ext cx="0" cy="0"/>
          <a:chOff x="0" y="0"/>
          <a:chExt cx="0" cy="0"/>
        </a:xfrm>
      </p:grpSpPr>
      <p:pic>
        <p:nvPicPr>
          <p:cNvPr id="2" name="object 2">
            <a:extLst>
              <a:ext uri="{FF2B5EF4-FFF2-40B4-BE49-F238E27FC236}">
                <a16:creationId xmlns:a16="http://schemas.microsoft.com/office/drawing/2014/main" id="{C8374767-8236-9AA5-2CFA-F47E9AE501BF}"/>
              </a:ext>
            </a:extLst>
          </p:cNvPr>
          <p:cNvPicPr/>
          <p:nvPr/>
        </p:nvPicPr>
        <p:blipFill>
          <a:blip r:embed="rId3" cstate="print"/>
          <a:stretch>
            <a:fillRect/>
          </a:stretch>
        </p:blipFill>
        <p:spPr>
          <a:xfrm>
            <a:off x="4488180" y="0"/>
            <a:ext cx="5372100" cy="5143500"/>
          </a:xfrm>
          <a:prstGeom prst="rect">
            <a:avLst/>
          </a:prstGeom>
        </p:spPr>
      </p:pic>
      <p:sp>
        <p:nvSpPr>
          <p:cNvPr id="170" name="Google Shape;170;p3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dirty="0">
                <a:solidFill>
                  <a:schemeClr val="bg1"/>
                </a:solidFill>
              </a:rPr>
              <a:t>¿Por qué es importante visualizar datos?</a:t>
            </a:r>
            <a:endParaRPr sz="2300" dirty="0">
              <a:solidFill>
                <a:schemeClr val="bg1"/>
              </a:solidFill>
            </a:endParaRPr>
          </a:p>
        </p:txBody>
      </p:sp>
      <p:sp>
        <p:nvSpPr>
          <p:cNvPr id="171" name="Google Shape;171;p39"/>
          <p:cNvSpPr txBox="1">
            <a:spLocks noGrp="1"/>
          </p:cNvSpPr>
          <p:nvPr>
            <p:ph type="body" idx="1"/>
          </p:nvPr>
        </p:nvSpPr>
        <p:spPr>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dirty="0">
                <a:solidFill>
                  <a:schemeClr val="bg1"/>
                </a:solidFill>
                <a:latin typeface="Arial"/>
                <a:ea typeface="Arial"/>
                <a:cs typeface="Arial"/>
                <a:sym typeface="Arial"/>
              </a:rPr>
              <a:t>Dentro del análisis de datos, la visualización resolverá algunos problemas recurrentes:</a:t>
            </a:r>
            <a:endParaRPr sz="1500" dirty="0">
              <a:solidFill>
                <a:schemeClr val="bg1"/>
              </a:solidFill>
              <a:latin typeface="Arial"/>
              <a:ea typeface="Arial"/>
              <a:cs typeface="Arial"/>
              <a:sym typeface="Arial"/>
            </a:endParaRPr>
          </a:p>
          <a:p>
            <a:pPr marL="457200" lvl="0" indent="-323850" algn="l" rtl="0">
              <a:spcBef>
                <a:spcPts val="1600"/>
              </a:spcBef>
              <a:spcAft>
                <a:spcPts val="0"/>
              </a:spcAft>
              <a:buSzPts val="1500"/>
              <a:buFont typeface="Arial"/>
              <a:buChar char="●"/>
            </a:pPr>
            <a:r>
              <a:rPr lang="en" sz="1500" dirty="0">
                <a:solidFill>
                  <a:schemeClr val="bg1"/>
                </a:solidFill>
                <a:latin typeface="Arial"/>
                <a:ea typeface="Arial"/>
                <a:cs typeface="Arial"/>
                <a:sym typeface="Arial"/>
              </a:rPr>
              <a:t>¿Cómo hago para obtener un visión general de mis datos?</a:t>
            </a:r>
            <a:endParaRPr sz="1500" dirty="0">
              <a:solidFill>
                <a:schemeClr val="bg1"/>
              </a:solidFill>
              <a:latin typeface="Arial"/>
              <a:ea typeface="Arial"/>
              <a:cs typeface="Arial"/>
              <a:sym typeface="Arial"/>
            </a:endParaRPr>
          </a:p>
          <a:p>
            <a:pPr marL="457200" lvl="0" indent="-323850" algn="l" rtl="0">
              <a:spcBef>
                <a:spcPts val="0"/>
              </a:spcBef>
              <a:spcAft>
                <a:spcPts val="0"/>
              </a:spcAft>
              <a:buSzPts val="1500"/>
              <a:buFont typeface="Arial"/>
              <a:buChar char="●"/>
            </a:pPr>
            <a:r>
              <a:rPr lang="en" sz="1500" dirty="0">
                <a:solidFill>
                  <a:schemeClr val="bg1"/>
                </a:solidFill>
                <a:latin typeface="Arial"/>
                <a:ea typeface="Arial"/>
                <a:cs typeface="Arial"/>
                <a:sym typeface="Arial"/>
              </a:rPr>
              <a:t>¿Cómo hago para enfatizar un caso particular dentro de mi análisis de datos?</a:t>
            </a:r>
            <a:endParaRPr sz="1500" dirty="0">
              <a:solidFill>
                <a:schemeClr val="bg1"/>
              </a:solidFill>
              <a:latin typeface="Arial"/>
              <a:ea typeface="Arial"/>
              <a:cs typeface="Arial"/>
              <a:sym typeface="Arial"/>
            </a:endParaRPr>
          </a:p>
          <a:p>
            <a:pPr marL="457200" lvl="0" indent="-323850" algn="l" rtl="0">
              <a:spcBef>
                <a:spcPts val="0"/>
              </a:spcBef>
              <a:spcAft>
                <a:spcPts val="0"/>
              </a:spcAft>
              <a:buSzPts val="1500"/>
              <a:buFont typeface="Arial"/>
              <a:buChar char="●"/>
            </a:pPr>
            <a:r>
              <a:rPr lang="en" sz="1500" dirty="0">
                <a:solidFill>
                  <a:schemeClr val="bg1"/>
                </a:solidFill>
                <a:latin typeface="Arial"/>
                <a:ea typeface="Arial"/>
                <a:cs typeface="Arial"/>
                <a:sym typeface="Arial"/>
              </a:rPr>
              <a:t>¿Cómo hago para resaltar la información que quiero transmitir y que el espectador la ubique con facilidad?</a:t>
            </a:r>
            <a:endParaRPr sz="1500" dirty="0">
              <a:solidFill>
                <a:schemeClr val="bg1"/>
              </a:solidFill>
              <a:latin typeface="Arial"/>
              <a:ea typeface="Arial"/>
              <a:cs typeface="Arial"/>
              <a:sym typeface="Arial"/>
            </a:endParaRPr>
          </a:p>
          <a:p>
            <a:pPr marL="0" lvl="0" indent="0" algn="l" rtl="0">
              <a:spcBef>
                <a:spcPts val="1600"/>
              </a:spcBef>
              <a:spcAft>
                <a:spcPts val="1600"/>
              </a:spcAft>
              <a:buNone/>
            </a:pPr>
            <a:endParaRPr sz="1500" dirty="0">
              <a:solidFill>
                <a:schemeClr val="bg1"/>
              </a:solidFill>
              <a:highlight>
                <a:srgbClr val="8E7CC3"/>
              </a:highlight>
              <a:latin typeface="Arial"/>
              <a:ea typeface="Arial"/>
              <a:cs typeface="Arial"/>
              <a:sym typeface="Arial"/>
            </a:endParaRPr>
          </a:p>
        </p:txBody>
      </p:sp>
      <p:pic>
        <p:nvPicPr>
          <p:cNvPr id="172" name="Google Shape;172;p39"/>
          <p:cNvPicPr preferRelativeResize="0"/>
          <p:nvPr/>
        </p:nvPicPr>
        <p:blipFill>
          <a:blip r:embed="rId4">
            <a:alphaModFix/>
          </a:blip>
          <a:stretch>
            <a:fillRect/>
          </a:stretch>
        </p:blipFill>
        <p:spPr>
          <a:xfrm>
            <a:off x="252075" y="1217323"/>
            <a:ext cx="4101350" cy="2708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6"/>
        <p:cNvGrpSpPr/>
        <p:nvPr/>
      </p:nvGrpSpPr>
      <p:grpSpPr>
        <a:xfrm>
          <a:off x="0" y="0"/>
          <a:ext cx="0" cy="0"/>
          <a:chOff x="0" y="0"/>
          <a:chExt cx="0" cy="0"/>
        </a:xfrm>
      </p:grpSpPr>
      <p:pic>
        <p:nvPicPr>
          <p:cNvPr id="2" name="object 2">
            <a:extLst>
              <a:ext uri="{FF2B5EF4-FFF2-40B4-BE49-F238E27FC236}">
                <a16:creationId xmlns:a16="http://schemas.microsoft.com/office/drawing/2014/main" id="{60712EDB-A6EC-0E98-93E0-4A27C9015CF9}"/>
              </a:ext>
            </a:extLst>
          </p:cNvPr>
          <p:cNvPicPr/>
          <p:nvPr/>
        </p:nvPicPr>
        <p:blipFill>
          <a:blip r:embed="rId3" cstate="print"/>
          <a:stretch>
            <a:fillRect/>
          </a:stretch>
        </p:blipFill>
        <p:spPr>
          <a:xfrm>
            <a:off x="4488180" y="0"/>
            <a:ext cx="5372100" cy="5143500"/>
          </a:xfrm>
          <a:prstGeom prst="rect">
            <a:avLst/>
          </a:prstGeom>
        </p:spPr>
      </p:pic>
      <p:sp>
        <p:nvSpPr>
          <p:cNvPr id="177" name="Google Shape;177;p4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dirty="0">
                <a:solidFill>
                  <a:schemeClr val="bg1"/>
                </a:solidFill>
              </a:rPr>
              <a:t>Y lo más importante...</a:t>
            </a:r>
            <a:endParaRPr sz="2300" dirty="0">
              <a:solidFill>
                <a:schemeClr val="bg1"/>
              </a:solidFill>
            </a:endParaRPr>
          </a:p>
        </p:txBody>
      </p:sp>
      <p:sp>
        <p:nvSpPr>
          <p:cNvPr id="178" name="Google Shape;178;p40"/>
          <p:cNvSpPr txBox="1">
            <a:spLocks noGrp="1"/>
          </p:cNvSpPr>
          <p:nvPr>
            <p:ph type="body" idx="1"/>
          </p:nvPr>
        </p:nvSpPr>
        <p:spPr>
          <a:xfrm>
            <a:off x="4976575" y="1499900"/>
            <a:ext cx="3852300" cy="26112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900" dirty="0">
              <a:solidFill>
                <a:schemeClr val="bg1"/>
              </a:solidFill>
              <a:latin typeface="Arial"/>
              <a:ea typeface="Arial"/>
              <a:cs typeface="Arial"/>
              <a:sym typeface="Arial"/>
            </a:endParaRPr>
          </a:p>
          <a:p>
            <a:pPr marL="0" lvl="0" indent="0" algn="ctr" rtl="0">
              <a:spcBef>
                <a:spcPts val="1600"/>
              </a:spcBef>
              <a:spcAft>
                <a:spcPts val="0"/>
              </a:spcAft>
              <a:buNone/>
            </a:pPr>
            <a:r>
              <a:rPr lang="en" sz="1900" dirty="0">
                <a:solidFill>
                  <a:schemeClr val="bg1"/>
                </a:solidFill>
                <a:latin typeface="Arial"/>
                <a:ea typeface="Arial"/>
                <a:cs typeface="Arial"/>
                <a:sym typeface="Arial"/>
              </a:rPr>
              <a:t>¿Cómo puedo facilitarme a mí y a otros, el proceso de responder preguntas con datos?</a:t>
            </a:r>
            <a:endParaRPr sz="1900" dirty="0">
              <a:solidFill>
                <a:schemeClr val="bg1"/>
              </a:solidFill>
              <a:latin typeface="Arial"/>
              <a:ea typeface="Arial"/>
              <a:cs typeface="Arial"/>
              <a:sym typeface="Arial"/>
            </a:endParaRPr>
          </a:p>
          <a:p>
            <a:pPr marL="0" lvl="0" indent="0" algn="l" rtl="0">
              <a:spcBef>
                <a:spcPts val="1600"/>
              </a:spcBef>
              <a:spcAft>
                <a:spcPts val="1600"/>
              </a:spcAft>
              <a:buNone/>
            </a:pPr>
            <a:endParaRPr sz="1500" dirty="0">
              <a:solidFill>
                <a:schemeClr val="bg1"/>
              </a:solidFill>
              <a:highlight>
                <a:srgbClr val="8E7CC3"/>
              </a:highlight>
              <a:latin typeface="Arial"/>
              <a:ea typeface="Arial"/>
              <a:cs typeface="Arial"/>
              <a:sym typeface="Arial"/>
            </a:endParaRPr>
          </a:p>
        </p:txBody>
      </p:sp>
      <p:pic>
        <p:nvPicPr>
          <p:cNvPr id="179" name="Google Shape;179;p40"/>
          <p:cNvPicPr preferRelativeResize="0"/>
          <p:nvPr/>
        </p:nvPicPr>
        <p:blipFill>
          <a:blip r:embed="rId4">
            <a:alphaModFix/>
          </a:blip>
          <a:stretch>
            <a:fillRect/>
          </a:stretch>
        </p:blipFill>
        <p:spPr>
          <a:xfrm>
            <a:off x="252075" y="1217323"/>
            <a:ext cx="4101350" cy="2708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1"/>
          <p:cNvSpPr txBox="1"/>
          <p:nvPr/>
        </p:nvSpPr>
        <p:spPr>
          <a:xfrm>
            <a:off x="968400" y="1094100"/>
            <a:ext cx="7207200" cy="2493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a:solidFill>
                  <a:srgbClr val="8E7CC3"/>
                </a:solidFill>
                <a:latin typeface="Nunito"/>
                <a:ea typeface="Nunito"/>
                <a:cs typeface="Nunito"/>
                <a:sym typeface="Nunito"/>
              </a:rPr>
              <a:t>¿Qué es lo que intentas decir?</a:t>
            </a:r>
            <a:endParaRPr sz="3600" b="1">
              <a:solidFill>
                <a:srgbClr val="8E7CC3"/>
              </a:solidFill>
              <a:latin typeface="Nunito"/>
              <a:ea typeface="Nunito"/>
              <a:cs typeface="Nunito"/>
              <a:sym typeface="Nunito"/>
            </a:endParaRPr>
          </a:p>
          <a:p>
            <a:pPr marL="0" lvl="0" indent="0" algn="ctr" rtl="0">
              <a:spcBef>
                <a:spcPts val="0"/>
              </a:spcBef>
              <a:spcAft>
                <a:spcPts val="0"/>
              </a:spcAft>
              <a:buNone/>
            </a:pPr>
            <a:endParaRPr sz="3600" b="1">
              <a:solidFill>
                <a:srgbClr val="8E7CC3"/>
              </a:solidFill>
              <a:latin typeface="Nunito"/>
              <a:ea typeface="Nunito"/>
              <a:cs typeface="Nunito"/>
              <a:sym typeface="Nunito"/>
            </a:endParaRPr>
          </a:p>
          <a:p>
            <a:pPr marL="0" lvl="0" indent="0" algn="ctr" rtl="0">
              <a:spcBef>
                <a:spcPts val="0"/>
              </a:spcBef>
              <a:spcAft>
                <a:spcPts val="0"/>
              </a:spcAft>
              <a:buNone/>
            </a:pPr>
            <a:r>
              <a:rPr lang="en" sz="2600">
                <a:solidFill>
                  <a:srgbClr val="B4A7D6"/>
                </a:solidFill>
                <a:latin typeface="Nunito"/>
                <a:ea typeface="Nunito"/>
                <a:cs typeface="Nunito"/>
                <a:sym typeface="Nunito"/>
              </a:rPr>
              <a:t>Es vital que tu visualización tenga un propósito y que seas selectivo con los datos que se incluyen para cumplirlo.</a:t>
            </a:r>
            <a:endParaRPr sz="2600">
              <a:solidFill>
                <a:srgbClr val="B4A7D6"/>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Tipos de datos (en términos de información)</a:t>
            </a:r>
            <a:endParaRPr/>
          </a:p>
        </p:txBody>
      </p:sp>
      <p:pic>
        <p:nvPicPr>
          <p:cNvPr id="190" name="Google Shape;190;p42"/>
          <p:cNvPicPr preferRelativeResize="0"/>
          <p:nvPr/>
        </p:nvPicPr>
        <p:blipFill>
          <a:blip r:embed="rId3">
            <a:alphaModFix/>
          </a:blip>
          <a:stretch>
            <a:fillRect/>
          </a:stretch>
        </p:blipFill>
        <p:spPr>
          <a:xfrm>
            <a:off x="670350" y="1025176"/>
            <a:ext cx="7803300" cy="3595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¿Cómo elegimos?</a:t>
            </a:r>
            <a:endParaRPr/>
          </a:p>
        </p:txBody>
      </p:sp>
      <p:pic>
        <p:nvPicPr>
          <p:cNvPr id="196" name="Google Shape;196;p43"/>
          <p:cNvPicPr preferRelativeResize="0"/>
          <p:nvPr/>
        </p:nvPicPr>
        <p:blipFill>
          <a:blip r:embed="rId3">
            <a:alphaModFix/>
          </a:blip>
          <a:stretch>
            <a:fillRect/>
          </a:stretch>
        </p:blipFill>
        <p:spPr>
          <a:xfrm>
            <a:off x="1382000" y="944880"/>
            <a:ext cx="6420880" cy="4146020"/>
          </a:xfrm>
          <a:prstGeom prst="rect">
            <a:avLst/>
          </a:prstGeom>
          <a:noFill/>
          <a:ln>
            <a:noFill/>
          </a:ln>
        </p:spPr>
      </p:pic>
      <p:sp>
        <p:nvSpPr>
          <p:cNvPr id="197" name="Google Shape;197;p43"/>
          <p:cNvSpPr txBox="1"/>
          <p:nvPr/>
        </p:nvSpPr>
        <p:spPr>
          <a:xfrm>
            <a:off x="4849575" y="195275"/>
            <a:ext cx="2823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B7B7B7"/>
                </a:solidFill>
                <a:latin typeface="Nunito"/>
                <a:ea typeface="Nunito"/>
                <a:cs typeface="Nunito"/>
                <a:sym typeface="Nunito"/>
              </a:rPr>
              <a:t>Fuente: </a:t>
            </a:r>
            <a:r>
              <a:rPr lang="en" sz="1000" u="sng">
                <a:solidFill>
                  <a:srgbClr val="B7B7B7"/>
                </a:solidFill>
                <a:latin typeface="Nunito"/>
                <a:ea typeface="Nunito"/>
                <a:cs typeface="Nunito"/>
                <a:sym typeface="Nunito"/>
                <a:hlinkClick r:id="rId4">
                  <a:extLst>
                    <a:ext uri="{A12FA001-AC4F-418D-AE19-62706E023703}">
                      <ahyp:hlinkClr xmlns:ahyp="http://schemas.microsoft.com/office/drawing/2018/hyperlinkcolor" val="tx"/>
                    </a:ext>
                  </a:extLst>
                </a:hlinkClick>
              </a:rPr>
              <a:t>7 Visualizations You Should Learn in R</a:t>
            </a:r>
            <a:endParaRPr sz="1000">
              <a:solidFill>
                <a:srgbClr val="B7B7B7"/>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926</Words>
  <Application>Microsoft Office PowerPoint</Application>
  <PresentationFormat>Presentación en pantalla (16:9)</PresentationFormat>
  <Paragraphs>59</Paragraphs>
  <Slides>17</Slides>
  <Notes>14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-apple-system</vt:lpstr>
      <vt:lpstr>Tahoma</vt:lpstr>
      <vt:lpstr>Aptos Display</vt:lpstr>
      <vt:lpstr>Montserrat</vt:lpstr>
      <vt:lpstr>Aptos</vt:lpstr>
      <vt:lpstr>Nunito</vt:lpstr>
      <vt:lpstr>Arial</vt:lpstr>
      <vt:lpstr>Tema de Office</vt:lpstr>
      <vt:lpstr>Presentación de PowerPoint</vt:lpstr>
      <vt:lpstr>TIPOS DE GRAFICO PARA ANALIZAR EN PYTHON</vt:lpstr>
      <vt:lpstr>Presentación de PowerPoint</vt:lpstr>
      <vt:lpstr>Presentación de PowerPoint</vt:lpstr>
      <vt:lpstr>¿Por qué es importante visualizar datos?</vt:lpstr>
      <vt:lpstr>Y lo más importante...</vt:lpstr>
      <vt:lpstr>Presentación de PowerPoint</vt:lpstr>
      <vt:lpstr>Tipos de datos (en términos de información)</vt:lpstr>
      <vt:lpstr>¿Cómo elegimos?</vt:lpstr>
      <vt:lpstr>Breve descripcion para elegir un grafico</vt:lpstr>
      <vt:lpstr>Breve descripcion para elegir un grafico</vt:lpstr>
      <vt:lpstr>Breve descripcion para elegir un grafico</vt:lpstr>
      <vt:lpstr>Breve descripcion para elegir un grafico</vt:lpstr>
      <vt:lpstr>Anatomia de una figura</vt:lpstr>
      <vt:lpstr>Puntos para una buena visualización</vt:lpstr>
      <vt:lpstr>¿Qué es lo que la hace mejor?</vt:lpstr>
      <vt:lpstr>¿Qué es lo que la hace mejor?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Carlos Chambi Suaña</dc:creator>
  <cp:lastModifiedBy>Juan Carlos Chambi Suaña</cp:lastModifiedBy>
  <cp:revision>1</cp:revision>
  <dcterms:modified xsi:type="dcterms:W3CDTF">2024-02-26T05:09:05Z</dcterms:modified>
</cp:coreProperties>
</file>