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77" r:id="rId4"/>
    <p:sldId id="299" r:id="rId5"/>
    <p:sldId id="279" r:id="rId6"/>
    <p:sldId id="276" r:id="rId7"/>
    <p:sldId id="280" r:id="rId8"/>
    <p:sldId id="282" r:id="rId9"/>
    <p:sldId id="283" r:id="rId10"/>
    <p:sldId id="300" r:id="rId11"/>
    <p:sldId id="301" r:id="rId12"/>
    <p:sldId id="286" r:id="rId13"/>
    <p:sldId id="289" r:id="rId14"/>
    <p:sldId id="285" r:id="rId15"/>
    <p:sldId id="297" r:id="rId16"/>
    <p:sldId id="298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0E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476F3-4DFD-4F8D-B635-BB4B12449992}" type="datetimeFigureOut">
              <a:rPr lang="es-ES" smtClean="0"/>
              <a:t>07/07/2025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46604-7A66-4FA7-A567-55FF1DDEB8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250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BB5F61-4A99-4B93-BC36-CAF9DE0F88D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7040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46604-7A66-4FA7-A567-55FF1DDEB812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9999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46604-7A66-4FA7-A567-55FF1DDEB812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34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46604-7A66-4FA7-A567-55FF1DDEB812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5770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BADB9-7878-B54E-741E-2D3A8D655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618BCB6-44CC-B151-51BD-385FB84A7E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D0BFDB1-5A2A-D137-60E2-D2CC2D61E9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737342-6EFD-DE6F-8678-25998581DD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46604-7A66-4FA7-A567-55FF1DDEB81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6579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46604-7A66-4FA7-A567-55FF1DDEB81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6926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Indicar el proceso del </a:t>
            </a:r>
            <a:r>
              <a:rPr lang="es-ES" dirty="0" err="1"/>
              <a:t>catia</a:t>
            </a:r>
            <a:r>
              <a:rPr lang="es-ES" dirty="0"/>
              <a:t> a </a:t>
            </a:r>
            <a:r>
              <a:rPr lang="es-ES" dirty="0" err="1"/>
              <a:t>patran</a:t>
            </a:r>
            <a:r>
              <a:rPr lang="es-ES" dirty="0"/>
              <a:t>, decir la </a:t>
            </a:r>
            <a:r>
              <a:rPr lang="es-ES" dirty="0" err="1"/>
              <a:t>reduccion</a:t>
            </a:r>
            <a:r>
              <a:rPr lang="es-ES" dirty="0"/>
              <a:t> de elementos</a:t>
            </a:r>
            <a:br>
              <a:rPr lang="es-ES" dirty="0"/>
            </a:br>
            <a:r>
              <a:rPr lang="es-ES" dirty="0"/>
              <a:t>Explicar la nomenclatura seguida en todos los paneles </a:t>
            </a:r>
            <a:br>
              <a:rPr lang="es-ES" dirty="0"/>
            </a:br>
            <a:r>
              <a:rPr lang="es-ES" dirty="0"/>
              <a:t>Explicar figura de CBUSH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46604-7A66-4FA7-A567-55FF1DDEB81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5699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46604-7A66-4FA7-A567-55FF1DDEB81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8652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46604-7A66-4FA7-A567-55FF1DDEB81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8406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46604-7A66-4FA7-A567-55FF1DDEB81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8631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8B1D0-68AE-11DF-6FA8-8B205F766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4E0180A-1E35-B40A-9F6C-A785D33AB2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09C0549-9734-183F-5025-DD7486BB3D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CC5039-2D0C-9A44-1B33-3FB7389862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46604-7A66-4FA7-A567-55FF1DDEB812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5872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09D3E-0684-1AAE-16EE-11B555480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DCE8EAC-34ED-6CFA-7EC0-7465934AF0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3223026-29A6-D20A-A8D5-57E95E431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D9CC39-BCB4-93E4-F977-BA8DEB7F29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46604-7A66-4FA7-A567-55FF1DDEB812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3639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F4E76-8138-56E3-1E14-3F9975A5C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D4CF92-81A2-D735-F644-D0835943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B8F534-7FAC-C73F-B1E5-4F25CAFB1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9E9D-5042-4C59-A4A3-534DFE950F2A}" type="datetimeFigureOut">
              <a:rPr lang="es-ES" smtClean="0"/>
              <a:t>07/07/2025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BAB218-E2CE-212E-F8A4-A3AAB9079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EDA9C2-7D1C-AFDE-5746-E98F9FE4C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E097-4C00-4134-91A4-1CF07A5898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371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81CA7-2B4F-289F-785C-62469068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66FA0B-8A90-D9A2-3AC3-2506C1608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6B9A94-E1BE-CBB4-7E16-5E0DEF17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9E9D-5042-4C59-A4A3-534DFE950F2A}" type="datetimeFigureOut">
              <a:rPr lang="es-ES" smtClean="0"/>
              <a:t>07/07/2025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790E3D-5232-18CA-9CE0-37CBEB43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441300-DC57-7AC9-4157-57B63132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E097-4C00-4134-91A4-1CF07A5898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527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CA9EDF-551B-E2C1-AA56-073D45BAC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CB0093-D90D-6224-9369-69931D3E7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B75FEE-9993-C3F8-8664-CDB1DB913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9E9D-5042-4C59-A4A3-534DFE950F2A}" type="datetimeFigureOut">
              <a:rPr lang="es-ES" smtClean="0"/>
              <a:t>07/07/2025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7AF0AA-5FF9-008F-9030-014E3E25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685D9B-B370-CF80-4711-F4C739A9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E097-4C00-4134-91A4-1CF07A5898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133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C7AF095-2C99-4852-B801-B541AC02A57E}" type="datetimeFigureOut">
              <a:rPr lang="es-ES" smtClean="0"/>
              <a:t>07/07/2025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DD77E93-0E66-4E86-8AF6-55839AB42E37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57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F095-2C99-4852-B801-B541AC02A57E}" type="datetimeFigureOut">
              <a:rPr lang="es-ES" smtClean="0"/>
              <a:t>07/07/2025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77E93-0E66-4E86-8AF6-55839AB42E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2972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F095-2C99-4852-B801-B541AC02A57E}" type="datetimeFigureOut">
              <a:rPr lang="es-ES" smtClean="0"/>
              <a:t>07/07/2025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77E93-0E66-4E86-8AF6-55839AB42E37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2371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F095-2C99-4852-B801-B541AC02A57E}" type="datetimeFigureOut">
              <a:rPr lang="es-ES" smtClean="0"/>
              <a:t>07/07/2025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77E93-0E66-4E86-8AF6-55839AB42E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1607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F095-2C99-4852-B801-B541AC02A57E}" type="datetimeFigureOut">
              <a:rPr lang="es-ES" smtClean="0"/>
              <a:t>07/07/2025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77E93-0E66-4E86-8AF6-55839AB42E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5957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F095-2C99-4852-B801-B541AC02A57E}" type="datetimeFigureOut">
              <a:rPr lang="es-ES" smtClean="0"/>
              <a:t>07/07/2025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77E93-0E66-4E86-8AF6-55839AB42E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37660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F095-2C99-4852-B801-B541AC02A57E}" type="datetimeFigureOut">
              <a:rPr lang="es-ES" smtClean="0"/>
              <a:t>07/07/2025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77E93-0E66-4E86-8AF6-55839AB42E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3317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F095-2C99-4852-B801-B541AC02A57E}" type="datetimeFigureOut">
              <a:rPr lang="es-ES" smtClean="0"/>
              <a:t>07/07/2025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77E93-0E66-4E86-8AF6-55839AB42E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209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2C389-A115-A5C3-E8BD-1B0435CCA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95CC86-973F-1583-DEC9-225338BD6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828B45-DC07-849B-51B6-B803EC8DC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9E9D-5042-4C59-A4A3-534DFE950F2A}" type="datetimeFigureOut">
              <a:rPr lang="es-ES" smtClean="0"/>
              <a:t>07/07/2025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F8D199-3C1A-02C1-D154-8E415F47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BF43FA-6800-CD26-AC06-97586890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E097-4C00-4134-91A4-1CF07A5898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35816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F095-2C99-4852-B801-B541AC02A57E}" type="datetimeFigureOut">
              <a:rPr lang="es-ES" smtClean="0"/>
              <a:t>07/07/2025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77E93-0E66-4E86-8AF6-55839AB42E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52469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F095-2C99-4852-B801-B541AC02A57E}" type="datetimeFigureOut">
              <a:rPr lang="es-ES" smtClean="0"/>
              <a:t>07/07/2025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77E93-0E66-4E86-8AF6-55839AB42E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4685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F095-2C99-4852-B801-B541AC02A57E}" type="datetimeFigureOut">
              <a:rPr lang="es-ES" smtClean="0"/>
              <a:t>07/07/2025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77E93-0E66-4E86-8AF6-55839AB42E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2354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D9AF5-A040-2B88-9320-EF2AE75E0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CC2642-66E8-F19E-BF77-2A9AA3B7D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D75F95-9016-1B14-FBDE-E4EDA204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9E9D-5042-4C59-A4A3-534DFE950F2A}" type="datetimeFigureOut">
              <a:rPr lang="es-ES" smtClean="0"/>
              <a:t>07/07/2025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0BBBF6-E5C9-EF35-5B02-D5A35B0EE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CD1B77-8900-D109-E8D5-2F1A240FE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E097-4C00-4134-91A4-1CF07A5898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697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61C75-1965-25CA-FF47-294CF0B6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DE90CC-AE29-D42F-2002-D5CB22CDF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B186B4-A7D0-E0F5-DF12-0109F2276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0820F6-3337-02B4-9534-AFD04C58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9E9D-5042-4C59-A4A3-534DFE950F2A}" type="datetimeFigureOut">
              <a:rPr lang="es-ES" smtClean="0"/>
              <a:t>07/07/2025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4726DB-BFC0-CF43-DDBF-751B07E61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6D256D-4BE5-47E1-6623-50C6BB4E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E097-4C00-4134-91A4-1CF07A5898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89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79D12-EA96-0759-4C40-09F2B8320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C39746-CBD4-F27E-571A-47080AEFA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E0B052-79F2-4C48-94BA-28996D824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0F9C367-0506-42C8-8330-02DB054A6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602A997-B33C-995D-8608-D96C8A0E8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A1004C-1857-4567-1E3F-6388462FA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9E9D-5042-4C59-A4A3-534DFE950F2A}" type="datetimeFigureOut">
              <a:rPr lang="es-ES" smtClean="0"/>
              <a:t>07/07/2025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D249107-5919-6A3C-23C3-75DA0D64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8DB186E-B95E-D3B3-AE61-6164A47E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E097-4C00-4134-91A4-1CF07A5898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066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2E768-3D42-E367-225F-D8D5126E7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9562413-C7ED-AF3F-D05E-C61331E5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9E9D-5042-4C59-A4A3-534DFE950F2A}" type="datetimeFigureOut">
              <a:rPr lang="es-ES" smtClean="0"/>
              <a:t>07/07/2025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D619EC-BC7F-1955-373C-0F33D8AB3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B34432-5A35-BB8A-69C6-A3910C6C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E097-4C00-4134-91A4-1CF07A5898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026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4E958-D683-21E1-B45D-62A2809E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9E9D-5042-4C59-A4A3-534DFE950F2A}" type="datetimeFigureOut">
              <a:rPr lang="es-ES" smtClean="0"/>
              <a:t>07/07/2025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2A7DB20-95F8-97D7-761A-CAB8B24CA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50429C-75AF-785E-FCC6-2CDABE8B1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E097-4C00-4134-91A4-1CF07A5898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100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651CF-13EC-B2BE-289F-EAF2846C0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D14097-C120-83C7-FDE2-8B40F15C5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AFA227-2314-5C42-063B-FCC9060E4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D2D93F-7DE2-76ED-8786-47D7E9F6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9E9D-5042-4C59-A4A3-534DFE950F2A}" type="datetimeFigureOut">
              <a:rPr lang="es-ES" smtClean="0"/>
              <a:t>07/07/2025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728038-E382-5991-5176-D14F19AB2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5EE9D7-EE4F-2B32-D538-929C92E2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E097-4C00-4134-91A4-1CF07A5898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964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52420-2873-CE06-E1B7-E2D574A49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3BC0DA4-153F-8F85-44AF-5A4356ADC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31CA0C-5D62-F0EF-647A-4915DFDAC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37C3E0-8421-B8A5-42D2-18B1BF92B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9E9D-5042-4C59-A4A3-534DFE950F2A}" type="datetimeFigureOut">
              <a:rPr lang="es-ES" smtClean="0"/>
              <a:t>07/07/2025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716B92-16DF-6CE5-EB01-6B9E208E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E85833-CE8F-2D7E-A91D-8B236EE5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0E097-4C00-4134-91A4-1CF07A5898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849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0F18363-69F7-C60A-FF87-745E7B6C3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D323F6-3383-3D0C-F9E7-6878A1D3E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F9F7B6-4504-9E26-2F1B-85AE3FD08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6B9E9D-5042-4C59-A4A3-534DFE950F2A}" type="datetimeFigureOut">
              <a:rPr lang="es-ES" smtClean="0"/>
              <a:t>07/07/2025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590539-E601-5904-CAB6-B3CCB9575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6CC0D0-5DA9-9DFA-B629-FFBD5B0F1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70E097-4C00-4134-91A4-1CF07A5898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335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C7AF095-2C99-4852-B801-B541AC02A57E}" type="datetimeFigureOut">
              <a:rPr lang="es-ES" smtClean="0"/>
              <a:t>07/07/2025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DD77E93-0E66-4E86-8AF6-55839AB42E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118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40.png"/><Relationship Id="rId4" Type="http://schemas.openxmlformats.org/officeDocument/2006/relationships/image" Target="../media/image4.png"/><Relationship Id="rId9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.png"/><Relationship Id="rId7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2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24.png"/><Relationship Id="rId5" Type="http://schemas.openxmlformats.org/officeDocument/2006/relationships/image" Target="../media/image3.png"/><Relationship Id="rId10" Type="http://schemas.openxmlformats.org/officeDocument/2006/relationships/image" Target="../media/image23.png"/><Relationship Id="rId4" Type="http://schemas.openxmlformats.org/officeDocument/2006/relationships/image" Target="../media/image4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jpeg"/><Relationship Id="rId7" Type="http://schemas.openxmlformats.org/officeDocument/2006/relationships/image" Target="../media/image5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11" Type="http://schemas.openxmlformats.org/officeDocument/2006/relationships/image" Target="../media/image30.png"/><Relationship Id="rId5" Type="http://schemas.openxmlformats.org/officeDocument/2006/relationships/image" Target="../media/image4.png"/><Relationship Id="rId10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E184D8-CC12-AAB0-6AF9-C23D2EF9E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4682" y="887268"/>
            <a:ext cx="6193967" cy="3163224"/>
          </a:xfrm>
        </p:spPr>
        <p:txBody>
          <a:bodyPr anchor="t">
            <a:normAutofit fontScale="90000"/>
          </a:bodyPr>
          <a:lstStyle/>
          <a:p>
            <a:r>
              <a:rPr lang="es-ES" b="1" noProof="0" dirty="0"/>
              <a:t>Modelización detallada y análisis estructural de la unión atornillada</a:t>
            </a:r>
            <a:endParaRPr lang="es-ES" sz="4400" noProof="0" dirty="0">
              <a:latin typeface="Century Schoolbook" panose="020406040505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A40912-B3E5-536E-A4E3-AFAF1BA8C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638" y="4389120"/>
            <a:ext cx="5341962" cy="1192815"/>
          </a:xfrm>
        </p:spPr>
        <p:txBody>
          <a:bodyPr anchor="b">
            <a:normAutofit/>
          </a:bodyPr>
          <a:lstStyle/>
          <a:p>
            <a:pPr algn="l"/>
            <a:r>
              <a:rPr lang="es-ES" sz="2000" noProof="0" dirty="0">
                <a:latin typeface="Century Schoolbook" panose="02040604050505020304" pitchFamily="18" charset="0"/>
              </a:rPr>
              <a:t>Autor: Juan Carlos García-Taheño Hijes</a:t>
            </a:r>
          </a:p>
          <a:p>
            <a:pPr algn="l"/>
            <a:r>
              <a:rPr lang="es-ES" sz="2000" dirty="0">
                <a:latin typeface="Century Schoolbook" panose="02040604050505020304" pitchFamily="18" charset="0"/>
              </a:rPr>
              <a:t>Tutor Académico: Andrés García Pérez</a:t>
            </a:r>
            <a:endParaRPr lang="es-ES" sz="2000" noProof="0" dirty="0">
              <a:latin typeface="Century Schoolbook" panose="020406040505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70199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FC827-75CA-01C8-8F0E-E662DC282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40904E9-5BDF-B7DD-54FF-FCE0CD3E5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00" y="76848"/>
            <a:ext cx="1999575" cy="57782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737088F-E7DE-5263-6C66-6F402D4AE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8320" y="93946"/>
            <a:ext cx="765953" cy="57782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BE9F899-3EB4-04F7-D1A3-D97E58DFE9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9480" y="84932"/>
            <a:ext cx="953676" cy="57382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3AF8DCD-FA2F-198C-1F3A-A4406784AC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9127" y="102453"/>
            <a:ext cx="1170708" cy="56931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22C41FB-5A68-39B8-4BEE-1AE863065EF1}"/>
              </a:ext>
            </a:extLst>
          </p:cNvPr>
          <p:cNvSpPr txBox="1"/>
          <p:nvPr/>
        </p:nvSpPr>
        <p:spPr>
          <a:xfrm>
            <a:off x="11486723" y="6488668"/>
            <a:ext cx="89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noProof="0" dirty="0">
                <a:solidFill>
                  <a:srgbClr val="FFFFFF"/>
                </a:solidFill>
                <a:latin typeface="Century Schoolbook" panose="02040604050505020304"/>
              </a:rPr>
              <a:t>7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/10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ACC39205-B6E0-3BD3-5CD5-352BA9D0EBEC}"/>
              </a:ext>
            </a:extLst>
          </p:cNvPr>
          <p:cNvSpPr txBox="1">
            <a:spLocks/>
          </p:cNvSpPr>
          <p:nvPr/>
        </p:nvSpPr>
        <p:spPr>
          <a:xfrm>
            <a:off x="501533" y="127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j-ea"/>
                <a:cs typeface="+mj-cs"/>
              </a:rPr>
              <a:t>V.   Resultados Precarga</a:t>
            </a:r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DE3092AF-75EF-F596-5340-13E686CBCD27}"/>
              </a:ext>
            </a:extLst>
          </p:cNvPr>
          <p:cNvGraphicFramePr>
            <a:graphicFrameLocks noGrp="1"/>
          </p:cNvGraphicFramePr>
          <p:nvPr/>
        </p:nvGraphicFramePr>
        <p:xfrm>
          <a:off x="6423980" y="2278854"/>
          <a:ext cx="4765651" cy="1062990"/>
        </p:xfrm>
        <a:graphic>
          <a:graphicData uri="http://schemas.openxmlformats.org/drawingml/2006/table">
            <a:tbl>
              <a:tblPr/>
              <a:tblGrid>
                <a:gridCol w="2043101">
                  <a:extLst>
                    <a:ext uri="{9D8B030D-6E8A-4147-A177-3AD203B41FA5}">
                      <a16:colId xmlns:a16="http://schemas.microsoft.com/office/drawing/2014/main" val="267607324"/>
                    </a:ext>
                  </a:extLst>
                </a:gridCol>
                <a:gridCol w="995350">
                  <a:extLst>
                    <a:ext uri="{9D8B030D-6E8A-4147-A177-3AD203B41FA5}">
                      <a16:colId xmlns:a16="http://schemas.microsoft.com/office/drawing/2014/main" val="259500458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364301623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86346328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Tensión Analítica MPa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97449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Fv</a:t>
                      </a:r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nominal (N)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Fv</a:t>
                      </a:r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min (N)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Fv</a:t>
                      </a:r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s-E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</a:t>
                      </a:r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(N)</a:t>
                      </a:r>
                      <a:endParaRPr lang="es-ES" dirty="0"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4151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Área de la sección resistente, 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84982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Área métrica, d=4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588335"/>
                  </a:ext>
                </a:extLst>
              </a:tr>
            </a:tbl>
          </a:graphicData>
        </a:graphic>
      </p:graphicFrame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C18D0B29-3DF1-A12C-74A5-7747DC4BBC27}"/>
              </a:ext>
            </a:extLst>
          </p:cNvPr>
          <p:cNvGraphicFramePr>
            <a:graphicFrameLocks noGrp="1"/>
          </p:cNvGraphicFramePr>
          <p:nvPr/>
        </p:nvGraphicFramePr>
        <p:xfrm>
          <a:off x="6428612" y="980272"/>
          <a:ext cx="4432300" cy="1143000"/>
        </p:xfrm>
        <a:graphic>
          <a:graphicData uri="http://schemas.openxmlformats.org/drawingml/2006/table">
            <a:tbl>
              <a:tblPr/>
              <a:tblGrid>
                <a:gridCol w="2044945">
                  <a:extLst>
                    <a:ext uri="{9D8B030D-6E8A-4147-A177-3AD203B41FA5}">
                      <a16:colId xmlns:a16="http://schemas.microsoft.com/office/drawing/2014/main" val="3585445235"/>
                    </a:ext>
                  </a:extLst>
                </a:gridCol>
                <a:gridCol w="2387355">
                  <a:extLst>
                    <a:ext uri="{9D8B030D-6E8A-4147-A177-3AD203B41FA5}">
                      <a16:colId xmlns:a16="http://schemas.microsoft.com/office/drawing/2014/main" val="27045585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Tensión Solo Precarga MPa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13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MinimaSeparacion_BCGRID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3614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MinimaSeparacion_BCBODY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6887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MediaSeparacion_BCGRID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6121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MediaSeparacion_BCBODY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6117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MaximaSeparacion_BCGRID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210545"/>
                  </a:ext>
                </a:extLst>
              </a:tr>
            </a:tbl>
          </a:graphicData>
        </a:graphic>
      </p:graphicFrame>
      <p:sp>
        <p:nvSpPr>
          <p:cNvPr id="15" name="CuadroTexto 14">
            <a:extLst>
              <a:ext uri="{FF2B5EF4-FFF2-40B4-BE49-F238E27FC236}">
                <a16:creationId xmlns:a16="http://schemas.microsoft.com/office/drawing/2014/main" id="{A795DB22-4E45-1E34-0724-39F7D67FEAF9}"/>
              </a:ext>
            </a:extLst>
          </p:cNvPr>
          <p:cNvSpPr txBox="1"/>
          <p:nvPr/>
        </p:nvSpPr>
        <p:spPr>
          <a:xfrm>
            <a:off x="993682" y="1632084"/>
            <a:ext cx="47656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Menor cantidad de elementos en contacto en BCGRID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Contactos para mínima separación: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0C71EE7-7BC0-AAA2-C83E-EAE06D8EA5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82" y="3429000"/>
            <a:ext cx="4202335" cy="3153462"/>
          </a:xfrm>
          <a:prstGeom prst="rect">
            <a:avLst/>
          </a:prstGeom>
        </p:spPr>
      </p:pic>
      <p:pic>
        <p:nvPicPr>
          <p:cNvPr id="4" name="Imagen 3" descr="Forma&#10;&#10;El contenido generado por IA puede ser incorrecto.">
            <a:extLst>
              <a:ext uri="{FF2B5EF4-FFF2-40B4-BE49-F238E27FC236}">
                <a16:creationId xmlns:a16="http://schemas.microsoft.com/office/drawing/2014/main" id="{45F68D5C-D6A9-ECF0-3617-E2261771C5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980" y="3438738"/>
            <a:ext cx="4202335" cy="313398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49AFA9C-4D3B-D1C3-D41C-8C105F01325A}"/>
              </a:ext>
            </a:extLst>
          </p:cNvPr>
          <p:cNvSpPr txBox="1"/>
          <p:nvPr/>
        </p:nvSpPr>
        <p:spPr>
          <a:xfrm>
            <a:off x="810256" y="6597771"/>
            <a:ext cx="5230190" cy="268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s-ES" sz="1100" kern="100" noProof="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Figura 5.3 </a:t>
            </a:r>
            <a:r>
              <a:rPr lang="es-ES" sz="1100" kern="100" dirty="0" err="1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Contact</a:t>
            </a:r>
            <a:r>
              <a:rPr lang="es-ES" sz="1100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Status en el </a:t>
            </a:r>
            <a:r>
              <a:rPr lang="es-ES" sz="1100" kern="100" dirty="0" err="1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Helicoil</a:t>
            </a:r>
            <a:r>
              <a:rPr lang="es-ES" sz="1100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con </a:t>
            </a:r>
            <a:r>
              <a:rPr lang="es-ES" sz="1100" kern="100" noProof="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BCGRID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AF1D458-15FE-3B11-E1A4-9731535E34B9}"/>
              </a:ext>
            </a:extLst>
          </p:cNvPr>
          <p:cNvSpPr txBox="1"/>
          <p:nvPr/>
        </p:nvSpPr>
        <p:spPr>
          <a:xfrm>
            <a:off x="6096000" y="6582462"/>
            <a:ext cx="5230190" cy="268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s-ES" sz="1100" kern="100" noProof="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Figura 5.4 </a:t>
            </a:r>
            <a:r>
              <a:rPr lang="es-ES" sz="1100" kern="100" dirty="0" err="1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Contact</a:t>
            </a:r>
            <a:r>
              <a:rPr lang="es-ES" sz="1100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Status en el </a:t>
            </a:r>
            <a:r>
              <a:rPr lang="es-ES" sz="1100" kern="100" dirty="0" err="1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Helicoil</a:t>
            </a:r>
            <a:r>
              <a:rPr lang="es-ES" sz="1100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con </a:t>
            </a:r>
            <a:r>
              <a:rPr lang="es-ES" sz="1100" kern="100" noProof="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BCBODY</a:t>
            </a:r>
          </a:p>
        </p:txBody>
      </p:sp>
    </p:spTree>
    <p:extLst>
      <p:ext uri="{BB962C8B-B14F-4D97-AF65-F5344CB8AC3E}">
        <p14:creationId xmlns:p14="http://schemas.microsoft.com/office/powerpoint/2010/main" val="1659251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A76891-51E8-3E2C-C950-C7BB558EF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81962B8-60E8-C215-9C12-D0B0EA300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00" y="76848"/>
            <a:ext cx="1999575" cy="57782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316CB8E-AD47-20FF-6E03-8AC7980E9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8320" y="93946"/>
            <a:ext cx="765953" cy="57782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C2E8656-D8D7-CE12-0C8A-F74F59893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9480" y="84932"/>
            <a:ext cx="953676" cy="57382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2F21D0E-EFE0-8638-8A72-C9EEA6EB1E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9127" y="102453"/>
            <a:ext cx="1170708" cy="56931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C397FC7-2C8F-22BD-12AE-C7A02039D5A9}"/>
              </a:ext>
            </a:extLst>
          </p:cNvPr>
          <p:cNvSpPr txBox="1"/>
          <p:nvPr/>
        </p:nvSpPr>
        <p:spPr>
          <a:xfrm>
            <a:off x="11486723" y="6488668"/>
            <a:ext cx="89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noProof="0" dirty="0">
                <a:solidFill>
                  <a:srgbClr val="FFFFFF"/>
                </a:solidFill>
                <a:latin typeface="Century Schoolbook" panose="02040604050505020304"/>
              </a:rPr>
              <a:t>8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/10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FF33530-6A91-C265-E482-5B8FEDE037B8}"/>
              </a:ext>
            </a:extLst>
          </p:cNvPr>
          <p:cNvSpPr txBox="1">
            <a:spLocks/>
          </p:cNvSpPr>
          <p:nvPr/>
        </p:nvSpPr>
        <p:spPr>
          <a:xfrm>
            <a:off x="501533" y="127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j-ea"/>
                <a:cs typeface="+mj-cs"/>
              </a:rPr>
              <a:t>VI.   Resultados Termo-elásticos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D1D4BFDC-3C75-AE9F-28FF-1F7A19E406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700" y="3222091"/>
            <a:ext cx="5438103" cy="3064566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7FC8658E-C7C2-0D18-DF80-3E31F2C01A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1732" y="3209391"/>
            <a:ext cx="5511276" cy="3064566"/>
          </a:xfrm>
          <a:prstGeom prst="rect">
            <a:avLst/>
          </a:prstGeom>
        </p:spPr>
      </p:pic>
      <p:graphicFrame>
        <p:nvGraphicFramePr>
          <p:cNvPr id="28" name="Tabla 27">
            <a:extLst>
              <a:ext uri="{FF2B5EF4-FFF2-40B4-BE49-F238E27FC236}">
                <a16:creationId xmlns:a16="http://schemas.microsoft.com/office/drawing/2014/main" id="{E4935BEE-1406-9142-63E0-C941ACCE2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193139"/>
              </p:ext>
            </p:extLst>
          </p:nvPr>
        </p:nvGraphicFramePr>
        <p:xfrm>
          <a:off x="5826879" y="1674019"/>
          <a:ext cx="5300981" cy="952500"/>
        </p:xfrm>
        <a:graphic>
          <a:graphicData uri="http://schemas.openxmlformats.org/drawingml/2006/table">
            <a:tbl>
              <a:tblPr firstRow="1" firstCol="1" bandRow="1"/>
              <a:tblGrid>
                <a:gridCol w="1390532">
                  <a:extLst>
                    <a:ext uri="{9D8B030D-6E8A-4147-A177-3AD203B41FA5}">
                      <a16:colId xmlns:a16="http://schemas.microsoft.com/office/drawing/2014/main" val="764798657"/>
                    </a:ext>
                  </a:extLst>
                </a:gridCol>
                <a:gridCol w="737357">
                  <a:extLst>
                    <a:ext uri="{9D8B030D-6E8A-4147-A177-3AD203B41FA5}">
                      <a16:colId xmlns:a16="http://schemas.microsoft.com/office/drawing/2014/main" val="3637874491"/>
                    </a:ext>
                  </a:extLst>
                </a:gridCol>
                <a:gridCol w="737357">
                  <a:extLst>
                    <a:ext uri="{9D8B030D-6E8A-4147-A177-3AD203B41FA5}">
                      <a16:colId xmlns:a16="http://schemas.microsoft.com/office/drawing/2014/main" val="1775603032"/>
                    </a:ext>
                  </a:extLst>
                </a:gridCol>
                <a:gridCol w="702947">
                  <a:extLst>
                    <a:ext uri="{9D8B030D-6E8A-4147-A177-3AD203B41FA5}">
                      <a16:colId xmlns:a16="http://schemas.microsoft.com/office/drawing/2014/main" val="1156540996"/>
                    </a:ext>
                  </a:extLst>
                </a:gridCol>
                <a:gridCol w="577596">
                  <a:extLst>
                    <a:ext uri="{9D8B030D-6E8A-4147-A177-3AD203B41FA5}">
                      <a16:colId xmlns:a16="http://schemas.microsoft.com/office/drawing/2014/main" val="2881102043"/>
                    </a:ext>
                  </a:extLst>
                </a:gridCol>
                <a:gridCol w="577596">
                  <a:extLst>
                    <a:ext uri="{9D8B030D-6E8A-4147-A177-3AD203B41FA5}">
                      <a16:colId xmlns:a16="http://schemas.microsoft.com/office/drawing/2014/main" val="257772934"/>
                    </a:ext>
                  </a:extLst>
                </a:gridCol>
                <a:gridCol w="577596">
                  <a:extLst>
                    <a:ext uri="{9D8B030D-6E8A-4147-A177-3AD203B41FA5}">
                      <a16:colId xmlns:a16="http://schemas.microsoft.com/office/drawing/2014/main" val="807848793"/>
                    </a:ext>
                  </a:extLst>
                </a:gridCol>
              </a:tblGrid>
              <a:tr h="19050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Tensión (MPa) Media Separación en Patran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Tensión (MPa) Analítica Esperable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Error - Nominal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Error - Mínima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Error - Máxima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84444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Nominal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Mínima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Máxima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1597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85.4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93.9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178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32.53%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9.06%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52.01%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0229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107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158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125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209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32.45%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14.82%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49.03%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6668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121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138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222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29.30%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12.60%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45.64%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539659"/>
                  </a:ext>
                </a:extLst>
              </a:tr>
            </a:tbl>
          </a:graphicData>
        </a:graphic>
      </p:graphicFrame>
      <p:graphicFrame>
        <p:nvGraphicFramePr>
          <p:cNvPr id="30" name="Tabla 29">
            <a:extLst>
              <a:ext uri="{FF2B5EF4-FFF2-40B4-BE49-F238E27FC236}">
                <a16:creationId xmlns:a16="http://schemas.microsoft.com/office/drawing/2014/main" id="{2CDCF435-F0FB-4817-FF93-124C2A8AF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310321"/>
              </p:ext>
            </p:extLst>
          </p:nvPr>
        </p:nvGraphicFramePr>
        <p:xfrm>
          <a:off x="200268" y="1674018"/>
          <a:ext cx="5372100" cy="952497"/>
        </p:xfrm>
        <a:graphic>
          <a:graphicData uri="http://schemas.openxmlformats.org/drawingml/2006/table">
            <a:tbl>
              <a:tblPr firstRow="1" firstCol="1" bandRow="1"/>
              <a:tblGrid>
                <a:gridCol w="1333500">
                  <a:extLst>
                    <a:ext uri="{9D8B030D-6E8A-4147-A177-3AD203B41FA5}">
                      <a16:colId xmlns:a16="http://schemas.microsoft.com/office/drawing/2014/main" val="270226899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998689859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921936486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4960328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940525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082053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09596199"/>
                    </a:ext>
                  </a:extLst>
                </a:gridCol>
              </a:tblGrid>
              <a:tr h="188925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Tensión (MPa) Media Separación en Patran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Tensión (MPa) Analítica Esperable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Error - Nominal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Error - Mínima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Error - Máxima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8841572"/>
                  </a:ext>
                </a:extLst>
              </a:tr>
              <a:tr h="19679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Nominal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Mínima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Máxima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625987"/>
                  </a:ext>
                </a:extLst>
              </a:tr>
              <a:tr h="1889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85.4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181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134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52.86%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36.46%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66.47%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9813854"/>
                  </a:ext>
                </a:extLst>
              </a:tr>
              <a:tr h="1889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107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226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179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299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52.80%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40.49%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64.39%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5994983"/>
                  </a:ext>
                </a:extLst>
              </a:tr>
              <a:tr h="1889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121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245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198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318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50.60%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38.93%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62.02%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4651321"/>
                  </a:ext>
                </a:extLst>
              </a:tr>
            </a:tbl>
          </a:graphicData>
        </a:graphic>
      </p:graphicFrame>
      <p:sp>
        <p:nvSpPr>
          <p:cNvPr id="31" name="CuadroTexto 30">
            <a:extLst>
              <a:ext uri="{FF2B5EF4-FFF2-40B4-BE49-F238E27FC236}">
                <a16:creationId xmlns:a16="http://schemas.microsoft.com/office/drawing/2014/main" id="{105DC319-E1ED-CB62-F101-52D58967240B}"/>
              </a:ext>
            </a:extLst>
          </p:cNvPr>
          <p:cNvSpPr txBox="1"/>
          <p:nvPr/>
        </p:nvSpPr>
        <p:spPr>
          <a:xfrm>
            <a:off x="191771" y="6354304"/>
            <a:ext cx="5230190" cy="268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s-ES" sz="1100" kern="100" noProof="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Figura 6.1 </a:t>
            </a:r>
            <a:r>
              <a:rPr lang="es-ES" sz="1100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Tensiones Medias en Z en el cuerpo del tornillo</a:t>
            </a:r>
            <a:r>
              <a:rPr lang="es-ES" sz="1100" kern="100" noProof="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, respecto a As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56DA475-93B5-4774-5284-9D05D50BC16F}"/>
              </a:ext>
            </a:extLst>
          </p:cNvPr>
          <p:cNvSpPr txBox="1"/>
          <p:nvPr/>
        </p:nvSpPr>
        <p:spPr>
          <a:xfrm>
            <a:off x="5826879" y="6332159"/>
            <a:ext cx="5230190" cy="268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s-ES" sz="1100" kern="100" noProof="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Figura 6.2 </a:t>
            </a:r>
            <a:r>
              <a:rPr lang="es-ES" sz="1100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Tensiones Medias en Z en el cuerpo del tornillo</a:t>
            </a:r>
            <a:r>
              <a:rPr lang="es-ES" sz="1100" kern="100" noProof="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, respecto a Ad</a:t>
            </a:r>
          </a:p>
        </p:txBody>
      </p:sp>
    </p:spTree>
    <p:extLst>
      <p:ext uri="{BB962C8B-B14F-4D97-AF65-F5344CB8AC3E}">
        <p14:creationId xmlns:p14="http://schemas.microsoft.com/office/powerpoint/2010/main" val="293552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B2816-EFE1-E68B-2C9E-E498D5005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C5B533F-583A-A06C-8772-B8242D2E3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00" y="76848"/>
            <a:ext cx="1999575" cy="57782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1CC6BFB-A1A9-CFBC-8B3F-0C9B62BE4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8320" y="93946"/>
            <a:ext cx="765953" cy="57782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32FE8E3-A87B-1ADB-D104-558974A104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9480" y="84932"/>
            <a:ext cx="953676" cy="57382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6AD5C08-E456-07C0-2533-BE541BCC6D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9127" y="102453"/>
            <a:ext cx="1170708" cy="56931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9DD559A-372C-1DEC-1C3C-C1964800DE59}"/>
              </a:ext>
            </a:extLst>
          </p:cNvPr>
          <p:cNvSpPr txBox="1"/>
          <p:nvPr/>
        </p:nvSpPr>
        <p:spPr>
          <a:xfrm>
            <a:off x="11486723" y="6488668"/>
            <a:ext cx="89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9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/1</a:t>
            </a:r>
            <a:r>
              <a:rPr kumimoji="0" lang="es-ES" sz="1800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0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08B3AA6B-5461-7F21-AFAE-CE9A446F0699}"/>
              </a:ext>
            </a:extLst>
          </p:cNvPr>
          <p:cNvSpPr txBox="1">
            <a:spLocks/>
          </p:cNvSpPr>
          <p:nvPr/>
        </p:nvSpPr>
        <p:spPr>
          <a:xfrm>
            <a:off x="501533" y="127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j-ea"/>
                <a:cs typeface="+mj-cs"/>
              </a:rPr>
              <a:t>VI.   Resultados Termo-elásticos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039AA48-8641-C0B7-2AE0-99B07CB8D0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7363" y="3996287"/>
            <a:ext cx="4413386" cy="249238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DEADCDF-38C9-A4C9-0174-FFCC62C778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8497" y="1414954"/>
            <a:ext cx="4413387" cy="2311065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930BEBCC-5EA6-B707-F558-C27FF76118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7363" y="1414955"/>
            <a:ext cx="4413388" cy="2311066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1C16CE32-D4C0-AD63-8559-EC90267BDA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8497" y="3996287"/>
            <a:ext cx="4413387" cy="2492382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CBCBBEC2-E2EA-5ED8-FB61-E2578ABA903A}"/>
              </a:ext>
            </a:extLst>
          </p:cNvPr>
          <p:cNvSpPr txBox="1"/>
          <p:nvPr/>
        </p:nvSpPr>
        <p:spPr>
          <a:xfrm>
            <a:off x="486254" y="6474936"/>
            <a:ext cx="5230190" cy="268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s-ES" sz="1100" kern="100" noProof="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Figura 6.3 </a:t>
            </a:r>
            <a:r>
              <a:rPr lang="es-ES" sz="1100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Tensiones Medias en Z en  la pieza superior</a:t>
            </a:r>
            <a:endParaRPr lang="es-ES" sz="1100" kern="100" noProof="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393499A-D979-7CAE-9830-CCFA2C1503CF}"/>
              </a:ext>
            </a:extLst>
          </p:cNvPr>
          <p:cNvSpPr txBox="1"/>
          <p:nvPr/>
        </p:nvSpPr>
        <p:spPr>
          <a:xfrm>
            <a:off x="5311883" y="6490279"/>
            <a:ext cx="6039309" cy="268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s-ES" sz="1100" kern="100" noProof="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Figura 6.4 </a:t>
            </a:r>
            <a:r>
              <a:rPr lang="es-ES" sz="1100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Tensiones Medias en Z en la pieza inferior en la zona más interior y exterior</a:t>
            </a:r>
            <a:endParaRPr lang="es-ES" sz="1100" kern="100" noProof="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60AD201-B2AE-F067-A3A6-4F91F39C3AD2}"/>
              </a:ext>
            </a:extLst>
          </p:cNvPr>
          <p:cNvSpPr txBox="1"/>
          <p:nvPr/>
        </p:nvSpPr>
        <p:spPr>
          <a:xfrm>
            <a:off x="486254" y="3713840"/>
            <a:ext cx="5230190" cy="268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s-ES" sz="1100" kern="100" noProof="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Figura 6.1 </a:t>
            </a:r>
            <a:r>
              <a:rPr lang="es-ES" sz="1100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Tensiones Medias en Z en el cuerpo del tornillo</a:t>
            </a:r>
            <a:endParaRPr lang="es-ES" sz="1100" kern="100" noProof="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57C2BDE-1A08-C5AF-9491-1E4C9CBCF51D}"/>
              </a:ext>
            </a:extLst>
          </p:cNvPr>
          <p:cNvSpPr txBox="1"/>
          <p:nvPr/>
        </p:nvSpPr>
        <p:spPr>
          <a:xfrm>
            <a:off x="6121003" y="3727629"/>
            <a:ext cx="5230190" cy="268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s-ES" sz="1100" kern="100" noProof="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Figura 6.2 </a:t>
            </a:r>
            <a:r>
              <a:rPr lang="es-ES" sz="1100" kern="100" dirty="0" err="1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Von</a:t>
            </a:r>
            <a:r>
              <a:rPr lang="es-ES" sz="1100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Mises 2D en la pieza inferior en la zona interior</a:t>
            </a:r>
            <a:endParaRPr lang="es-ES" sz="1100" kern="100" noProof="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674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F7A08-5947-FF43-1F1F-19B01923E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59A692F-A70E-325B-1CFF-DF14568D5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00" y="76848"/>
            <a:ext cx="1999575" cy="57782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DD39F20-7794-7886-F033-34FA692B9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8320" y="93946"/>
            <a:ext cx="765953" cy="57782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61924EA-3467-8FA9-2604-3F6AB0DC6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480" y="84932"/>
            <a:ext cx="953676" cy="57382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C2B39E8-A286-87A0-4F53-9E5958A21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9127" y="102453"/>
            <a:ext cx="1170708" cy="56931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267626F-8BC8-09CA-BCC8-D6B98CC543A0}"/>
              </a:ext>
            </a:extLst>
          </p:cNvPr>
          <p:cNvSpPr txBox="1"/>
          <p:nvPr/>
        </p:nvSpPr>
        <p:spPr>
          <a:xfrm>
            <a:off x="11486723" y="6488668"/>
            <a:ext cx="89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noProof="0" dirty="0">
                <a:solidFill>
                  <a:srgbClr val="FFFFFF"/>
                </a:solidFill>
                <a:latin typeface="Century Schoolbook" panose="02040604050505020304"/>
              </a:rPr>
              <a:t>10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/10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1D37E383-DE34-2324-50BE-D331C0B603C6}"/>
              </a:ext>
            </a:extLst>
          </p:cNvPr>
          <p:cNvSpPr txBox="1">
            <a:spLocks/>
          </p:cNvSpPr>
          <p:nvPr/>
        </p:nvSpPr>
        <p:spPr>
          <a:xfrm>
            <a:off x="501533" y="127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s-ES" sz="4000" noProof="0" dirty="0">
                <a:solidFill>
                  <a:srgbClr val="000000"/>
                </a:solidFill>
              </a:rPr>
              <a:t>VIII.   </a:t>
            </a:r>
            <a:r>
              <a:rPr kumimoji="0" lang="es-ES" sz="40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j-ea"/>
                <a:cs typeface="+mj-cs"/>
              </a:rPr>
              <a:t>Conclusion</a:t>
            </a:r>
            <a:r>
              <a:rPr lang="es-ES" sz="4000" noProof="0" dirty="0">
                <a:solidFill>
                  <a:srgbClr val="000000"/>
                </a:solidFill>
                <a:latin typeface="Century Schoolbook" panose="02040604050505020304"/>
              </a:rPr>
              <a:t>e</a:t>
            </a:r>
            <a:r>
              <a:rPr kumimoji="0" lang="es-ES" sz="40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j-ea"/>
                <a:cs typeface="+mj-cs"/>
              </a:rPr>
              <a:t>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0012E74-2022-F5E0-6EFF-7946F85B2B3E}"/>
              </a:ext>
            </a:extLst>
          </p:cNvPr>
          <p:cNvSpPr txBox="1"/>
          <p:nvPr/>
        </p:nvSpPr>
        <p:spPr>
          <a:xfrm>
            <a:off x="498035" y="1535248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noProof="0" dirty="0"/>
              <a:t>Coste Computacional elevado. Sore todo con métodos con BCBODY</a:t>
            </a:r>
          </a:p>
          <a:p>
            <a:endParaRPr lang="es-ES" noProof="0" dirty="0"/>
          </a:p>
        </p:txBody>
      </p:sp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3F0E8CF0-B4B1-BC2D-62E1-3F2D93172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150433"/>
              </p:ext>
            </p:extLst>
          </p:nvPr>
        </p:nvGraphicFramePr>
        <p:xfrm>
          <a:off x="498034" y="2075095"/>
          <a:ext cx="6931466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689">
                  <a:extLst>
                    <a:ext uri="{9D8B030D-6E8A-4147-A177-3AD203B41FA5}">
                      <a16:colId xmlns:a16="http://schemas.microsoft.com/office/drawing/2014/main" val="353990473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172469903"/>
                    </a:ext>
                  </a:extLst>
                </a:gridCol>
                <a:gridCol w="2690177">
                  <a:extLst>
                    <a:ext uri="{9D8B030D-6E8A-4147-A177-3AD203B41FA5}">
                      <a16:colId xmlns:a16="http://schemas.microsoft.com/office/drawing/2014/main" val="1010352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BCGRID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BCBODY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97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Método de Cálculo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/>
                        <a:t>Node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to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Segment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err="1"/>
                        <a:t>Segment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to</a:t>
                      </a:r>
                      <a:r>
                        <a:rPr lang="es-ES" sz="1400" dirty="0"/>
                        <a:t> </a:t>
                      </a:r>
                      <a:r>
                        <a:rPr lang="es-ES" sz="1400" dirty="0" err="1"/>
                        <a:t>Segment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70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Tensiones Esperables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Muy inferiores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Cercanas a las del mínimo caso de fuerza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588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Contacto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Menos zonas de contacto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Mayor cantidad de elementos en contacto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23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/>
                        <a:t>Tiempo de Cálculo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día 7hrs 20min</a:t>
                      </a:r>
                      <a:endParaRPr lang="es-E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8 días 7hrs 58min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05181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995C00F8-5534-6F6D-875E-F466815FF494}"/>
                  </a:ext>
                </a:extLst>
              </p:cNvPr>
              <p:cNvSpPr txBox="1"/>
              <p:nvPr/>
            </p:nvSpPr>
            <p:spPr>
              <a:xfrm>
                <a:off x="498034" y="4437295"/>
                <a:ext cx="542016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noProof="0" dirty="0"/>
                  <a:t>Necesidad de aumentar las tensiones que se obtienen, hay que aumentar el ángulo </a:t>
                </a:r>
              </a:p>
              <a:p>
                <a:endParaRPr lang="es-ES" dirty="0"/>
              </a:p>
              <a:p>
                <a:r>
                  <a:rPr lang="es-ES" noProof="0" dirty="0"/>
                  <a:t>Probar con otras teorías para la longitud libre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ES" noProof="0" dirty="0"/>
              </a:p>
            </p:txBody>
          </p:sp>
        </mc:Choice>
        <mc:Fallback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995C00F8-5534-6F6D-875E-F466815FF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34" y="4437295"/>
                <a:ext cx="5420166" cy="1200329"/>
              </a:xfrm>
              <a:prstGeom prst="rect">
                <a:avLst/>
              </a:prstGeom>
              <a:blipFill>
                <a:blip r:embed="rId6"/>
                <a:stretch>
                  <a:fillRect l="-1012" t="-3046" b="-71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Imagen 26" descr="Diagrama&#10;&#10;El contenido generado por IA puede ser incorrecto.">
            <a:extLst>
              <a:ext uri="{FF2B5EF4-FFF2-40B4-BE49-F238E27FC236}">
                <a16:creationId xmlns:a16="http://schemas.microsoft.com/office/drawing/2014/main" id="{84D3B11E-D667-9F1E-6A49-3130EF6296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090" y="1047873"/>
            <a:ext cx="3062022" cy="2517399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049CE390-48A4-D548-5F46-15619CEC31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406" y="3543215"/>
            <a:ext cx="3005455" cy="247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5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CA4395-ED16-83D1-B48E-886B0B231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 noProof="0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5F83622-9C51-462D-849C-7930BC3F9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406"/>
            <a:ext cx="12192000" cy="68608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9DE594FE-D979-E329-6C79-16DC6A6B23D4}"/>
              </a:ext>
            </a:extLst>
          </p:cNvPr>
          <p:cNvSpPr txBox="1">
            <a:spLocks/>
          </p:cNvSpPr>
          <p:nvPr/>
        </p:nvSpPr>
        <p:spPr>
          <a:xfrm>
            <a:off x="1261872" y="758953"/>
            <a:ext cx="9418320" cy="2944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fontAlgn="auto">
              <a:lnSpc>
                <a:spcPct val="85000"/>
              </a:lnSpc>
              <a:spcAft>
                <a:spcPts val="600"/>
              </a:spcAft>
              <a:buClrTx/>
              <a:buSzTx/>
              <a:tabLst/>
              <a:defRPr/>
            </a:pPr>
            <a:r>
              <a:rPr lang="es-ES" sz="7200" noProof="0" dirty="0"/>
              <a:t>¿Preguntas</a:t>
            </a:r>
            <a:r>
              <a:rPr kumimoji="0" lang="es-ES" sz="7200" b="0" i="0" u="none" strike="noStrike" cap="none" normalizeH="0" noProof="0" dirty="0">
                <a:ln>
                  <a:noFill/>
                </a:ln>
                <a:effectLst/>
                <a:uLnTx/>
                <a:uFillTx/>
              </a:rPr>
              <a:t>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797C01-AD12-4343-9A8C-6E992C1A4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9"/>
            <a:ext cx="12192000" cy="2669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61464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51CEC-EC3C-2155-778C-1289FEF45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D546F24-0A6D-0945-4FFD-9732BA6F2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00" y="76848"/>
            <a:ext cx="1999575" cy="57782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F8DE76E-D2EF-C06D-96AD-5AC59A8BC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8320" y="93946"/>
            <a:ext cx="765953" cy="57782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4D9C318-7E88-DF48-B81A-B6018BAB7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9480" y="84932"/>
            <a:ext cx="953676" cy="57382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D30B882-4EB7-DA45-EC49-8EE34B56E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9127" y="102453"/>
            <a:ext cx="1170708" cy="569317"/>
          </a:xfrm>
          <a:prstGeom prst="rect">
            <a:avLst/>
          </a:prstGeom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871342AC-3BB2-A26F-B761-6037CB73B519}"/>
              </a:ext>
            </a:extLst>
          </p:cNvPr>
          <p:cNvSpPr txBox="1">
            <a:spLocks/>
          </p:cNvSpPr>
          <p:nvPr/>
        </p:nvSpPr>
        <p:spPr>
          <a:xfrm>
            <a:off x="501533" y="127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j-ea"/>
                <a:cs typeface="+mj-cs"/>
              </a:rPr>
              <a:t>EXTRA</a:t>
            </a:r>
          </a:p>
        </p:txBody>
      </p:sp>
      <p:graphicFrame>
        <p:nvGraphicFramePr>
          <p:cNvPr id="22" name="Tabla 21">
            <a:extLst>
              <a:ext uri="{FF2B5EF4-FFF2-40B4-BE49-F238E27FC236}">
                <a16:creationId xmlns:a16="http://schemas.microsoft.com/office/drawing/2014/main" id="{0F35B7EA-7BE0-5A78-C1B1-288E58E01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404382"/>
              </p:ext>
            </p:extLst>
          </p:nvPr>
        </p:nvGraphicFramePr>
        <p:xfrm>
          <a:off x="3263900" y="546508"/>
          <a:ext cx="5467233" cy="6132212"/>
        </p:xfrm>
        <a:graphic>
          <a:graphicData uri="http://schemas.openxmlformats.org/drawingml/2006/table">
            <a:tbl>
              <a:tblPr firstRow="1" firstCol="1" bandRow="1"/>
              <a:tblGrid>
                <a:gridCol w="951923">
                  <a:extLst>
                    <a:ext uri="{9D8B030D-6E8A-4147-A177-3AD203B41FA5}">
                      <a16:colId xmlns:a16="http://schemas.microsoft.com/office/drawing/2014/main" val="3506755119"/>
                    </a:ext>
                  </a:extLst>
                </a:gridCol>
                <a:gridCol w="2602301">
                  <a:extLst>
                    <a:ext uri="{9D8B030D-6E8A-4147-A177-3AD203B41FA5}">
                      <a16:colId xmlns:a16="http://schemas.microsoft.com/office/drawing/2014/main" val="3240240409"/>
                    </a:ext>
                  </a:extLst>
                </a:gridCol>
                <a:gridCol w="1913009">
                  <a:extLst>
                    <a:ext uri="{9D8B030D-6E8A-4147-A177-3AD203B41FA5}">
                      <a16:colId xmlns:a16="http://schemas.microsoft.com/office/drawing/2014/main" val="1039355494"/>
                    </a:ext>
                  </a:extLst>
                </a:gridCol>
              </a:tblGrid>
              <a:tr h="1682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ES" sz="1100"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Análisis</a:t>
                      </a:r>
                      <a:endParaRPr lang="es-E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Tiempo de Cálculo</a:t>
                      </a:r>
                      <a:endParaRPr lang="es-E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852770"/>
                  </a:ext>
                </a:extLst>
              </a:tr>
              <a:tr h="168232">
                <a:tc rowSpan="10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buNone/>
                      </a:pPr>
                      <a:r>
                        <a:rPr lang="es-ES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Mínima Separación</a:t>
                      </a:r>
                      <a:endParaRPr lang="es-E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buNone/>
                      </a:pPr>
                      <a:r>
                        <a:rPr lang="es-ES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x3_BCBODY</a:t>
                      </a:r>
                      <a:endParaRPr lang="es-E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18hrs 26min 25sec</a:t>
                      </a:r>
                      <a:endParaRPr lang="es-E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764678"/>
                  </a:ext>
                </a:extLst>
              </a:tr>
              <a:tr h="16823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x3_BCGRID</a:t>
                      </a:r>
                      <a:endParaRPr lang="es-E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3hrs 48min 42sec</a:t>
                      </a:r>
                      <a:endParaRPr lang="es-E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739302"/>
                  </a:ext>
                </a:extLst>
              </a:tr>
              <a:tr h="16823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x3_BCBODY_Frío</a:t>
                      </a:r>
                      <a:endParaRPr lang="es-E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&gt;24 </a:t>
                      </a:r>
                      <a:r>
                        <a:rPr lang="es-ES" sz="11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s-E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43"/>
                  </a:ext>
                </a:extLst>
              </a:tr>
              <a:tr h="16823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buNone/>
                      </a:pPr>
                      <a:r>
                        <a:rPr lang="es-ES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x3_BCGRID_Frío</a:t>
                      </a:r>
                      <a:endParaRPr lang="es-E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1hrs 57min 20sec</a:t>
                      </a:r>
                      <a:endParaRPr lang="es-E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645756"/>
                  </a:ext>
                </a:extLst>
              </a:tr>
              <a:tr h="16849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x3_BCBODY_Medio_Termo170k</a:t>
                      </a:r>
                      <a:endParaRPr lang="es-E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8hrs 46min 27sec</a:t>
                      </a:r>
                      <a:endParaRPr lang="es-E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976314"/>
                  </a:ext>
                </a:extLst>
              </a:tr>
              <a:tr h="16849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buNone/>
                      </a:pPr>
                      <a:r>
                        <a:rPr lang="es-ES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x3_BCGRID_Medio_Termo170K</a:t>
                      </a:r>
                      <a:endParaRPr lang="es-E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1hrs 50min 51sec</a:t>
                      </a:r>
                      <a:endParaRPr lang="es-E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110084"/>
                  </a:ext>
                </a:extLst>
              </a:tr>
              <a:tr h="16849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buNone/>
                      </a:pPr>
                      <a:r>
                        <a:rPr lang="es-ES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x3_BCBODY_Caliente_Termo220k</a:t>
                      </a:r>
                      <a:endParaRPr lang="es-E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12hrs 32min 51sec</a:t>
                      </a:r>
                      <a:endParaRPr lang="es-E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781159"/>
                  </a:ext>
                </a:extLst>
              </a:tr>
              <a:tr h="16849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buNone/>
                      </a:pPr>
                      <a:r>
                        <a:rPr lang="es-ES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x3_BCGRID_Caliente_Termo220k</a:t>
                      </a:r>
                      <a:endParaRPr lang="es-E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2hrs 12min 30sec</a:t>
                      </a:r>
                      <a:endParaRPr lang="es-E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774438"/>
                  </a:ext>
                </a:extLst>
              </a:tr>
              <a:tr h="16823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BCGRID</a:t>
                      </a:r>
                      <a:endParaRPr lang="es-E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9hrs 49min 23sec</a:t>
                      </a:r>
                      <a:endParaRPr lang="es-E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598580"/>
                  </a:ext>
                </a:extLst>
              </a:tr>
              <a:tr h="16823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BCBODY</a:t>
                      </a:r>
                      <a:endParaRPr lang="es-E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días con 15 hrs 45 min</a:t>
                      </a:r>
                      <a:endParaRPr lang="es-E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0090"/>
                  </a:ext>
                </a:extLst>
              </a:tr>
              <a:tr h="168232">
                <a:tc rowSpan="10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Máxima Separación</a:t>
                      </a:r>
                      <a:endParaRPr lang="es-E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x3_BCBODY</a:t>
                      </a:r>
                      <a:endParaRPr lang="es-E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8hrs 6min 9sec</a:t>
                      </a:r>
                      <a:endParaRPr lang="es-E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494430"/>
                  </a:ext>
                </a:extLst>
              </a:tr>
              <a:tr h="16823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buNone/>
                      </a:pPr>
                      <a:r>
                        <a:rPr lang="es-ES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x3_BCGRID</a:t>
                      </a:r>
                      <a:endParaRPr lang="es-E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4hrs 35min 40sec</a:t>
                      </a:r>
                      <a:endParaRPr lang="es-E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33420"/>
                  </a:ext>
                </a:extLst>
              </a:tr>
              <a:tr h="16823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x3_BCBODY_Frío</a:t>
                      </a:r>
                      <a:endParaRPr lang="es-E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&gt;20 h</a:t>
                      </a:r>
                      <a:endParaRPr lang="es-E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7641880"/>
                  </a:ext>
                </a:extLst>
              </a:tr>
              <a:tr h="16823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x3_BCGRID_Frío</a:t>
                      </a:r>
                      <a:endParaRPr lang="es-E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1hrs 36min 34sec</a:t>
                      </a:r>
                      <a:endParaRPr lang="es-E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36406"/>
                  </a:ext>
                </a:extLst>
              </a:tr>
              <a:tr h="16849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buNone/>
                      </a:pPr>
                      <a:r>
                        <a:rPr lang="es-ES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x3_BCBODY_Medio_Termo170k</a:t>
                      </a:r>
                      <a:endParaRPr lang="es-E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9hrs 39min 25sec</a:t>
                      </a:r>
                      <a:endParaRPr lang="es-E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5954811"/>
                  </a:ext>
                </a:extLst>
              </a:tr>
              <a:tr h="16849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buNone/>
                      </a:pPr>
                      <a:r>
                        <a:rPr lang="es-ES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x3_BCGRID_Medio_Termo170K</a:t>
                      </a:r>
                      <a:endParaRPr lang="es-E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1hrs 37min 56sec</a:t>
                      </a:r>
                      <a:endParaRPr lang="es-E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7193774"/>
                  </a:ext>
                </a:extLst>
              </a:tr>
              <a:tr h="16849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buNone/>
                      </a:pPr>
                      <a:r>
                        <a:rPr lang="es-ES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x3_BCBODY_Caliente_Termo220k</a:t>
                      </a:r>
                      <a:endParaRPr lang="es-E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11hrs 45min 15sec</a:t>
                      </a:r>
                      <a:endParaRPr lang="es-E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419579"/>
                  </a:ext>
                </a:extLst>
              </a:tr>
              <a:tr h="16849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x3_BCGRID_Caliente_Termo220k</a:t>
                      </a:r>
                      <a:endParaRPr lang="es-E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1hrs 20min 18sec</a:t>
                      </a:r>
                      <a:endParaRPr lang="es-E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029419"/>
                  </a:ext>
                </a:extLst>
              </a:tr>
              <a:tr h="16823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BCGRID</a:t>
                      </a:r>
                      <a:endParaRPr lang="es-E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9hrs 10min 28sec</a:t>
                      </a:r>
                      <a:endParaRPr lang="es-E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61893"/>
                  </a:ext>
                </a:extLst>
              </a:tr>
              <a:tr h="16823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BCBODY</a:t>
                      </a:r>
                      <a:endParaRPr lang="es-E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días con 1hrs 30min</a:t>
                      </a:r>
                      <a:endParaRPr lang="es-E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227629"/>
                  </a:ext>
                </a:extLst>
              </a:tr>
              <a:tr h="168232">
                <a:tc rowSpan="10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Media Separación</a:t>
                      </a:r>
                      <a:endParaRPr lang="es-E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x3_BCBODY</a:t>
                      </a:r>
                      <a:endParaRPr lang="es-E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15hrs 19min 54sec</a:t>
                      </a:r>
                      <a:endParaRPr lang="es-E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39955"/>
                  </a:ext>
                </a:extLst>
              </a:tr>
              <a:tr h="16823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x3_BCGRID</a:t>
                      </a:r>
                      <a:endParaRPr lang="es-E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5hrs 51min 38sec</a:t>
                      </a:r>
                      <a:endParaRPr lang="es-E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480691"/>
                  </a:ext>
                </a:extLst>
              </a:tr>
              <a:tr h="35389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x3_BCBODY_Frío</a:t>
                      </a:r>
                      <a:endParaRPr lang="es-E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se va a realizar por precedentes</a:t>
                      </a:r>
                      <a:endParaRPr lang="es-E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279200"/>
                  </a:ext>
                </a:extLst>
              </a:tr>
              <a:tr h="16823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x3_BCGRID_Frío</a:t>
                      </a:r>
                      <a:endParaRPr lang="es-E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2hrs 36min 8sec</a:t>
                      </a:r>
                      <a:endParaRPr lang="es-E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363064"/>
                  </a:ext>
                </a:extLst>
              </a:tr>
              <a:tr h="16849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x3_BCBODY_Medio_Termo170k</a:t>
                      </a:r>
                      <a:endParaRPr lang="es-E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&gt;30 h</a:t>
                      </a:r>
                      <a:endParaRPr lang="es-E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487803"/>
                  </a:ext>
                </a:extLst>
              </a:tr>
              <a:tr h="16849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x3_BCGRID_Medio_Termo170K</a:t>
                      </a:r>
                      <a:endParaRPr lang="es-E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1hrs 49min 52sec</a:t>
                      </a:r>
                      <a:endParaRPr lang="es-E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9551271"/>
                  </a:ext>
                </a:extLst>
              </a:tr>
              <a:tr h="16849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x3_BCBODY_Caliente_Termo220k</a:t>
                      </a:r>
                      <a:endParaRPr lang="es-E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10hrs 1min 22sec</a:t>
                      </a:r>
                      <a:endParaRPr lang="es-E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828328"/>
                  </a:ext>
                </a:extLst>
              </a:tr>
              <a:tr h="16849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x3_BCGRID_Caliente_Termo220k</a:t>
                      </a:r>
                      <a:endParaRPr lang="es-E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2hrs 3min 0sec</a:t>
                      </a:r>
                      <a:endParaRPr lang="es-E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300387"/>
                  </a:ext>
                </a:extLst>
              </a:tr>
              <a:tr h="16823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BCGRID</a:t>
                      </a:r>
                      <a:endParaRPr lang="es-E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12hrs 20min 38sec</a:t>
                      </a:r>
                      <a:endParaRPr lang="es-E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604470"/>
                  </a:ext>
                </a:extLst>
              </a:tr>
              <a:tr h="16823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BCBODY</a:t>
                      </a:r>
                      <a:endParaRPr lang="es-E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días con 7 horas</a:t>
                      </a:r>
                      <a:endParaRPr lang="es-E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245806"/>
                  </a:ext>
                </a:extLst>
              </a:tr>
              <a:tr h="168232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todos BCGRID</a:t>
                      </a:r>
                      <a:endParaRPr lang="es-E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día con 7hrs 20min</a:t>
                      </a:r>
                      <a:endParaRPr lang="es-E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2831383"/>
                  </a:ext>
                </a:extLst>
              </a:tr>
              <a:tr h="168232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todos BCBODY</a:t>
                      </a:r>
                      <a:endParaRPr lang="es-E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 días con 37min</a:t>
                      </a:r>
                      <a:endParaRPr lang="es-E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608905"/>
                  </a:ext>
                </a:extLst>
              </a:tr>
              <a:tr h="168232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s-E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s-ES" sz="11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 días 7hrs 58min</a:t>
                      </a:r>
                      <a:endParaRPr lang="es-E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801" marR="2180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3679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700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E80D91-18AA-438F-BFF4-E6BABFDFB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05C5AB-8A34-4DF3-AB54-AD74AA432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4698" y="0"/>
            <a:ext cx="5188141" cy="68654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0BA858-14DD-A26E-7D01-AE799F362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937" y="643466"/>
            <a:ext cx="3962658" cy="5376334"/>
          </a:xfrm>
        </p:spPr>
        <p:txBody>
          <a:bodyPr anchor="ctr">
            <a:normAutofit/>
          </a:bodyPr>
          <a:lstStyle/>
          <a:p>
            <a:r>
              <a:rPr lang="es-ES" sz="3600" noProof="0" dirty="0">
                <a:solidFill>
                  <a:srgbClr val="FFFFFF"/>
                </a:solidFill>
              </a:rPr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6F1B6B-5325-AC21-AA5B-77256AB99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643467"/>
            <a:ext cx="4817766" cy="5578528"/>
          </a:xfrm>
        </p:spPr>
        <p:txBody>
          <a:bodyPr anchor="ctr"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s-ES" noProof="0" dirty="0"/>
              <a:t>Objetivos</a:t>
            </a:r>
          </a:p>
          <a:p>
            <a:pPr marL="571500" indent="-571500">
              <a:buFont typeface="+mj-lt"/>
              <a:buAutoNum type="romanUcPeriod"/>
            </a:pPr>
            <a:r>
              <a:rPr lang="es-ES" noProof="0" dirty="0"/>
              <a:t>Parametrización</a:t>
            </a:r>
          </a:p>
          <a:p>
            <a:pPr marL="571500" indent="-571500">
              <a:buFont typeface="+mj-lt"/>
              <a:buAutoNum type="romanUcPeriod"/>
            </a:pPr>
            <a:r>
              <a:rPr kumimoji="0" lang="es-ES" sz="18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j-ea"/>
                <a:cs typeface="+mj-cs"/>
              </a:rPr>
              <a:t>Modelo CAD</a:t>
            </a:r>
          </a:p>
          <a:p>
            <a:pPr marL="571500" indent="-571500">
              <a:buFont typeface="+mj-lt"/>
              <a:buAutoNum type="romanUcPeriod"/>
            </a:pPr>
            <a:r>
              <a:rPr lang="es-ES" noProof="0" dirty="0"/>
              <a:t>Modelo FEM</a:t>
            </a:r>
          </a:p>
          <a:p>
            <a:pPr marL="571500" indent="-571500">
              <a:buFont typeface="+mj-lt"/>
              <a:buAutoNum type="romanUcPeriod"/>
            </a:pPr>
            <a:r>
              <a:rPr lang="es-ES" noProof="0" dirty="0"/>
              <a:t>Resultados Precarga</a:t>
            </a:r>
          </a:p>
          <a:p>
            <a:pPr marL="571500" indent="-571500">
              <a:buFont typeface="+mj-lt"/>
              <a:buAutoNum type="romanUcPeriod"/>
            </a:pPr>
            <a:r>
              <a:rPr lang="es-ES" noProof="0" dirty="0"/>
              <a:t>Resultados Termo-elástico</a:t>
            </a:r>
          </a:p>
          <a:p>
            <a:pPr marL="571500" indent="-571500">
              <a:buFont typeface="+mj-lt"/>
              <a:buAutoNum type="romanUcPeriod"/>
            </a:pPr>
            <a:r>
              <a:rPr lang="es-ES" noProof="0" dirty="0"/>
              <a:t>Conclusiones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3B856C-9196-4702-BED7-5733C7EAA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FA2BDA0-F2CB-5B38-7E86-CCCFAA359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00" y="76848"/>
            <a:ext cx="1999575" cy="57782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4D8CBF4-8615-E9E0-BC42-A4828CF0B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480" y="84932"/>
            <a:ext cx="953676" cy="57382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7202F1B-D8F5-4F3C-3F16-69BAB923C0C7}"/>
              </a:ext>
            </a:extLst>
          </p:cNvPr>
          <p:cNvSpPr txBox="1"/>
          <p:nvPr/>
        </p:nvSpPr>
        <p:spPr>
          <a:xfrm>
            <a:off x="11486723" y="6488668"/>
            <a:ext cx="89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noProof="0" dirty="0">
                <a:solidFill>
                  <a:srgbClr val="FFFFFF"/>
                </a:solidFill>
                <a:latin typeface="Century Schoolbook" panose="02040604050505020304"/>
              </a:rPr>
              <a:t>1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158229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570BE-7614-E9ED-1B34-E39BD0088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4824A2C-F70B-56C9-B6CB-2FDC0BD95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00" y="76848"/>
            <a:ext cx="1999575" cy="57782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5B15231-D4ED-0FC9-29D6-0CEA96EEA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8320" y="93946"/>
            <a:ext cx="765953" cy="57782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B7AE4EA-77C3-D568-D9D7-5C8FA29EC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9480" y="84932"/>
            <a:ext cx="953676" cy="57382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99E9EE7-33C6-7A38-0B8D-B64155285C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9127" y="102453"/>
            <a:ext cx="1170708" cy="56931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EB2DF18-E98D-2C09-B745-2ED5E186F8B9}"/>
              </a:ext>
            </a:extLst>
          </p:cNvPr>
          <p:cNvSpPr txBox="1"/>
          <p:nvPr/>
        </p:nvSpPr>
        <p:spPr>
          <a:xfrm>
            <a:off x="11486723" y="6488668"/>
            <a:ext cx="89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noProof="0" dirty="0">
                <a:solidFill>
                  <a:srgbClr val="FFFFFF"/>
                </a:solidFill>
                <a:latin typeface="Century Schoolbook" panose="02040604050505020304"/>
              </a:rPr>
              <a:t>2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/10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52B27CB7-1534-0E50-1482-229657ED9C9B}"/>
              </a:ext>
            </a:extLst>
          </p:cNvPr>
          <p:cNvSpPr txBox="1">
            <a:spLocks/>
          </p:cNvSpPr>
          <p:nvPr/>
        </p:nvSpPr>
        <p:spPr>
          <a:xfrm>
            <a:off x="501533" y="1190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sz="40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j-ea"/>
                <a:cs typeface="+mj-cs"/>
              </a:rPr>
              <a:t>I. Objetivo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DB076F-4A08-7346-7335-53B384729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142" y="1649341"/>
            <a:ext cx="8595360" cy="4351337"/>
          </a:xfrm>
        </p:spPr>
        <p:txBody>
          <a:bodyPr/>
          <a:lstStyle/>
          <a:p>
            <a:r>
              <a:rPr lang="es-ES" noProof="0" dirty="0"/>
              <a:t>Obtener una caracterización precisa del campo de tensiones en las diferentes piezas que conforman la unión</a:t>
            </a:r>
          </a:p>
          <a:p>
            <a:r>
              <a:rPr lang="es-ES" noProof="0" dirty="0"/>
              <a:t>Comparación con modelos FEM simplificados </a:t>
            </a:r>
          </a:p>
          <a:p>
            <a:pPr lvl="1"/>
            <a:r>
              <a:rPr lang="es-ES" noProof="0" dirty="0"/>
              <a:t>Elementos rígidos (RBE2)</a:t>
            </a:r>
          </a:p>
          <a:p>
            <a:pPr lvl="1"/>
            <a:r>
              <a:rPr lang="es-ES" noProof="0" dirty="0"/>
              <a:t>Elásticos unidimensionales (CBUSH)</a:t>
            </a:r>
          </a:p>
          <a:p>
            <a:pPr lvl="1"/>
            <a:endParaRPr lang="es-ES" noProof="0" dirty="0"/>
          </a:p>
        </p:txBody>
      </p:sp>
      <p:pic>
        <p:nvPicPr>
          <p:cNvPr id="8" name="Imagen 7" descr="Gráfico, Diagrama, Esquemático&#10;&#10;El contenido generado por IA puede ser incorrecto.">
            <a:extLst>
              <a:ext uri="{FF2B5EF4-FFF2-40B4-BE49-F238E27FC236}">
                <a16:creationId xmlns:a16="http://schemas.microsoft.com/office/drawing/2014/main" id="{889B3C77-8747-943D-4768-598C2AEEAC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3742" y="3321052"/>
            <a:ext cx="4078776" cy="3046993"/>
          </a:xfrm>
          <a:prstGeom prst="rect">
            <a:avLst/>
          </a:prstGeom>
        </p:spPr>
      </p:pic>
      <p:pic>
        <p:nvPicPr>
          <p:cNvPr id="10" name="Imagen 9" descr="Gráfico, Gráfico de rectángulos&#10;&#10;El contenido generado por IA puede ser incorrecto.">
            <a:extLst>
              <a:ext uri="{FF2B5EF4-FFF2-40B4-BE49-F238E27FC236}">
                <a16:creationId xmlns:a16="http://schemas.microsoft.com/office/drawing/2014/main" id="{61DD2A6F-A3A2-2805-4D33-41B4CBC4D11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562" y="3321052"/>
            <a:ext cx="3780118" cy="309900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4B36297-218D-E21C-0D91-C18F1B75E510}"/>
              </a:ext>
            </a:extLst>
          </p:cNvPr>
          <p:cNvSpPr txBox="1"/>
          <p:nvPr/>
        </p:nvSpPr>
        <p:spPr>
          <a:xfrm>
            <a:off x="767923" y="6411723"/>
            <a:ext cx="103919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noProof="0" dirty="0"/>
              <a:t>Figura 1.1 y 1.2. Componente en Z de la tensión en el conjunto y en la pieza inferior al aplicar la precarga con tolerancia de mínima separación.</a:t>
            </a:r>
          </a:p>
        </p:txBody>
      </p:sp>
    </p:spTree>
    <p:extLst>
      <p:ext uri="{BB962C8B-B14F-4D97-AF65-F5344CB8AC3E}">
        <p14:creationId xmlns:p14="http://schemas.microsoft.com/office/powerpoint/2010/main" val="264817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47B6E-42BC-3A24-974A-756A49167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 descr="Diagrama, Dibujo de ingeniería&#10;&#10;El contenido generado por IA puede ser incorrecto.">
            <a:extLst>
              <a:ext uri="{FF2B5EF4-FFF2-40B4-BE49-F238E27FC236}">
                <a16:creationId xmlns:a16="http://schemas.microsoft.com/office/drawing/2014/main" id="{E91A284E-18A0-9CFF-1189-7F24643B6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479" y="261756"/>
            <a:ext cx="3959355" cy="192942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E7A7F45-816E-58AE-9A58-AE5FD707D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00" y="76848"/>
            <a:ext cx="1999575" cy="57782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5843199-8F79-4B06-F760-2CF8E43AA0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8320" y="93946"/>
            <a:ext cx="765953" cy="57782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4D1C4A-700C-46B3-B1FA-F2F429169F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9480" y="84932"/>
            <a:ext cx="953676" cy="57382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2B8C263-0835-D9A5-CE73-A7ACB42C58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89127" y="102453"/>
            <a:ext cx="1170708" cy="56931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91CFC05-DB85-6BAB-A232-A1F8880377B0}"/>
              </a:ext>
            </a:extLst>
          </p:cNvPr>
          <p:cNvSpPr txBox="1"/>
          <p:nvPr/>
        </p:nvSpPr>
        <p:spPr>
          <a:xfrm>
            <a:off x="11486723" y="6488668"/>
            <a:ext cx="89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noProof="0" dirty="0">
                <a:solidFill>
                  <a:srgbClr val="FFFFFF"/>
                </a:solidFill>
                <a:latin typeface="Century Schoolbook" panose="02040604050505020304"/>
              </a:rPr>
              <a:t>3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/10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B29C79E7-123A-B093-9BCC-013D19F162B9}"/>
              </a:ext>
            </a:extLst>
          </p:cNvPr>
          <p:cNvSpPr txBox="1">
            <a:spLocks/>
          </p:cNvSpPr>
          <p:nvPr/>
        </p:nvSpPr>
        <p:spPr>
          <a:xfrm>
            <a:off x="501533" y="1190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sz="40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j-ea"/>
                <a:cs typeface="+mj-cs"/>
              </a:rPr>
              <a:t>II. Parametrización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20B041A-218D-9731-E284-E8B4E5742A44}"/>
              </a:ext>
            </a:extLst>
          </p:cNvPr>
          <p:cNvSpPr txBox="1"/>
          <p:nvPr/>
        </p:nvSpPr>
        <p:spPr>
          <a:xfrm>
            <a:off x="2296266" y="6447147"/>
            <a:ext cx="63691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noProof="0" dirty="0"/>
              <a:t>Figura 2.1 Conjunto de parámetros utilizados en la unión</a:t>
            </a:r>
          </a:p>
        </p:txBody>
      </p:sp>
      <p:pic>
        <p:nvPicPr>
          <p:cNvPr id="14" name="Marcador de contenido 3" descr="Diagrama&#10;&#10;El contenido generado por IA puede ser incorrecto.">
            <a:extLst>
              <a:ext uri="{FF2B5EF4-FFF2-40B4-BE49-F238E27FC236}">
                <a16:creationId xmlns:a16="http://schemas.microsoft.com/office/drawing/2014/main" id="{A8DD67F8-4CA9-A977-9103-5076087E7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4188390" y="3999807"/>
            <a:ext cx="3784250" cy="2064136"/>
          </a:xfrm>
          <a:prstGeom prst="rect">
            <a:avLst/>
          </a:prstGeom>
        </p:spPr>
      </p:pic>
      <p:pic>
        <p:nvPicPr>
          <p:cNvPr id="17" name="Imagen 16" descr="Diagrama&#10;&#10;El contenido generado por IA puede ser incorrecto.">
            <a:extLst>
              <a:ext uri="{FF2B5EF4-FFF2-40B4-BE49-F238E27FC236}">
                <a16:creationId xmlns:a16="http://schemas.microsoft.com/office/drawing/2014/main" id="{2C5D090F-3FBC-967C-3D76-72E627DC5E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6458" y="3999807"/>
            <a:ext cx="3784250" cy="20574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A12CACB2-7608-D2CA-3D30-2F407AFF05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3611" y="2255949"/>
            <a:ext cx="2802241" cy="1834194"/>
          </a:xfrm>
          <a:prstGeom prst="rect">
            <a:avLst/>
          </a:prstGeom>
        </p:spPr>
      </p:pic>
      <p:pic>
        <p:nvPicPr>
          <p:cNvPr id="21" name="Imagen 20" descr="Diagrama, Dibujo de ingeniería&#10;&#10;El contenido generado por IA puede ser incorrecto.">
            <a:extLst>
              <a:ext uri="{FF2B5EF4-FFF2-40B4-BE49-F238E27FC236}">
                <a16:creationId xmlns:a16="http://schemas.microsoft.com/office/drawing/2014/main" id="{D145DB67-77BE-37CC-9B4E-E29A2167A4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78664" y="4154907"/>
            <a:ext cx="2927188" cy="1909036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B1ED3F62-436C-20BC-7E6F-16B07F023E7F}"/>
              </a:ext>
            </a:extLst>
          </p:cNvPr>
          <p:cNvSpPr txBox="1"/>
          <p:nvPr/>
        </p:nvSpPr>
        <p:spPr>
          <a:xfrm>
            <a:off x="762000" y="1444596"/>
            <a:ext cx="6167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noProof="0" dirty="0"/>
              <a:t>Los parámetros más importantes se centran en:</a:t>
            </a:r>
          </a:p>
          <a:p>
            <a:pPr marL="342900" indent="-342900">
              <a:buFont typeface="+mj-lt"/>
              <a:buAutoNum type="arabicPeriod"/>
            </a:pPr>
            <a:r>
              <a:rPr lang="es-E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Rosca: eligiendo la tolerancia</a:t>
            </a:r>
          </a:p>
          <a:p>
            <a:pPr marL="342900" indent="-342900">
              <a:buFont typeface="+mj-lt"/>
              <a:buAutoNum type="arabicPeriod"/>
            </a:pPr>
            <a:r>
              <a:rPr lang="es-ES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Helicoil</a:t>
            </a:r>
            <a:endParaRPr lang="es-E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Cabeza del Tornillo</a:t>
            </a:r>
          </a:p>
          <a:p>
            <a:pPr marL="342900" indent="-342900">
              <a:buFont typeface="+mj-lt"/>
              <a:buAutoNum type="arabicPeriod"/>
            </a:pPr>
            <a:r>
              <a:rPr lang="es-E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Arandela</a:t>
            </a:r>
          </a:p>
          <a:p>
            <a:pPr marL="342900" indent="-342900">
              <a:buFont typeface="+mj-lt"/>
              <a:buAutoNum type="arabicPeriod"/>
            </a:pPr>
            <a:r>
              <a:rPr lang="es-E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Longitud del Tornillo</a:t>
            </a:r>
          </a:p>
          <a:p>
            <a:pPr marL="342900" indent="-342900">
              <a:buFont typeface="+mj-lt"/>
              <a:buAutoNum type="arabicPeriod"/>
            </a:pPr>
            <a:r>
              <a:rPr lang="es-E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Profundidad del Roscado</a:t>
            </a:r>
          </a:p>
          <a:p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10396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2706BCF-7E3D-BE76-FAB2-25A29B606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00" y="76848"/>
            <a:ext cx="1999575" cy="57782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3E7162F-8F91-DFD9-C4DF-5942E0EB3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8320" y="93946"/>
            <a:ext cx="765953" cy="57782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408FC34-BA0D-A623-CC19-9AEBC8B378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9480" y="84932"/>
            <a:ext cx="953676" cy="57382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258D7B1-0EE5-103A-D245-7CCBC9B733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9127" y="102453"/>
            <a:ext cx="1170708" cy="56931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D61B644-3047-162D-D3D1-2FB921EC1B51}"/>
              </a:ext>
            </a:extLst>
          </p:cNvPr>
          <p:cNvSpPr txBox="1"/>
          <p:nvPr/>
        </p:nvSpPr>
        <p:spPr>
          <a:xfrm>
            <a:off x="11486723" y="6488668"/>
            <a:ext cx="89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3/10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FF11633D-9CCD-69C2-80D9-26D894E3A5D3}"/>
              </a:ext>
            </a:extLst>
          </p:cNvPr>
          <p:cNvSpPr txBox="1">
            <a:spLocks/>
          </p:cNvSpPr>
          <p:nvPr/>
        </p:nvSpPr>
        <p:spPr>
          <a:xfrm>
            <a:off x="501533" y="127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kumimoji="0" lang="es-ES" sz="40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j-ea"/>
                <a:cs typeface="+mj-cs"/>
              </a:rPr>
              <a:t>II. </a:t>
            </a:r>
            <a:r>
              <a:rPr lang="es-ES" sz="4000" noProof="0" dirty="0">
                <a:solidFill>
                  <a:srgbClr val="000000"/>
                </a:solidFill>
              </a:rPr>
              <a:t>Parametrización</a:t>
            </a:r>
            <a:endParaRPr kumimoji="0" lang="es-ES" sz="4000" b="0" i="0" u="none" strike="noStrike" kern="1200" cap="none" spc="-5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 panose="02040604050505020304"/>
              <a:ea typeface="+mj-ea"/>
              <a:cs typeface="+mj-cs"/>
            </a:endParaRPr>
          </a:p>
        </p:txBody>
      </p:sp>
      <p:pic>
        <p:nvPicPr>
          <p:cNvPr id="2" name="Picture 14" descr="CATIA V5">
            <a:extLst>
              <a:ext uri="{FF2B5EF4-FFF2-40B4-BE49-F238E27FC236}">
                <a16:creationId xmlns:a16="http://schemas.microsoft.com/office/drawing/2014/main" id="{391AE4CC-28AB-296D-8E8D-A6A2F0AEB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157" y="5060333"/>
            <a:ext cx="1539939" cy="115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4" descr="CATIA V5">
            <a:extLst>
              <a:ext uri="{FF2B5EF4-FFF2-40B4-BE49-F238E27FC236}">
                <a16:creationId xmlns:a16="http://schemas.microsoft.com/office/drawing/2014/main" id="{187FCA7B-A063-B663-0613-85C315E7F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303" y="1850899"/>
            <a:ext cx="1539939" cy="115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&quot;python&quot; Icon - Download for free – Iconduck">
            <a:extLst>
              <a:ext uri="{FF2B5EF4-FFF2-40B4-BE49-F238E27FC236}">
                <a16:creationId xmlns:a16="http://schemas.microsoft.com/office/drawing/2014/main" id="{BB706E2A-5F95-ACA0-8E1F-EA65DC626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88" y="4829382"/>
            <a:ext cx="1539939" cy="153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&quot;python&quot; Icon - Download for free – Iconduck">
            <a:extLst>
              <a:ext uri="{FF2B5EF4-FFF2-40B4-BE49-F238E27FC236}">
                <a16:creationId xmlns:a16="http://schemas.microsoft.com/office/drawing/2014/main" id="{B06BE2CD-173C-6D1C-B267-0CF99C9FC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387" y="1729445"/>
            <a:ext cx="1539939" cy="153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玩客 - 非专业运维博客">
            <a:extLst>
              <a:ext uri="{FF2B5EF4-FFF2-40B4-BE49-F238E27FC236}">
                <a16:creationId xmlns:a16="http://schemas.microsoft.com/office/drawing/2014/main" id="{20E192FC-4ADA-47E1-E8F8-DC5513EAF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485" y="4877736"/>
            <a:ext cx="1956641" cy="141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玩客 - 非专业运维博客">
            <a:extLst>
              <a:ext uri="{FF2B5EF4-FFF2-40B4-BE49-F238E27FC236}">
                <a16:creationId xmlns:a16="http://schemas.microsoft.com/office/drawing/2014/main" id="{B6C3417C-38B1-7C85-7CDC-768CE92D0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74" y="1805220"/>
            <a:ext cx="1956641" cy="141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Marcador de contenido 10">
            <a:extLst>
              <a:ext uri="{FF2B5EF4-FFF2-40B4-BE49-F238E27FC236}">
                <a16:creationId xmlns:a16="http://schemas.microsoft.com/office/drawing/2014/main" id="{8E9ACBE0-F365-B552-A4E0-1BE48D864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62" y="6291409"/>
            <a:ext cx="2546225" cy="323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SelectorParametros_GUI.py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1884F25-7919-985B-6B4D-E15980880BC3}"/>
              </a:ext>
            </a:extLst>
          </p:cNvPr>
          <p:cNvSpPr txBox="1"/>
          <p:nvPr/>
        </p:nvSpPr>
        <p:spPr>
          <a:xfrm>
            <a:off x="4026179" y="6266989"/>
            <a:ext cx="31954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parametros_seleccionados.xlsx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BEB461E-8CCF-B3F4-398B-087E954BB2B4}"/>
              </a:ext>
            </a:extLst>
          </p:cNvPr>
          <p:cNvSpPr txBox="1"/>
          <p:nvPr/>
        </p:nvSpPr>
        <p:spPr>
          <a:xfrm>
            <a:off x="3922130" y="3067405"/>
            <a:ext cx="204209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Tabla1Rosca.py</a:t>
            </a:r>
          </a:p>
          <a:p>
            <a:r>
              <a:rPr lang="es-ES" sz="1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Tabla2Helicoil.py</a:t>
            </a:r>
          </a:p>
          <a:p>
            <a:r>
              <a:rPr lang="es-ES" sz="1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Tabla3CabezaTornillo.py</a:t>
            </a:r>
          </a:p>
          <a:p>
            <a:r>
              <a:rPr lang="es-ES" sz="1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Tabla4Arandela.py</a:t>
            </a:r>
          </a:p>
          <a:p>
            <a:r>
              <a:rPr lang="es-ES" sz="1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Tabla6ProfRoscado.py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9DE2A7B-4A3F-4827-9BEA-E8F8A498DDCE}"/>
              </a:ext>
            </a:extLst>
          </p:cNvPr>
          <p:cNvSpPr txBox="1"/>
          <p:nvPr/>
        </p:nvSpPr>
        <p:spPr>
          <a:xfrm>
            <a:off x="3940538" y="4237825"/>
            <a:ext cx="24630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Tabla5LongRosca.py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401751E-0F8D-49C1-7181-EE9B769DDFCE}"/>
              </a:ext>
            </a:extLst>
          </p:cNvPr>
          <p:cNvSpPr txBox="1"/>
          <p:nvPr/>
        </p:nvSpPr>
        <p:spPr>
          <a:xfrm>
            <a:off x="792442" y="4258220"/>
            <a:ext cx="23207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LongitudRosca.xlsx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D8D4D2AC-379A-A6D1-63B8-ABD727FD6C9E}"/>
              </a:ext>
            </a:extLst>
          </p:cNvPr>
          <p:cNvSpPr txBox="1"/>
          <p:nvPr/>
        </p:nvSpPr>
        <p:spPr>
          <a:xfrm>
            <a:off x="696383" y="3498292"/>
            <a:ext cx="30444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Param_Union_TornHelic.xlsx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5800A15-6691-2372-DE9B-17BFAEF83410}"/>
              </a:ext>
            </a:extLst>
          </p:cNvPr>
          <p:cNvSpPr txBox="1"/>
          <p:nvPr/>
        </p:nvSpPr>
        <p:spPr>
          <a:xfrm>
            <a:off x="8388759" y="3444882"/>
            <a:ext cx="296442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Union_Apex.CATProduct</a:t>
            </a:r>
            <a:endParaRPr lang="es-ES" sz="1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Parametros.CATPart</a:t>
            </a:r>
            <a:endParaRPr lang="es-ES" sz="1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4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Relations</a:t>
            </a:r>
            <a:endParaRPr lang="es-ES" sz="1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D0EE5CE6-5A47-E7A1-9530-C658BCEFBCC0}"/>
              </a:ext>
            </a:extLst>
          </p:cNvPr>
          <p:cNvSpPr txBox="1"/>
          <p:nvPr/>
        </p:nvSpPr>
        <p:spPr>
          <a:xfrm>
            <a:off x="8593233" y="6249574"/>
            <a:ext cx="27281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Union_Apex.CATProduct</a:t>
            </a:r>
            <a:endParaRPr lang="es-ES" sz="1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Parametros.CATPart</a:t>
            </a:r>
            <a:endParaRPr lang="es-ES" sz="1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37DA957A-71B8-99D8-E336-93E501F73625}"/>
              </a:ext>
            </a:extLst>
          </p:cNvPr>
          <p:cNvCxnSpPr>
            <a:cxnSpLocks/>
          </p:cNvCxnSpPr>
          <p:nvPr/>
        </p:nvCxnSpPr>
        <p:spPr>
          <a:xfrm>
            <a:off x="2062675" y="2925000"/>
            <a:ext cx="26946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9AFA34D5-9F05-EFE0-028C-110AD390EAC0}"/>
              </a:ext>
            </a:extLst>
          </p:cNvPr>
          <p:cNvCxnSpPr>
            <a:cxnSpLocks/>
          </p:cNvCxnSpPr>
          <p:nvPr/>
        </p:nvCxnSpPr>
        <p:spPr>
          <a:xfrm flipV="1">
            <a:off x="6048902" y="2925000"/>
            <a:ext cx="2867458" cy="10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E68428C6-563F-7D28-33E9-A9B797D18B4C}"/>
              </a:ext>
            </a:extLst>
          </p:cNvPr>
          <p:cNvCxnSpPr>
            <a:cxnSpLocks/>
          </p:cNvCxnSpPr>
          <p:nvPr/>
        </p:nvCxnSpPr>
        <p:spPr>
          <a:xfrm flipV="1">
            <a:off x="2064226" y="6197893"/>
            <a:ext cx="2663224" cy="17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Abrir llave 54">
            <a:extLst>
              <a:ext uri="{FF2B5EF4-FFF2-40B4-BE49-F238E27FC236}">
                <a16:creationId xmlns:a16="http://schemas.microsoft.com/office/drawing/2014/main" id="{97191710-B346-A31D-4116-DBDE7717E742}"/>
              </a:ext>
            </a:extLst>
          </p:cNvPr>
          <p:cNvSpPr/>
          <p:nvPr/>
        </p:nvSpPr>
        <p:spPr>
          <a:xfrm>
            <a:off x="3759257" y="3066536"/>
            <a:ext cx="358810" cy="117041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noProof="0" dirty="0"/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356443EB-99F0-35AE-16AE-E9349A5EDF32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3113169" y="3651743"/>
            <a:ext cx="64608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4F6FBED4-CA0E-FFD5-7150-41638D67497D}"/>
              </a:ext>
            </a:extLst>
          </p:cNvPr>
          <p:cNvCxnSpPr>
            <a:cxnSpLocks/>
          </p:cNvCxnSpPr>
          <p:nvPr/>
        </p:nvCxnSpPr>
        <p:spPr>
          <a:xfrm>
            <a:off x="3113169" y="4495970"/>
            <a:ext cx="61629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tángulo 57">
            <a:extLst>
              <a:ext uri="{FF2B5EF4-FFF2-40B4-BE49-F238E27FC236}">
                <a16:creationId xmlns:a16="http://schemas.microsoft.com/office/drawing/2014/main" id="{4F6DCF64-EB50-D3DB-8CA2-23FF9ACC9DD2}"/>
              </a:ext>
            </a:extLst>
          </p:cNvPr>
          <p:cNvSpPr/>
          <p:nvPr/>
        </p:nvSpPr>
        <p:spPr>
          <a:xfrm>
            <a:off x="2174047" y="2001939"/>
            <a:ext cx="2307964" cy="852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Creación de las </a:t>
            </a:r>
            <a:r>
              <a:rPr lang="es-ES" sz="16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ES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Rules en archivo .</a:t>
            </a:r>
            <a:r>
              <a:rPr lang="es-ES" sz="16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es-ES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CATIA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7129928A-56D3-A2E7-A148-E4E76848FCD7}"/>
              </a:ext>
            </a:extLst>
          </p:cNvPr>
          <p:cNvSpPr/>
          <p:nvPr/>
        </p:nvSpPr>
        <p:spPr>
          <a:xfrm>
            <a:off x="6285269" y="2014341"/>
            <a:ext cx="2307964" cy="852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Creación de las </a:t>
            </a:r>
            <a:r>
              <a:rPr lang="es-ES" sz="16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ES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Rules en CATIA</a:t>
            </a:r>
          </a:p>
        </p:txBody>
      </p:sp>
      <p:sp>
        <p:nvSpPr>
          <p:cNvPr id="60" name="Cerrar llave 59">
            <a:extLst>
              <a:ext uri="{FF2B5EF4-FFF2-40B4-BE49-F238E27FC236}">
                <a16:creationId xmlns:a16="http://schemas.microsoft.com/office/drawing/2014/main" id="{D3EB90A0-03E6-A504-89CB-5578A8B11492}"/>
              </a:ext>
            </a:extLst>
          </p:cNvPr>
          <p:cNvSpPr/>
          <p:nvPr/>
        </p:nvSpPr>
        <p:spPr>
          <a:xfrm>
            <a:off x="5954044" y="3043505"/>
            <a:ext cx="314385" cy="143570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noProof="0" dirty="0"/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CB46F5C7-FD44-7637-34FF-AA304D775DEA}"/>
              </a:ext>
            </a:extLst>
          </p:cNvPr>
          <p:cNvCxnSpPr>
            <a:cxnSpLocks/>
          </p:cNvCxnSpPr>
          <p:nvPr/>
        </p:nvCxnSpPr>
        <p:spPr>
          <a:xfrm>
            <a:off x="6379949" y="3772045"/>
            <a:ext cx="18820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FE86B255-1C45-AF6B-2C2E-5FE4550AF596}"/>
              </a:ext>
            </a:extLst>
          </p:cNvPr>
          <p:cNvCxnSpPr>
            <a:cxnSpLocks/>
          </p:cNvCxnSpPr>
          <p:nvPr/>
        </p:nvCxnSpPr>
        <p:spPr>
          <a:xfrm>
            <a:off x="6107528" y="6197893"/>
            <a:ext cx="28674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ángulo 62">
            <a:extLst>
              <a:ext uri="{FF2B5EF4-FFF2-40B4-BE49-F238E27FC236}">
                <a16:creationId xmlns:a16="http://schemas.microsoft.com/office/drawing/2014/main" id="{E13459B9-5532-D90C-83A4-D1B203731ABF}"/>
              </a:ext>
            </a:extLst>
          </p:cNvPr>
          <p:cNvSpPr/>
          <p:nvPr/>
        </p:nvSpPr>
        <p:spPr>
          <a:xfrm>
            <a:off x="2222841" y="5275922"/>
            <a:ext cx="2307964" cy="852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Selección de los parámetros en la GUI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3193D3BC-FD0B-FCA8-C523-09BE6FF3DB51}"/>
              </a:ext>
            </a:extLst>
          </p:cNvPr>
          <p:cNvSpPr/>
          <p:nvPr/>
        </p:nvSpPr>
        <p:spPr>
          <a:xfrm>
            <a:off x="6379029" y="5275921"/>
            <a:ext cx="2307964" cy="852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Comunicación de la GUI con CATIA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079BE13A-702D-18C7-2DA8-19F9BBCFB3FC}"/>
              </a:ext>
            </a:extLst>
          </p:cNvPr>
          <p:cNvSpPr txBox="1"/>
          <p:nvPr/>
        </p:nvSpPr>
        <p:spPr>
          <a:xfrm>
            <a:off x="501533" y="1391017"/>
            <a:ext cx="7887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noProof="0" dirty="0"/>
              <a:t>Comunicación entre CATIA y las Tablas de Diseño: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554C462E-2F44-72A8-424B-9E33B7F6F1A2}"/>
              </a:ext>
            </a:extLst>
          </p:cNvPr>
          <p:cNvSpPr txBox="1"/>
          <p:nvPr/>
        </p:nvSpPr>
        <p:spPr>
          <a:xfrm>
            <a:off x="501533" y="4610693"/>
            <a:ext cx="7887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noProof="0" dirty="0"/>
              <a:t>Comunicación entre la GUI y CATIA:</a:t>
            </a:r>
          </a:p>
        </p:txBody>
      </p:sp>
    </p:spTree>
    <p:extLst>
      <p:ext uri="{BB962C8B-B14F-4D97-AF65-F5344CB8AC3E}">
        <p14:creationId xmlns:p14="http://schemas.microsoft.com/office/powerpoint/2010/main" val="2754556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5B4DC-4B50-87A7-83F4-7560B0E45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Interfaz de usuario gráfica, Aplicación, Word&#10;&#10;El contenido generado por IA puede ser incorrecto.">
            <a:extLst>
              <a:ext uri="{FF2B5EF4-FFF2-40B4-BE49-F238E27FC236}">
                <a16:creationId xmlns:a16="http://schemas.microsoft.com/office/drawing/2014/main" id="{C45C76BA-257D-D484-07D2-68E06F585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6" y="1452713"/>
            <a:ext cx="5797128" cy="5184040"/>
          </a:xfrm>
          <a:prstGeom prst="rect">
            <a:avLst/>
          </a:prstGeom>
        </p:spPr>
      </p:pic>
      <p:pic>
        <p:nvPicPr>
          <p:cNvPr id="12" name="Marcador de contenido 3" descr="Gráfico&#10;&#10;El contenido generado por IA puede ser incorrecto.">
            <a:extLst>
              <a:ext uri="{FF2B5EF4-FFF2-40B4-BE49-F238E27FC236}">
                <a16:creationId xmlns:a16="http://schemas.microsoft.com/office/drawing/2014/main" id="{D8FAA1C6-4DA2-B735-EB4A-A8EF4E662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83631" y="2218978"/>
            <a:ext cx="2990850" cy="43434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3D1F48D-FF5A-370E-8D3F-53AE4F7919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700" y="76848"/>
            <a:ext cx="1999575" cy="57782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9D81C74-4FA2-1F67-F81B-CCC850B096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8320" y="93946"/>
            <a:ext cx="765953" cy="57782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337FA36-5365-2C4F-D21F-B131B638CA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9480" y="84932"/>
            <a:ext cx="953676" cy="57382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E666A08-8F49-CC9F-2EBA-C333690ED9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9127" y="102453"/>
            <a:ext cx="1170708" cy="56931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89B78A4-CE61-D6A2-4941-BE4AE651210B}"/>
              </a:ext>
            </a:extLst>
          </p:cNvPr>
          <p:cNvSpPr txBox="1"/>
          <p:nvPr/>
        </p:nvSpPr>
        <p:spPr>
          <a:xfrm>
            <a:off x="11486723" y="6488668"/>
            <a:ext cx="89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noProof="0" dirty="0">
                <a:solidFill>
                  <a:srgbClr val="FFFFFF"/>
                </a:solidFill>
                <a:latin typeface="Century Schoolbook" panose="02040604050505020304"/>
              </a:rPr>
              <a:t>4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/10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E660DBA-35ED-A9E4-BA2F-B574F4F62102}"/>
              </a:ext>
            </a:extLst>
          </p:cNvPr>
          <p:cNvSpPr txBox="1">
            <a:spLocks/>
          </p:cNvSpPr>
          <p:nvPr/>
        </p:nvSpPr>
        <p:spPr>
          <a:xfrm>
            <a:off x="501533" y="127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j-ea"/>
                <a:cs typeface="+mj-cs"/>
              </a:rPr>
              <a:t>III.   Modelo CAD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3D107CF-5C77-385F-EEEE-964EC010E5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5112" y="923494"/>
            <a:ext cx="1419225" cy="121920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E7DAF234-6F13-060E-4042-32EC54F234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05960" y="919397"/>
            <a:ext cx="1566333" cy="1219200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6BC02BF0-5701-4E6A-26EB-1ECAA31294B1}"/>
              </a:ext>
            </a:extLst>
          </p:cNvPr>
          <p:cNvSpPr txBox="1"/>
          <p:nvPr/>
        </p:nvSpPr>
        <p:spPr>
          <a:xfrm>
            <a:off x="-105996" y="6596390"/>
            <a:ext cx="63691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noProof="0" dirty="0"/>
              <a:t>Figura 3.1 Interfaz gráfica sobre selección de los parámetros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41DC6E4-5F62-1FFE-AF34-175D9B8084CD}"/>
              </a:ext>
            </a:extLst>
          </p:cNvPr>
          <p:cNvSpPr txBox="1"/>
          <p:nvPr/>
        </p:nvSpPr>
        <p:spPr>
          <a:xfrm>
            <a:off x="5923764" y="6582232"/>
            <a:ext cx="63691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noProof="0" dirty="0"/>
              <a:t>Figura 3.4 Sección de la unión atornillada</a:t>
            </a:r>
            <a:r>
              <a:rPr lang="es-ES" sz="1100" dirty="0"/>
              <a:t> </a:t>
            </a:r>
            <a:endParaRPr lang="es-ES" sz="1100" noProof="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89EDC77-53CE-9D53-A746-190F17412C56}"/>
              </a:ext>
            </a:extLst>
          </p:cNvPr>
          <p:cNvSpPr txBox="1"/>
          <p:nvPr/>
        </p:nvSpPr>
        <p:spPr>
          <a:xfrm>
            <a:off x="5822888" y="2120926"/>
            <a:ext cx="63691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noProof="0" dirty="0"/>
              <a:t>Figura 3.2 y 3.3 Posición de Mínima (</a:t>
            </a:r>
            <a:r>
              <a:rPr lang="es-ES" sz="1100" noProof="0" dirty="0" err="1"/>
              <a:t>Izq</a:t>
            </a:r>
            <a:r>
              <a:rPr lang="es-ES" sz="1100" noProof="0" dirty="0"/>
              <a:t>) y Máxima (</a:t>
            </a:r>
            <a:r>
              <a:rPr lang="es-ES" sz="1100" noProof="0" dirty="0" err="1"/>
              <a:t>Dch</a:t>
            </a:r>
            <a:r>
              <a:rPr lang="es-ES" sz="1100" dirty="0"/>
              <a:t>) separación </a:t>
            </a:r>
            <a:endParaRPr lang="es-ES" sz="1100" noProof="0" dirty="0"/>
          </a:p>
        </p:txBody>
      </p:sp>
    </p:spTree>
    <p:extLst>
      <p:ext uri="{BB962C8B-B14F-4D97-AF65-F5344CB8AC3E}">
        <p14:creationId xmlns:p14="http://schemas.microsoft.com/office/powerpoint/2010/main" val="543957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1DB81-6212-01A1-4F14-29FF2BAB3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C70DD01-82A6-9497-BBAA-0F93C1025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00" y="76848"/>
            <a:ext cx="1999575" cy="57782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A4DF329-F2D9-C3B6-3E1C-8DB5B8B76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8320" y="93946"/>
            <a:ext cx="765953" cy="57782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AAC70BD-8D6A-9A21-4149-BEE5400A34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9480" y="84932"/>
            <a:ext cx="953676" cy="57382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AA8EDA9-606B-C3EA-732B-AA5A687B6B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9127" y="102453"/>
            <a:ext cx="1170708" cy="56931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2B4A233-7656-0612-8E13-AEFF751F313A}"/>
              </a:ext>
            </a:extLst>
          </p:cNvPr>
          <p:cNvSpPr txBox="1"/>
          <p:nvPr/>
        </p:nvSpPr>
        <p:spPr>
          <a:xfrm>
            <a:off x="11486723" y="6488668"/>
            <a:ext cx="89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noProof="0" dirty="0">
                <a:solidFill>
                  <a:srgbClr val="FFFFFF"/>
                </a:solidFill>
                <a:latin typeface="Century Schoolbook" panose="02040604050505020304"/>
              </a:rPr>
              <a:t>5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/10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B25A7102-4649-B151-8BC3-FB79ED299AAD}"/>
              </a:ext>
            </a:extLst>
          </p:cNvPr>
          <p:cNvSpPr txBox="1">
            <a:spLocks/>
          </p:cNvSpPr>
          <p:nvPr/>
        </p:nvSpPr>
        <p:spPr>
          <a:xfrm>
            <a:off x="501533" y="127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j-ea"/>
                <a:cs typeface="+mj-cs"/>
              </a:rPr>
              <a:t>IV.   Modelo FEM - APEX</a:t>
            </a:r>
          </a:p>
        </p:txBody>
      </p:sp>
      <p:pic>
        <p:nvPicPr>
          <p:cNvPr id="2" name="Marcador de contenido 4">
            <a:extLst>
              <a:ext uri="{FF2B5EF4-FFF2-40B4-BE49-F238E27FC236}">
                <a16:creationId xmlns:a16="http://schemas.microsoft.com/office/drawing/2014/main" id="{EE5DC507-A420-B0EF-FDF4-E4BA67576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51720" y="2507022"/>
            <a:ext cx="2381170" cy="3483094"/>
          </a:xfrm>
        </p:spPr>
      </p:pic>
      <p:pic>
        <p:nvPicPr>
          <p:cNvPr id="10" name="Imagen 9" descr="Diagrama&#10;&#10;El contenido generado por IA puede ser incorrecto.">
            <a:extLst>
              <a:ext uri="{FF2B5EF4-FFF2-40B4-BE49-F238E27FC236}">
                <a16:creationId xmlns:a16="http://schemas.microsoft.com/office/drawing/2014/main" id="{2C91F1FA-B158-EEC7-E7B1-772682B536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7397" y="1454452"/>
            <a:ext cx="2514901" cy="2299970"/>
          </a:xfrm>
          <a:prstGeom prst="rect">
            <a:avLst/>
          </a:prstGeom>
        </p:spPr>
      </p:pic>
      <p:pic>
        <p:nvPicPr>
          <p:cNvPr id="11" name="Imagen 10" descr="Imagen que contiene Forma&#10;&#10;El contenido generado por IA puede ser incorrecto.">
            <a:extLst>
              <a:ext uri="{FF2B5EF4-FFF2-40B4-BE49-F238E27FC236}">
                <a16:creationId xmlns:a16="http://schemas.microsoft.com/office/drawing/2014/main" id="{38824E24-BBCB-56EA-7156-2677A87B40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58511" y="3752684"/>
            <a:ext cx="2704263" cy="2735984"/>
          </a:xfrm>
          <a:prstGeom prst="rect">
            <a:avLst/>
          </a:prstGeom>
        </p:spPr>
      </p:pic>
      <p:pic>
        <p:nvPicPr>
          <p:cNvPr id="13" name="Imagen 12" descr="Gráfico, Gráfico de superficie&#10;&#10;El contenido generado por IA puede ser incorrecto.">
            <a:extLst>
              <a:ext uri="{FF2B5EF4-FFF2-40B4-BE49-F238E27FC236}">
                <a16:creationId xmlns:a16="http://schemas.microsoft.com/office/drawing/2014/main" id="{DA5B7F55-4C77-97A8-622F-1D46270B5F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35404" y="1452713"/>
            <a:ext cx="2191293" cy="2299971"/>
          </a:xfrm>
          <a:prstGeom prst="rect">
            <a:avLst/>
          </a:prstGeom>
        </p:spPr>
      </p:pic>
      <p:pic>
        <p:nvPicPr>
          <p:cNvPr id="15" name="Imagen 14" descr="Interfaz de usuario gráfica, Diagrama&#10;&#10;El contenido generado por IA puede ser incorrecto.">
            <a:extLst>
              <a:ext uri="{FF2B5EF4-FFF2-40B4-BE49-F238E27FC236}">
                <a16:creationId xmlns:a16="http://schemas.microsoft.com/office/drawing/2014/main" id="{213F3BDC-B1DE-BCFC-D2A5-C39A385ECD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26697" y="1452385"/>
            <a:ext cx="2191293" cy="2300627"/>
          </a:xfrm>
          <a:prstGeom prst="rect">
            <a:avLst/>
          </a:prstGeom>
        </p:spPr>
      </p:pic>
      <p:pic>
        <p:nvPicPr>
          <p:cNvPr id="18" name="Imagen 17" descr="Imagen que contiene interior, tabla, cesta, oscuro&#10;&#10;El contenido generado por IA puede ser incorrecto.">
            <a:extLst>
              <a:ext uri="{FF2B5EF4-FFF2-40B4-BE49-F238E27FC236}">
                <a16:creationId xmlns:a16="http://schemas.microsoft.com/office/drawing/2014/main" id="{5DECE5E5-928D-9F59-DE5D-3FE5A06D84D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49036" y="3752684"/>
            <a:ext cx="2786942" cy="2735984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C0954BB5-D9E3-1218-09A7-A826D30DA499}"/>
              </a:ext>
            </a:extLst>
          </p:cNvPr>
          <p:cNvSpPr txBox="1"/>
          <p:nvPr/>
        </p:nvSpPr>
        <p:spPr>
          <a:xfrm>
            <a:off x="298548" y="1552331"/>
            <a:ext cx="4084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noProof="0" dirty="0"/>
              <a:t>Mallado automático mediante MACROS en APEX.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9557AF9-F6A0-75D2-19EB-9B3C45EBB598}"/>
              </a:ext>
            </a:extLst>
          </p:cNvPr>
          <p:cNvSpPr txBox="1"/>
          <p:nvPr/>
        </p:nvSpPr>
        <p:spPr>
          <a:xfrm>
            <a:off x="1881005" y="2525148"/>
            <a:ext cx="270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noProof="0" dirty="0"/>
              <a:t>Elección de parámetros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CFA198D-1E7D-C0B5-4630-88878DD34670}"/>
              </a:ext>
            </a:extLst>
          </p:cNvPr>
          <p:cNvSpPr txBox="1"/>
          <p:nvPr/>
        </p:nvSpPr>
        <p:spPr>
          <a:xfrm>
            <a:off x="1893432" y="2827770"/>
            <a:ext cx="270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noProof="0" dirty="0"/>
              <a:t>Archivo</a:t>
            </a:r>
            <a:r>
              <a:rPr lang="es-ES" noProof="0" dirty="0"/>
              <a:t> .</a:t>
            </a:r>
            <a:r>
              <a:rPr lang="es-ES" sz="1600" noProof="0" dirty="0"/>
              <a:t>step</a:t>
            </a:r>
            <a:endParaRPr lang="es-ES" noProof="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5107906-EC35-ED8B-DBEF-36974680B84A}"/>
              </a:ext>
            </a:extLst>
          </p:cNvPr>
          <p:cNvSpPr txBox="1"/>
          <p:nvPr/>
        </p:nvSpPr>
        <p:spPr>
          <a:xfrm>
            <a:off x="2659295" y="3204858"/>
            <a:ext cx="270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noProof="0" dirty="0"/>
              <a:t>Creación de celdas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D5A369D-C88D-2DD0-C34A-FA51984DA681}"/>
              </a:ext>
            </a:extLst>
          </p:cNvPr>
          <p:cNvSpPr txBox="1"/>
          <p:nvPr/>
        </p:nvSpPr>
        <p:spPr>
          <a:xfrm>
            <a:off x="2416974" y="4217969"/>
            <a:ext cx="2948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noProof="0" dirty="0"/>
              <a:t>RBE3 condición de contorno junto a CBUSH en la pieza inferior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2D5FB79-DC7A-56A5-75DE-A3A3104C8C79}"/>
              </a:ext>
            </a:extLst>
          </p:cNvPr>
          <p:cNvSpPr txBox="1"/>
          <p:nvPr/>
        </p:nvSpPr>
        <p:spPr>
          <a:xfrm>
            <a:off x="298548" y="6118309"/>
            <a:ext cx="49002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noProof="0" dirty="0"/>
              <a:t>+1 Archivo extra para la división según su propiedad</a:t>
            </a:r>
          </a:p>
        </p:txBody>
      </p:sp>
      <p:sp>
        <p:nvSpPr>
          <p:cNvPr id="30" name="Cerrar llave 29">
            <a:extLst>
              <a:ext uri="{FF2B5EF4-FFF2-40B4-BE49-F238E27FC236}">
                <a16:creationId xmlns:a16="http://schemas.microsoft.com/office/drawing/2014/main" id="{4E98C816-2309-AA47-4EFF-A1F42BF36A09}"/>
              </a:ext>
            </a:extLst>
          </p:cNvPr>
          <p:cNvSpPr/>
          <p:nvPr/>
        </p:nvSpPr>
        <p:spPr>
          <a:xfrm>
            <a:off x="2147395" y="4248569"/>
            <a:ext cx="135599" cy="71967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noProof="0" dirty="0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F714D40A-E884-72AD-D504-0EF8F0EB49D7}"/>
              </a:ext>
            </a:extLst>
          </p:cNvPr>
          <p:cNvCxnSpPr/>
          <p:nvPr/>
        </p:nvCxnSpPr>
        <p:spPr>
          <a:xfrm>
            <a:off x="1513840" y="2672080"/>
            <a:ext cx="327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6E30B548-2BF9-079B-B555-1FB893C87FA1}"/>
              </a:ext>
            </a:extLst>
          </p:cNvPr>
          <p:cNvCxnSpPr/>
          <p:nvPr/>
        </p:nvCxnSpPr>
        <p:spPr>
          <a:xfrm>
            <a:off x="1627976" y="3037840"/>
            <a:ext cx="327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66BA6E0C-769C-05EA-E6B3-0B856830AA27}"/>
              </a:ext>
            </a:extLst>
          </p:cNvPr>
          <p:cNvCxnSpPr/>
          <p:nvPr/>
        </p:nvCxnSpPr>
        <p:spPr>
          <a:xfrm>
            <a:off x="2374386" y="3388360"/>
            <a:ext cx="327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DDDD83D-30A7-17FE-302A-A04E91889A89}"/>
              </a:ext>
            </a:extLst>
          </p:cNvPr>
          <p:cNvSpPr txBox="1"/>
          <p:nvPr/>
        </p:nvSpPr>
        <p:spPr>
          <a:xfrm>
            <a:off x="4978218" y="6486056"/>
            <a:ext cx="63691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noProof="0" dirty="0"/>
              <a:t>Figuras 4.1 División en celdas, semilla de malla y mallado en MSC APEX</a:t>
            </a:r>
          </a:p>
        </p:txBody>
      </p:sp>
    </p:spTree>
    <p:extLst>
      <p:ext uri="{BB962C8B-B14F-4D97-AF65-F5344CB8AC3E}">
        <p14:creationId xmlns:p14="http://schemas.microsoft.com/office/powerpoint/2010/main" val="2890246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F6FA7-E702-F215-CDDF-126D6FC65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contenido 3" descr="Imagen que contiene Diagrama&#10;&#10;El contenido generado por IA puede ser incorrecto.">
            <a:extLst>
              <a:ext uri="{FF2B5EF4-FFF2-40B4-BE49-F238E27FC236}">
                <a16:creationId xmlns:a16="http://schemas.microsoft.com/office/drawing/2014/main" id="{7227FE39-E589-10B0-434D-9AA6A0B2F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41" y="2794137"/>
            <a:ext cx="2633316" cy="3647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5B44F65-A26D-6565-26D3-C456109F0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00" y="76848"/>
            <a:ext cx="1999575" cy="57782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AC946C6-71EB-A9FD-9885-F39CBFA68A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8320" y="93946"/>
            <a:ext cx="765953" cy="57782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7260DDE-2BDA-C7D8-CE81-89354BE8F4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9480" y="84932"/>
            <a:ext cx="953676" cy="57382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503E4D7-CBCE-9CF4-4D60-CD4543B546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89127" y="102453"/>
            <a:ext cx="1170708" cy="56931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5F3B3CC-D9A1-89F9-9EF1-4B097F201039}"/>
              </a:ext>
            </a:extLst>
          </p:cNvPr>
          <p:cNvSpPr txBox="1"/>
          <p:nvPr/>
        </p:nvSpPr>
        <p:spPr>
          <a:xfrm>
            <a:off x="11486723" y="6488668"/>
            <a:ext cx="89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6/10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E3BA6783-A74B-E5AB-F3BE-9622F0F6501A}"/>
              </a:ext>
            </a:extLst>
          </p:cNvPr>
          <p:cNvSpPr txBox="1">
            <a:spLocks/>
          </p:cNvSpPr>
          <p:nvPr/>
        </p:nvSpPr>
        <p:spPr>
          <a:xfrm>
            <a:off x="501533" y="127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000" noProof="0" dirty="0">
                <a:solidFill>
                  <a:srgbClr val="000000"/>
                </a:solidFill>
                <a:latin typeface="Century Schoolbook" panose="02040604050505020304"/>
              </a:rPr>
              <a:t>IV.   </a:t>
            </a:r>
            <a:r>
              <a:rPr kumimoji="0" lang="es-ES" sz="40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j-ea"/>
                <a:cs typeface="+mj-cs"/>
              </a:rPr>
              <a:t>Modelo FEM - Cabecero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D84F5DD-9E37-6A13-881B-7521E16A840D}"/>
              </a:ext>
            </a:extLst>
          </p:cNvPr>
          <p:cNvSpPr txBox="1"/>
          <p:nvPr/>
        </p:nvSpPr>
        <p:spPr>
          <a:xfrm>
            <a:off x="4891981" y="6254439"/>
            <a:ext cx="2511123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s-ES" sz="1100" kern="100" noProof="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Figura 4.2 Longitud de la zona libre del tornillo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389E6D99-EA29-CADC-17D4-0F28063EA9F2}"/>
              </a:ext>
            </a:extLst>
          </p:cNvPr>
          <p:cNvCxnSpPr>
            <a:cxnSpLocks/>
          </p:cNvCxnSpPr>
          <p:nvPr/>
        </p:nvCxnSpPr>
        <p:spPr>
          <a:xfrm flipV="1">
            <a:off x="5686156" y="4174931"/>
            <a:ext cx="0" cy="6398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8C030315-1045-8FC4-1ADB-467290BFEEF5}"/>
                  </a:ext>
                </a:extLst>
              </p:cNvPr>
              <p:cNvSpPr txBox="1"/>
              <p:nvPr/>
            </p:nvSpPr>
            <p:spPr>
              <a:xfrm>
                <a:off x="5089781" y="4288792"/>
                <a:ext cx="5029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noProof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ES" b="0" i="1" noProof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ES" noProof="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8C030315-1045-8FC4-1ADB-467290BFE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781" y="4288792"/>
                <a:ext cx="502919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n 12" descr="Gráfico&#10;&#10;El contenido generado por IA puede ser incorrecto.">
            <a:extLst>
              <a:ext uri="{FF2B5EF4-FFF2-40B4-BE49-F238E27FC236}">
                <a16:creationId xmlns:a16="http://schemas.microsoft.com/office/drawing/2014/main" id="{8B051666-AF6E-9175-5AA3-82E0D01843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03104" y="1040860"/>
            <a:ext cx="3733895" cy="2454450"/>
          </a:xfrm>
          <a:prstGeom prst="rect">
            <a:avLst/>
          </a:prstGeom>
        </p:spPr>
      </p:pic>
      <p:pic>
        <p:nvPicPr>
          <p:cNvPr id="15" name="Imagen 14" descr="Gráfico&#10;&#10;El contenido generado por IA puede ser incorrecto.">
            <a:extLst>
              <a:ext uri="{FF2B5EF4-FFF2-40B4-BE49-F238E27FC236}">
                <a16:creationId xmlns:a16="http://schemas.microsoft.com/office/drawing/2014/main" id="{FD1C07FE-F2C6-7EEC-9EF2-61BE93E413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03105" y="3538081"/>
            <a:ext cx="3733894" cy="26735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CEA26157-A98B-C88B-635F-AC0C0AA1EF2E}"/>
                  </a:ext>
                </a:extLst>
              </p:cNvPr>
              <p:cNvSpPr txBox="1"/>
              <p:nvPr/>
            </p:nvSpPr>
            <p:spPr>
              <a:xfrm>
                <a:off x="5581721" y="1896590"/>
                <a:ext cx="1599178" cy="609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noProof="0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s-ES" i="1" noProof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ES" i="0" noProof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 noProof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i="1" noProof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noProof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ES" i="1" noProof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s-ES" i="0" noProof="0">
                              <a:latin typeface="Cambria Math" panose="02040503050406030204" pitchFamily="18" charset="0"/>
                            </a:rPr>
                            <m:t>·</m:t>
                          </m:r>
                          <m:sSub>
                            <m:sSubPr>
                              <m:ctrlPr>
                                <a:rPr lang="es-ES" i="1" noProof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noProof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i="1" noProof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s-ES" i="1" noProof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s-ES" i="0" noProof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s-ES" i="1" noProof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s-ES" noProof="0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CEA26157-A98B-C88B-635F-AC0C0AA1E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721" y="1896590"/>
                <a:ext cx="1599178" cy="6090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E60ECC82-BC1B-347B-C667-F1CA633BE74E}"/>
                  </a:ext>
                </a:extLst>
              </p:cNvPr>
              <p:cNvSpPr txBox="1"/>
              <p:nvPr/>
            </p:nvSpPr>
            <p:spPr>
              <a:xfrm>
                <a:off x="501533" y="1452713"/>
                <a:ext cx="5080188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noProof="0" dirty="0"/>
                  <a:t>Para la PRECARGA será necesario aplicar un GIRO equivalente a la zona libre de </a:t>
                </a:r>
                <a:r>
                  <a:rPr lang="es-ES" noProof="0" dirty="0" err="1"/>
                  <a:t>Helicoil</a:t>
                </a:r>
                <a:r>
                  <a:rPr lang="es-ES" noProof="0" dirty="0"/>
                  <a:t> debajo de la cabeza,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noProof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ES" i="1" noProof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ES" noProof="0" dirty="0"/>
              </a:p>
              <a:p>
                <a:endParaRPr lang="es-ES" noProof="0" dirty="0"/>
              </a:p>
              <a:p>
                <a:r>
                  <a:rPr lang="es-ES" noProof="0" dirty="0"/>
                  <a:t>Para el cuerpo del tornillo con su rosca será necesario aplicar una operación de transformación</a:t>
                </a:r>
              </a:p>
              <a:p>
                <a:endParaRPr lang="es-ES" noProof="0" dirty="0"/>
              </a:p>
              <a:p>
                <a:r>
                  <a:rPr lang="es-ES" noProof="0" dirty="0"/>
                  <a:t>Cabecero:</a:t>
                </a:r>
              </a:p>
              <a:p>
                <a:r>
                  <a:rPr lang="es-ES" noProof="0" dirty="0"/>
                  <a:t>2 métodos de resolución:</a:t>
                </a:r>
              </a:p>
              <a:p>
                <a:r>
                  <a:rPr lang="es-ES" noProof="0" dirty="0"/>
                  <a:t>BCBODY: </a:t>
                </a:r>
                <a:r>
                  <a:rPr lang="es-ES" noProof="0" dirty="0" err="1"/>
                  <a:t>Segment</a:t>
                </a:r>
                <a:r>
                  <a:rPr lang="es-ES" noProof="0" dirty="0"/>
                  <a:t> </a:t>
                </a:r>
                <a:r>
                  <a:rPr lang="es-ES" noProof="0" dirty="0" err="1"/>
                  <a:t>to</a:t>
                </a:r>
                <a:r>
                  <a:rPr lang="es-ES" noProof="0" dirty="0"/>
                  <a:t> </a:t>
                </a:r>
                <a:r>
                  <a:rPr lang="es-ES" noProof="0" dirty="0" err="1"/>
                  <a:t>Segment</a:t>
                </a:r>
                <a:endParaRPr lang="es-ES" noProof="0" dirty="0"/>
              </a:p>
              <a:p>
                <a:r>
                  <a:rPr lang="es-ES" noProof="0" dirty="0"/>
                  <a:t>	   Mayores tiempos de cálculo</a:t>
                </a:r>
              </a:p>
              <a:p>
                <a:r>
                  <a:rPr lang="es-ES" noProof="0" dirty="0"/>
                  <a:t>	   Más zonas de contacto</a:t>
                </a:r>
              </a:p>
              <a:p>
                <a:r>
                  <a:rPr lang="es-ES" noProof="0" dirty="0"/>
                  <a:t>	   Tensiones más elevadas</a:t>
                </a:r>
              </a:p>
              <a:p>
                <a:endParaRPr lang="es-ES" noProof="0" dirty="0"/>
              </a:p>
              <a:p>
                <a:r>
                  <a:rPr lang="es-ES" noProof="0" dirty="0"/>
                  <a:t>BCGRID: </a:t>
                </a:r>
                <a:r>
                  <a:rPr lang="es-ES" noProof="0" dirty="0" err="1"/>
                  <a:t>Node</a:t>
                </a:r>
                <a:r>
                  <a:rPr lang="es-ES" noProof="0" dirty="0"/>
                  <a:t> </a:t>
                </a:r>
                <a:r>
                  <a:rPr lang="es-ES" noProof="0" dirty="0" err="1"/>
                  <a:t>to</a:t>
                </a:r>
                <a:r>
                  <a:rPr lang="es-ES" noProof="0" dirty="0"/>
                  <a:t> </a:t>
                </a:r>
                <a:r>
                  <a:rPr lang="es-ES" noProof="0" dirty="0" err="1"/>
                  <a:t>Segment</a:t>
                </a:r>
                <a:endParaRPr lang="es-ES" noProof="0" dirty="0"/>
              </a:p>
              <a:p>
                <a:r>
                  <a:rPr lang="es-ES" noProof="0" dirty="0"/>
                  <a:t>	  Necesario escoger los nodos exteriores de un cuerpo. Ej. </a:t>
                </a:r>
                <a:r>
                  <a:rPr lang="es-ES" noProof="0" dirty="0" err="1"/>
                  <a:t>Helicoil</a:t>
                </a:r>
                <a:r>
                  <a:rPr lang="es-ES" noProof="0" dirty="0"/>
                  <a:t>.</a:t>
                </a:r>
              </a:p>
            </p:txBody>
          </p:sp>
        </mc:Choice>
        <mc:Fallback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E60ECC82-BC1B-347B-C667-F1CA633BE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33" y="1452713"/>
                <a:ext cx="5080188" cy="5078313"/>
              </a:xfrm>
              <a:prstGeom prst="rect">
                <a:avLst/>
              </a:prstGeom>
              <a:blipFill>
                <a:blip r:embed="rId12"/>
                <a:stretch>
                  <a:fillRect l="-959" t="-600" r="-1559" b="-96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uadroTexto 23">
            <a:extLst>
              <a:ext uri="{FF2B5EF4-FFF2-40B4-BE49-F238E27FC236}">
                <a16:creationId xmlns:a16="http://schemas.microsoft.com/office/drawing/2014/main" id="{400879B8-7962-5074-0FC8-8167F1F66F8C}"/>
              </a:ext>
            </a:extLst>
          </p:cNvPr>
          <p:cNvSpPr txBox="1"/>
          <p:nvPr/>
        </p:nvSpPr>
        <p:spPr>
          <a:xfrm>
            <a:off x="7403104" y="6211668"/>
            <a:ext cx="3733895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s-ES" sz="1100" kern="100" noProof="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Figura 4.3 Posición inicial de la rosca (Arriba) y Aplicación del giro (Abajo)</a:t>
            </a:r>
          </a:p>
        </p:txBody>
      </p:sp>
    </p:spTree>
    <p:extLst>
      <p:ext uri="{BB962C8B-B14F-4D97-AF65-F5344CB8AC3E}">
        <p14:creationId xmlns:p14="http://schemas.microsoft.com/office/powerpoint/2010/main" val="2425025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D4600-520C-9D85-0804-98F68423E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4D0DC37-AA5C-EADA-A5E3-0934A1F7D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00" y="76848"/>
            <a:ext cx="1999575" cy="57782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269CAFE-25AD-730C-DC60-6C978631A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8320" y="93946"/>
            <a:ext cx="765953" cy="57782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C9FA306-C719-57FB-6DB5-BB4E2BD1C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9480" y="84932"/>
            <a:ext cx="953676" cy="57382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79FC446-2E4A-9EC6-5850-7672E4DB01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9127" y="102453"/>
            <a:ext cx="1170708" cy="56931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8DA3C52-C5EF-8CED-C4E6-64EDBAF61BBF}"/>
              </a:ext>
            </a:extLst>
          </p:cNvPr>
          <p:cNvSpPr txBox="1"/>
          <p:nvPr/>
        </p:nvSpPr>
        <p:spPr>
          <a:xfrm>
            <a:off x="11486723" y="6488668"/>
            <a:ext cx="89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noProof="0" dirty="0">
                <a:solidFill>
                  <a:srgbClr val="FFFFFF"/>
                </a:solidFill>
                <a:latin typeface="Century Schoolbook" panose="02040604050505020304"/>
              </a:rPr>
              <a:t>7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/10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BBEF10A2-BE88-FB50-D993-3561CD6388A4}"/>
              </a:ext>
            </a:extLst>
          </p:cNvPr>
          <p:cNvSpPr txBox="1">
            <a:spLocks/>
          </p:cNvSpPr>
          <p:nvPr/>
        </p:nvSpPr>
        <p:spPr>
          <a:xfrm>
            <a:off x="501533" y="1271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j-ea"/>
                <a:cs typeface="+mj-cs"/>
              </a:rPr>
              <a:t>V.   Resultados Precarga</a:t>
            </a:r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B5F8F74B-DF75-78FA-94BA-F2891FEA5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402082"/>
              </p:ext>
            </p:extLst>
          </p:nvPr>
        </p:nvGraphicFramePr>
        <p:xfrm>
          <a:off x="6423980" y="2278854"/>
          <a:ext cx="4765651" cy="1062990"/>
        </p:xfrm>
        <a:graphic>
          <a:graphicData uri="http://schemas.openxmlformats.org/drawingml/2006/table">
            <a:tbl>
              <a:tblPr/>
              <a:tblGrid>
                <a:gridCol w="2043101">
                  <a:extLst>
                    <a:ext uri="{9D8B030D-6E8A-4147-A177-3AD203B41FA5}">
                      <a16:colId xmlns:a16="http://schemas.microsoft.com/office/drawing/2014/main" val="267607324"/>
                    </a:ext>
                  </a:extLst>
                </a:gridCol>
                <a:gridCol w="995350">
                  <a:extLst>
                    <a:ext uri="{9D8B030D-6E8A-4147-A177-3AD203B41FA5}">
                      <a16:colId xmlns:a16="http://schemas.microsoft.com/office/drawing/2014/main" val="259500458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364301623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86346328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Tensión Analítica MPa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97449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Fv</a:t>
                      </a:r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nominal (N)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Fv</a:t>
                      </a:r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min (N)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Fv</a:t>
                      </a:r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s-E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</a:t>
                      </a:r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(N)</a:t>
                      </a:r>
                      <a:endParaRPr lang="es-ES" dirty="0"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4151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Área de la sección resistente, 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84982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Área métrica, d=4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588335"/>
                  </a:ext>
                </a:extLst>
              </a:tr>
            </a:tbl>
          </a:graphicData>
        </a:graphic>
      </p:graphicFrame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738A4017-605A-A8AB-8967-57DEA0597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33808"/>
              </p:ext>
            </p:extLst>
          </p:nvPr>
        </p:nvGraphicFramePr>
        <p:xfrm>
          <a:off x="6428612" y="980272"/>
          <a:ext cx="4432300" cy="1143000"/>
        </p:xfrm>
        <a:graphic>
          <a:graphicData uri="http://schemas.openxmlformats.org/drawingml/2006/table">
            <a:tbl>
              <a:tblPr/>
              <a:tblGrid>
                <a:gridCol w="2044945">
                  <a:extLst>
                    <a:ext uri="{9D8B030D-6E8A-4147-A177-3AD203B41FA5}">
                      <a16:colId xmlns:a16="http://schemas.microsoft.com/office/drawing/2014/main" val="3585445235"/>
                    </a:ext>
                  </a:extLst>
                </a:gridCol>
                <a:gridCol w="2387355">
                  <a:extLst>
                    <a:ext uri="{9D8B030D-6E8A-4147-A177-3AD203B41FA5}">
                      <a16:colId xmlns:a16="http://schemas.microsoft.com/office/drawing/2014/main" val="27045585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Tensión Solo Precarga MPa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13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MinimaSeparacion_BCGRID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3614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MinimaSeparacion_BCBODY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6887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MediaSeparacion_BCGRID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6121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MediaSeparacion_BCBODY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6117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MaximaSeparacion_BCGRID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210545"/>
                  </a:ext>
                </a:extLst>
              </a:tr>
            </a:tbl>
          </a:graphicData>
        </a:graphic>
      </p:graphicFrame>
      <p:sp>
        <p:nvSpPr>
          <p:cNvPr id="15" name="CuadroTexto 14">
            <a:extLst>
              <a:ext uri="{FF2B5EF4-FFF2-40B4-BE49-F238E27FC236}">
                <a16:creationId xmlns:a16="http://schemas.microsoft.com/office/drawing/2014/main" id="{0CEA7848-FB39-944B-B656-FEE2DF79274C}"/>
              </a:ext>
            </a:extLst>
          </p:cNvPr>
          <p:cNvSpPr txBox="1"/>
          <p:nvPr/>
        </p:nvSpPr>
        <p:spPr>
          <a:xfrm>
            <a:off x="993682" y="1632084"/>
            <a:ext cx="47656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Mayores tensiones en BCBODY</a:t>
            </a:r>
          </a:p>
          <a:p>
            <a:endParaRPr lang="es-ES" dirty="0"/>
          </a:p>
          <a:p>
            <a:r>
              <a:rPr lang="es-ES" dirty="0"/>
              <a:t>Para todos los casos son tensiones inferiores comparadas a las analíticas con respecto a As (área resistente)</a:t>
            </a:r>
          </a:p>
        </p:txBody>
      </p:sp>
      <p:pic>
        <p:nvPicPr>
          <p:cNvPr id="17" name="Imagen 16" descr="Gráfico, Diagrama, Esquemático&#10;&#10;El contenido generado por IA puede ser incorrecto.">
            <a:extLst>
              <a:ext uri="{FF2B5EF4-FFF2-40B4-BE49-F238E27FC236}">
                <a16:creationId xmlns:a16="http://schemas.microsoft.com/office/drawing/2014/main" id="{661D0F9C-5195-E1EE-0BBF-929ABB7D23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3980" y="3364347"/>
            <a:ext cx="4328336" cy="3233424"/>
          </a:xfrm>
          <a:prstGeom prst="rect">
            <a:avLst/>
          </a:prstGeom>
        </p:spPr>
      </p:pic>
      <p:pic>
        <p:nvPicPr>
          <p:cNvPr id="18" name="Imagen 17" descr="Gráfico, Diagrama, Esquemático&#10;&#10;El contenido generado por IA puede ser incorrecto.">
            <a:extLst>
              <a:ext uri="{FF2B5EF4-FFF2-40B4-BE49-F238E27FC236}">
                <a16:creationId xmlns:a16="http://schemas.microsoft.com/office/drawing/2014/main" id="{88A435C2-28BB-C9CA-84F1-827B2FB9D8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330" y="3288784"/>
            <a:ext cx="4509135" cy="3384550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C0D41319-67EA-22F0-3A0A-D95A092FF2F8}"/>
              </a:ext>
            </a:extLst>
          </p:cNvPr>
          <p:cNvSpPr txBox="1"/>
          <p:nvPr/>
        </p:nvSpPr>
        <p:spPr>
          <a:xfrm>
            <a:off x="748061" y="6597771"/>
            <a:ext cx="5230190" cy="268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s-ES" sz="1100" kern="100" noProof="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Figura 5.1 Componente en Z de tensiones BCGRID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408E8D1-A08D-707C-A8EA-325F3437552A}"/>
              </a:ext>
            </a:extLst>
          </p:cNvPr>
          <p:cNvSpPr txBox="1"/>
          <p:nvPr/>
        </p:nvSpPr>
        <p:spPr>
          <a:xfrm>
            <a:off x="6423980" y="6589272"/>
            <a:ext cx="5230190" cy="268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s-ES" sz="1100" kern="100" noProof="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Figura 5.2 Componente en Z de tensiones BCBODY</a:t>
            </a:r>
          </a:p>
        </p:txBody>
      </p:sp>
    </p:spTree>
    <p:extLst>
      <p:ext uri="{BB962C8B-B14F-4D97-AF65-F5344CB8AC3E}">
        <p14:creationId xmlns:p14="http://schemas.microsoft.com/office/powerpoint/2010/main" val="36701239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9327</TotalTime>
  <Words>1271</Words>
  <Application>Microsoft Office PowerPoint</Application>
  <PresentationFormat>Panorámica</PresentationFormat>
  <Paragraphs>325</Paragraphs>
  <Slides>15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Cambria Math</vt:lpstr>
      <vt:lpstr>Century Schoolbook</vt:lpstr>
      <vt:lpstr>Times New Roman</vt:lpstr>
      <vt:lpstr>Wingdings 2</vt:lpstr>
      <vt:lpstr>Tema de Office</vt:lpstr>
      <vt:lpstr>Vista</vt:lpstr>
      <vt:lpstr>Modelización detallada y análisis estructural de la unión atornillada</vt:lpstr>
      <vt:lpstr>Índice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CARLOS GARCIA-TAHEÑO HIJES</dc:creator>
  <cp:lastModifiedBy>JUAN CARLOS GARCIA-TAHEÑO HIJES</cp:lastModifiedBy>
  <cp:revision>8</cp:revision>
  <dcterms:created xsi:type="dcterms:W3CDTF">2024-11-20T09:07:06Z</dcterms:created>
  <dcterms:modified xsi:type="dcterms:W3CDTF">2025-07-07T09:18:18Z</dcterms:modified>
</cp:coreProperties>
</file>