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62" r:id="rId9"/>
    <p:sldId id="270" r:id="rId10"/>
    <p:sldId id="269" r:id="rId11"/>
    <p:sldId id="268" r:id="rId12"/>
    <p:sldId id="261" r:id="rId13"/>
    <p:sldId id="263" r:id="rId14"/>
    <p:sldId id="264" r:id="rId15"/>
    <p:sldId id="273" r:id="rId16"/>
    <p:sldId id="274" r:id="rId17"/>
    <p:sldId id="275" r:id="rId18"/>
    <p:sldId id="279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2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7134848"/>
        <c:axId val="287135240"/>
      </c:barChart>
      <c:catAx>
        <c:axId val="2871348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87135240"/>
        <c:crosses val="autoZero"/>
        <c:auto val="1"/>
        <c:lblAlgn val="ctr"/>
        <c:lblOffset val="100"/>
        <c:noMultiLvlLbl val="0"/>
      </c:catAx>
      <c:valAx>
        <c:axId val="287135240"/>
        <c:scaling>
          <c:orientation val="minMax"/>
        </c:scaling>
        <c:delete val="0"/>
        <c:axPos val="b"/>
        <c:majorGridlines/>
        <c:title>
          <c:overlay val="0"/>
        </c:title>
        <c:numFmt formatCode="0%" sourceLinked="1"/>
        <c:majorTickMark val="none"/>
        <c:minorTickMark val="none"/>
        <c:tickLblPos val="nextTo"/>
        <c:crossAx val="287134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</a:t>
          </a:r>
          <a:r>
            <a:rPr lang="es-ES" sz="1400" b="1" dirty="0" err="1" smtClean="0"/>
            <a:t>tecnologíca</a:t>
          </a:r>
          <a:r>
            <a:rPr lang="es-ES" sz="1400" b="1" dirty="0" smtClean="0"/>
            <a:t> 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 </a:t>
          </a:r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smtClean="0"/>
            <a:t>de medida y </a:t>
          </a:r>
          <a:r>
            <a:rPr lang="es-ES_tradnl" sz="1400" dirty="0" smtClean="0"/>
            <a:t>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smtClean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/>
            <a:t>Pruebas de conectividad entre el warehouse - servidor (</a:t>
          </a:r>
          <a:r>
            <a:rPr lang="es-CO" sz="2000"/>
            <a:t>Ludus</a:t>
          </a:r>
          <a:r>
            <a:rPr lang="en-US" sz="200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/>
            <a:t>Instalacion de la solucion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/>
            <a:t>Pruebas de analisis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/>
            <a:t>Creacion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/>
            <a:t>Creacion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/>
            <a:t>Presentacion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/>
            <a:t>Instalacion</a:t>
          </a:r>
          <a:r>
            <a:rPr lang="en-US" sz="2000" dirty="0"/>
            <a:t> 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ES_tradnl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ES_tradnl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ES_tradnl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18/04/2017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  </a:t>
            </a:r>
          </a:p>
          <a:p>
            <a:endParaRPr lang="es-CO" sz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Ángela </a:t>
            </a:r>
            <a:r>
              <a:rPr lang="en-US" sz="12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</a:t>
            </a:r>
            <a:r>
              <a:rPr lang="en-US" sz="1200" dirty="0" smtClean="0">
                <a:solidFill>
                  <a:schemeClr val="tx1"/>
                </a:solidFill>
              </a:rPr>
              <a:t>Guerra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674859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SIN-01-03-2016-521348572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/>
                <a:gridCol w="223085"/>
                <a:gridCol w="1598159"/>
                <a:gridCol w="643178"/>
                <a:gridCol w="562781"/>
                <a:gridCol w="1045165"/>
                <a:gridCol w="562781"/>
                <a:gridCol w="401986"/>
                <a:gridCol w="643178"/>
                <a:gridCol w="401986"/>
                <a:gridCol w="562781"/>
                <a:gridCol w="562781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7227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O" sz="3600" dirty="0" smtClean="0"/>
              <a:t>Agenda</a:t>
            </a:r>
            <a:endParaRPr lang="en-US" sz="3600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61967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/>
              <a:t>1. INTRODUCCIÓN AL PROYECTO</a:t>
            </a:r>
          </a:p>
          <a:p>
            <a:pPr marL="0" indent="0">
              <a:buNone/>
            </a:pPr>
            <a:r>
              <a:rPr lang="es-CO" sz="2400" dirty="0"/>
              <a:t>2. OBJETIVOS DEL PROYECTO</a:t>
            </a:r>
          </a:p>
          <a:p>
            <a:pPr marL="0" indent="0">
              <a:buNone/>
            </a:pPr>
            <a:r>
              <a:rPr lang="es-CO" sz="2400" dirty="0"/>
              <a:t>3. GENERALIDADES DEL PROYECTO</a:t>
            </a:r>
          </a:p>
          <a:p>
            <a:pPr marL="0" indent="0">
              <a:buNone/>
            </a:pPr>
            <a:r>
              <a:rPr lang="es-CO" sz="2400" dirty="0"/>
              <a:t>4. COSTOS DEL PROYECTO</a:t>
            </a:r>
          </a:p>
          <a:p>
            <a:pPr marL="0" indent="0">
              <a:buNone/>
            </a:pPr>
            <a:r>
              <a:rPr lang="es-CO" sz="2400" dirty="0"/>
              <a:t>5. PLAN DE TRABAJO DEL PROYECTO</a:t>
            </a:r>
          </a:p>
          <a:p>
            <a:pPr marL="0" indent="0">
              <a:buNone/>
            </a:pPr>
            <a:r>
              <a:rPr lang="es-CO" sz="2400" dirty="0"/>
              <a:t>6. RIESGOS DEL PROYECTO</a:t>
            </a:r>
          </a:p>
          <a:p>
            <a:pPr marL="0" indent="0">
              <a:buNone/>
            </a:pPr>
            <a:r>
              <a:rPr lang="es-CO" sz="2400" dirty="0"/>
              <a:t>7. ESTRATEGIA DE IMPLEMENTACIÓN</a:t>
            </a:r>
          </a:p>
          <a:p>
            <a:pPr marL="0" indent="0">
              <a:buNone/>
            </a:pPr>
            <a:r>
              <a:rPr lang="es-CO" sz="2400" dirty="0"/>
              <a:t>8. FASES DE IMPLEMENTACIÓN</a:t>
            </a:r>
          </a:p>
          <a:p>
            <a:pPr marL="0" indent="0">
              <a:buNone/>
            </a:pPr>
            <a:r>
              <a:rPr lang="es-CO" sz="2400" dirty="0"/>
              <a:t>9. DISEÑO DE LA SOLUCIÓN</a:t>
            </a:r>
          </a:p>
          <a:p>
            <a:pPr marL="0" indent="0">
              <a:buNone/>
            </a:pPr>
            <a:r>
              <a:rPr lang="es-CO" sz="2400" dirty="0"/>
              <a:t>10. PROTOTIPO DE LA SOLUCIÓN</a:t>
            </a:r>
          </a:p>
          <a:p>
            <a:pPr marL="0" indent="0">
              <a:buNone/>
            </a:pPr>
            <a:r>
              <a:rPr lang="es-CO" sz="2400" dirty="0"/>
              <a:t>11. DESEMPEÑO Y CALIDAD (MÉTRICAS)</a:t>
            </a:r>
          </a:p>
          <a:p>
            <a:pPr marL="0" indent="0">
              <a:buNone/>
            </a:pPr>
            <a:r>
              <a:rPr lang="es-CO" sz="2400" dirty="0"/>
              <a:t>12. PLAN DE PRUEBAS</a:t>
            </a:r>
          </a:p>
          <a:p>
            <a:pPr marL="0" indent="0">
              <a:buNone/>
            </a:pPr>
            <a:r>
              <a:rPr lang="es-CO" sz="2400" dirty="0"/>
              <a:t>13. SERVICIOS POST IMPLEMENTACIÓN</a:t>
            </a:r>
          </a:p>
          <a:p>
            <a:pPr marL="0" indent="0">
              <a:buNone/>
            </a:pPr>
            <a:r>
              <a:rPr lang="es-CO" sz="2400" dirty="0"/>
              <a:t>14. MARCO DE VIGILANCIA Y LEGAL</a:t>
            </a:r>
          </a:p>
          <a:p>
            <a:pPr marL="0" indent="0">
              <a:buNone/>
            </a:pPr>
            <a:r>
              <a:rPr lang="es-CO" sz="2400" smtClean="0"/>
              <a:t>Preguntas 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O" sz="2400" dirty="0" smtClean="0"/>
          </a:p>
          <a:p>
            <a:endParaRPr lang="es-ES" sz="2400" dirty="0"/>
          </a:p>
          <a:p>
            <a:endParaRPr lang="es-CO" sz="2800" dirty="0" smtClean="0"/>
          </a:p>
          <a:p>
            <a:endParaRPr lang="es-ES" sz="2800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368348162"/>
              </p:ext>
            </p:extLst>
          </p:nvPr>
        </p:nvGraphicFramePr>
        <p:xfrm>
          <a:off x="179512" y="9807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2421383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/>
              <a:t>El costo total del proyecto es de USD 330,967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Con una proyección para su implementación de 12 meses contados a partir del momento de la firma del contrato por los servicios de consultoría completos. </a:t>
            </a:r>
          </a:p>
          <a:p>
            <a:endParaRPr lang="es-ES_tradnl" dirty="0"/>
          </a:p>
          <a:p>
            <a:r>
              <a:rPr lang="es-ES_tradnl" dirty="0"/>
              <a:t>Dicho costo abarcara la implementación del sistema de gestión de información propiedad 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618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/>
                <a:gridCol w="4555444"/>
                <a:gridCol w="2588692"/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Vehículos (Alquiler </a:t>
                      </a:r>
                      <a:r>
                        <a:rPr lang="es-ES_tradnl" sz="2000" dirty="0" smtClean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smtClean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6" y="1159547"/>
            <a:ext cx="8618953" cy="500575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3096" y="6261093"/>
            <a:ext cx="2818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Ver: EDT a detalle y cronograma a detalle 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38248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smtClean="0"/>
                        <a:t>6 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305</TotalTime>
  <Words>1399</Words>
  <Application>Microsoft Office PowerPoint</Application>
  <PresentationFormat>Presentación en pantalla (4:3)</PresentationFormat>
  <Paragraphs>400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8. FASES DE IMPLEMENTACIÓN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ricardo martin martin</cp:lastModifiedBy>
  <cp:revision>36</cp:revision>
  <dcterms:created xsi:type="dcterms:W3CDTF">2017-04-17T16:17:17Z</dcterms:created>
  <dcterms:modified xsi:type="dcterms:W3CDTF">2017-04-18T11:58:50Z</dcterms:modified>
</cp:coreProperties>
</file>