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83" r:id="rId9"/>
    <p:sldId id="270" r:id="rId10"/>
    <p:sldId id="269" r:id="rId11"/>
    <p:sldId id="282" r:id="rId12"/>
    <p:sldId id="268" r:id="rId13"/>
    <p:sldId id="261" r:id="rId14"/>
    <p:sldId id="263" r:id="rId15"/>
    <p:sldId id="264" r:id="rId16"/>
    <p:sldId id="273" r:id="rId17"/>
    <p:sldId id="274" r:id="rId18"/>
    <p:sldId id="275" r:id="rId19"/>
    <p:sldId id="27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25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410248"/>
        <c:axId val="144412208"/>
      </c:barChart>
      <c:catAx>
        <c:axId val="1444102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44412208"/>
        <c:crosses val="autoZero"/>
        <c:auto val="1"/>
        <c:lblAlgn val="ctr"/>
        <c:lblOffset val="100"/>
        <c:noMultiLvlLbl val="0"/>
      </c:catAx>
      <c:valAx>
        <c:axId val="144412208"/>
        <c:scaling>
          <c:orientation val="minMax"/>
        </c:scaling>
        <c:delete val="0"/>
        <c:axPos val="b"/>
        <c:majorGridlines/>
        <c:title>
          <c:overlay val="0"/>
        </c:title>
        <c:numFmt formatCode="0%" sourceLinked="1"/>
        <c:majorTickMark val="none"/>
        <c:minorTickMark val="none"/>
        <c:tickLblPos val="nextTo"/>
        <c:crossAx val="144410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/>
            <a:t>Diseñar una herramienta tecnológica que analice todos los datos de consumo</a:t>
          </a:r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/>
            <a:t>Utilizar la infraestructura actual y la proyectada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/>
            <a:t>Detectar los puntos de perdida de energía para reducir los índices de perdidas.</a:t>
          </a:r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/>
            <a:t>SISTEMA DE INFORMACIÓN PARA </a:t>
          </a:r>
          <a:r>
            <a:rPr lang="es-ES" sz="2400" dirty="0"/>
            <a:t>DETECTAR FRAUDE EN REDES ELÉCTRICAS</a:t>
          </a:r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</dgm:pt>
  </dgm:ptLst>
  <dgm:cxnLst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/>
            <a:t>de medida y </a:t>
          </a:r>
          <a:r>
            <a:rPr lang="es-ES_tradnl" sz="1400" dirty="0"/>
            <a:t>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</dgm:pt>
  </dgm:ptLst>
  <dgm:cxnLst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/>
            <a:t>Pruebas de calidad de datos del </a:t>
          </a:r>
          <a:r>
            <a:rPr lang="es-CO" sz="2000" dirty="0"/>
            <a:t>Data Warehouse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 dirty="0"/>
            <a:t>Pruebas de conectividad entre el Data Warehouse - servidor (</a:t>
          </a:r>
          <a:r>
            <a:rPr lang="es-CO" sz="2000" dirty="0"/>
            <a:t>Ludus</a:t>
          </a:r>
          <a:r>
            <a:rPr lang="en-US" sz="2000" dirty="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 dirty="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 dirty="0"/>
            <a:t>Instalación de la solución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 dirty="0"/>
            <a:t>Pruebas de análisis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 dirty="0"/>
            <a:t>Creación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 dirty="0"/>
            <a:t>Creación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 dirty="0"/>
            <a:t>Presentación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s-CO" sz="2000" noProof="0" dirty="0"/>
            <a:t>Instalación</a:t>
          </a:r>
          <a:r>
            <a:rPr lang="en-US" sz="2000" dirty="0"/>
            <a:t> del servidor Ludus</a:t>
          </a:r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7D924C14-A286-407C-A494-2605EF842E87}" type="pres">
      <dgm:prSet presAssocID="{2AB47238-3801-40FA-8976-C4E343ADE7EF}" presName="descendantText" presStyleLbl="alignAcc1" presStyleIdx="0" presStyleCnt="9" custLinFactNeighborY="-259">
        <dgm:presLayoutVars>
          <dgm:bulletEnabled val="1"/>
        </dgm:presLayoutVars>
      </dgm:prSet>
      <dgm:spPr/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2D9B2A39-300B-4D1B-8EA0-BC4E32FB2A60}" type="pres">
      <dgm:prSet presAssocID="{114D2900-FC50-4787-8C61-DECB2CE00816}" presName="descendantText" presStyleLbl="alignAcc1" presStyleIdx="3" presStyleCnt="9" custLinFactNeighborY="1349">
        <dgm:presLayoutVars>
          <dgm:bulletEnabled val="1"/>
        </dgm:presLayoutVars>
      </dgm:prSet>
      <dgm:spPr/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8BE42A01-6B74-4666-8D3B-5BD93BDCB4BE}" type="presOf" srcId="{51A29980-B70B-4667-8CB8-DF518D8C070E}" destId="{74CD68D7-6486-45EC-94E0-B1980F2F8544}" srcOrd="0" destOrd="0" presId="urn:microsoft.com/office/officeart/2005/8/layout/chevron2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46E12C17-7EA2-4F90-B116-D0381152200D}" type="presOf" srcId="{F5E93582-D4CF-493F-8AEA-CB61291F53F2}" destId="{CBE227D2-8DD8-40B8-868A-F1F854EF4D92}" srcOrd="0" destOrd="0" presId="urn:microsoft.com/office/officeart/2005/8/layout/chevron2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FB5C612D-0AA3-43C7-9502-6352BAE9517F}" type="presOf" srcId="{38DE0993-9D0E-44EB-BA92-7987A09ED9B9}" destId="{2D9B2A39-300B-4D1B-8EA0-BC4E32FB2A60}" srcOrd="0" destOrd="0" presId="urn:microsoft.com/office/officeart/2005/8/layout/chevron2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2321B037-0FB5-4D15-A2EA-EC0A39D6892D}" type="presOf" srcId="{B1FF64AE-C09C-4226-95B7-E1D9337A0C5F}" destId="{B3D561DC-B92F-4A16-9FF7-B07A6C428DAA}" srcOrd="0" destOrd="0" presId="urn:microsoft.com/office/officeart/2005/8/layout/chevron2"/>
    <dgm:cxn modelId="{3CB9AF67-4974-4F0F-8CA2-2691AA73A03C}" type="presOf" srcId="{D6BCDEFA-529B-4012-B5F4-E404B38846BB}" destId="{5555DAA1-BFD7-47D4-A657-49CC0D39556F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85DA4653-79A7-43AD-890B-F90CB8F6CD39}" type="presOf" srcId="{5AED743B-61E9-43F0-B4E6-CD66C7CACB11}" destId="{B04888FD-580F-4C89-9024-417C4037B2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6C49AA7A-88C5-4F57-800A-31869560C7E7}" type="presOf" srcId="{098F6204-0E83-4C3B-BFDF-1D2E29E4C9D9}" destId="{7D924C14-A286-407C-A494-2605EF842E87}" srcOrd="0" destOrd="0" presId="urn:microsoft.com/office/officeart/2005/8/layout/chevron2"/>
    <dgm:cxn modelId="{D2FEFD7A-EABD-4D32-B2E2-1AA5710AE3D0}" type="presOf" srcId="{BE52352C-80A7-475E-91A0-4B0CEE0CDF23}" destId="{46DE062B-D172-4BF5-88A3-6686B42B8829}" srcOrd="0" destOrd="0" presId="urn:microsoft.com/office/officeart/2005/8/layout/chevron2"/>
    <dgm:cxn modelId="{22C77E80-3500-4FC2-AB0B-C8F5A2819BF2}" type="presOf" srcId="{099A66E6-222C-4B30-87F7-4490B4108453}" destId="{B23AAA86-8260-4C63-858F-545D418AA6FE}" srcOrd="0" destOrd="0" presId="urn:microsoft.com/office/officeart/2005/8/layout/chevron2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EADEFE87-1F7D-4208-BEE3-3994957AE94D}" type="presOf" srcId="{3783210F-2D22-48A3-9DEF-634F34D23F5E}" destId="{934E52F8-1F31-421D-98B1-AF190D4E2E54}" srcOrd="0" destOrd="0" presId="urn:microsoft.com/office/officeart/2005/8/layout/chevron2"/>
    <dgm:cxn modelId="{77C0C392-1936-404E-B5AC-3EA9706E0CDF}" type="presOf" srcId="{9FC8ECDD-A586-4FF1-8C8D-8EA1C24966AA}" destId="{1D11BA6A-8B5A-492E-9D05-2C356020F385}" srcOrd="0" destOrd="0" presId="urn:microsoft.com/office/officeart/2005/8/layout/chevron2"/>
    <dgm:cxn modelId="{8D793F9D-713C-4383-8518-6CC354686E8B}" type="presOf" srcId="{D84E9FCD-AF1C-4F83-8C79-A17DD99A9BCE}" destId="{DD550D31-3E2A-4526-8E6B-FBCB4DC60A3D}" srcOrd="0" destOrd="0" presId="urn:microsoft.com/office/officeart/2005/8/layout/chevron2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9B1950B3-E964-42A0-9C90-AE07F17C84FF}" type="presOf" srcId="{ECDFAC5A-D544-48DA-BF62-DC3353AC7261}" destId="{06937BDD-E20F-46E1-A338-115FDE4E0538}" srcOrd="0" destOrd="0" presId="urn:microsoft.com/office/officeart/2005/8/layout/chevron2"/>
    <dgm:cxn modelId="{E3C260BA-06DD-424A-B1D4-9A828E5190F9}" type="presOf" srcId="{2D743B1B-8FC7-4F4E-B56D-A09F4510C750}" destId="{BEE86D47-DEB0-47FE-BA07-F46E88E4EA5B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A61E55C6-A6ED-487F-AB2B-354A4F8F9E21}" type="presOf" srcId="{114D2900-FC50-4787-8C61-DECB2CE00816}" destId="{55DE034D-D8F4-4EE6-BC85-FD58D04C7D7C}" srcOrd="0" destOrd="0" presId="urn:microsoft.com/office/officeart/2005/8/layout/chevron2"/>
    <dgm:cxn modelId="{95FE7EC9-8291-470D-A463-511A543256DE}" type="presOf" srcId="{C7EA4583-CA5B-4BE2-92D6-09EF84FBFF76}" destId="{8BA6A785-927D-4DE7-BA50-6A042BD6179A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9DBE6D3-474A-4F55-8BB0-E479E6642DA9}" type="presOf" srcId="{A6FC42F1-8649-433D-9B13-8FC48773CD49}" destId="{9CF3735A-CCD7-4F50-9021-657BDACFD415}" srcOrd="0" destOrd="0" presId="urn:microsoft.com/office/officeart/2005/8/layout/chevron2"/>
    <dgm:cxn modelId="{4C23E0E4-FE20-4E06-A4AE-9A7A0A14BB5A}" type="presOf" srcId="{2AB47238-3801-40FA-8976-C4E343ADE7EF}" destId="{7B9C61D3-E734-4A24-A944-215CF7A1B5A3}" srcOrd="0" destOrd="0" presId="urn:microsoft.com/office/officeart/2005/8/layout/chevron2"/>
    <dgm:cxn modelId="{0DC6AEF0-300B-4139-BAFF-38D147864376}" type="presOf" srcId="{F41E29C7-3EE4-4764-AF21-CA42D9301D2B}" destId="{3A70B292-ED2A-479B-9C73-0AF5B65FCDA0}" srcOrd="0" destOrd="0" presId="urn:microsoft.com/office/officeart/2005/8/layout/chevron2"/>
    <dgm:cxn modelId="{FDD7D7E5-41BF-4DA9-960A-0D4C6C8C34DB}" type="presParOf" srcId="{B04888FD-580F-4C89-9024-417C4037B260}" destId="{3999A5B1-8852-4ED6-85FA-81154FB873CC}" srcOrd="0" destOrd="0" presId="urn:microsoft.com/office/officeart/2005/8/layout/chevron2"/>
    <dgm:cxn modelId="{F49ED93B-6E8C-4251-98F3-97B5557711A0}" type="presParOf" srcId="{3999A5B1-8852-4ED6-85FA-81154FB873CC}" destId="{7B9C61D3-E734-4A24-A944-215CF7A1B5A3}" srcOrd="0" destOrd="0" presId="urn:microsoft.com/office/officeart/2005/8/layout/chevron2"/>
    <dgm:cxn modelId="{0F02A7E5-3DBF-40D5-8F3D-5497443678A5}" type="presParOf" srcId="{3999A5B1-8852-4ED6-85FA-81154FB873CC}" destId="{7D924C14-A286-407C-A494-2605EF842E87}" srcOrd="1" destOrd="0" presId="urn:microsoft.com/office/officeart/2005/8/layout/chevron2"/>
    <dgm:cxn modelId="{18073935-36BE-41A6-82FF-E710477F53E6}" type="presParOf" srcId="{B04888FD-580F-4C89-9024-417C4037B260}" destId="{CDE4BC90-27AC-4802-A115-52842E9CA2C0}" srcOrd="1" destOrd="0" presId="urn:microsoft.com/office/officeart/2005/8/layout/chevron2"/>
    <dgm:cxn modelId="{25C5980B-C8F2-4318-8211-F69C35554BBD}" type="presParOf" srcId="{B04888FD-580F-4C89-9024-417C4037B260}" destId="{F2E1393B-9E9C-4A57-A009-162251152C23}" srcOrd="2" destOrd="0" presId="urn:microsoft.com/office/officeart/2005/8/layout/chevron2"/>
    <dgm:cxn modelId="{898FFD80-AAEC-4F0F-B2E3-80F9AF889F2F}" type="presParOf" srcId="{F2E1393B-9E9C-4A57-A009-162251152C23}" destId="{46DE062B-D172-4BF5-88A3-6686B42B8829}" srcOrd="0" destOrd="0" presId="urn:microsoft.com/office/officeart/2005/8/layout/chevron2"/>
    <dgm:cxn modelId="{3561C874-951E-4B8D-B5A0-94DE801508E0}" type="presParOf" srcId="{F2E1393B-9E9C-4A57-A009-162251152C23}" destId="{DD550D31-3E2A-4526-8E6B-FBCB4DC60A3D}" srcOrd="1" destOrd="0" presId="urn:microsoft.com/office/officeart/2005/8/layout/chevron2"/>
    <dgm:cxn modelId="{F89728BA-7CD6-48E7-8D19-6240B923B9D6}" type="presParOf" srcId="{B04888FD-580F-4C89-9024-417C4037B260}" destId="{E5027BDB-A1D3-4FF7-B5D8-8FD2BBB796BC}" srcOrd="3" destOrd="0" presId="urn:microsoft.com/office/officeart/2005/8/layout/chevron2"/>
    <dgm:cxn modelId="{54E71BB6-EDD1-4F0A-9F23-72F334A9F76A}" type="presParOf" srcId="{B04888FD-580F-4C89-9024-417C4037B260}" destId="{F1955A32-5FD1-44A3-960E-B270D856C3CF}" srcOrd="4" destOrd="0" presId="urn:microsoft.com/office/officeart/2005/8/layout/chevron2"/>
    <dgm:cxn modelId="{5C0FD2D5-D379-46DD-8426-DC6C6B6358EB}" type="presParOf" srcId="{F1955A32-5FD1-44A3-960E-B270D856C3CF}" destId="{06937BDD-E20F-46E1-A338-115FDE4E0538}" srcOrd="0" destOrd="0" presId="urn:microsoft.com/office/officeart/2005/8/layout/chevron2"/>
    <dgm:cxn modelId="{7A511582-1614-4A60-9ABC-2E0D19BEE415}" type="presParOf" srcId="{F1955A32-5FD1-44A3-960E-B270D856C3CF}" destId="{B3D561DC-B92F-4A16-9FF7-B07A6C428DAA}" srcOrd="1" destOrd="0" presId="urn:microsoft.com/office/officeart/2005/8/layout/chevron2"/>
    <dgm:cxn modelId="{2B47C0A9-9D4C-4308-B753-883C84599DDB}" type="presParOf" srcId="{B04888FD-580F-4C89-9024-417C4037B260}" destId="{241AFA93-E57F-4354-A16B-3BC0803929D7}" srcOrd="5" destOrd="0" presId="urn:microsoft.com/office/officeart/2005/8/layout/chevron2"/>
    <dgm:cxn modelId="{555EC7C3-F7CF-4BE9-A433-B4F3C021007B}" type="presParOf" srcId="{B04888FD-580F-4C89-9024-417C4037B260}" destId="{5D7B48DB-7DC6-470B-B04C-2015FE572249}" srcOrd="6" destOrd="0" presId="urn:microsoft.com/office/officeart/2005/8/layout/chevron2"/>
    <dgm:cxn modelId="{72CAB067-0EB1-42A1-8A54-9242E34A62E4}" type="presParOf" srcId="{5D7B48DB-7DC6-470B-B04C-2015FE572249}" destId="{55DE034D-D8F4-4EE6-BC85-FD58D04C7D7C}" srcOrd="0" destOrd="0" presId="urn:microsoft.com/office/officeart/2005/8/layout/chevron2"/>
    <dgm:cxn modelId="{71F3C577-3856-4EE5-A1BD-38DD77C33471}" type="presParOf" srcId="{5D7B48DB-7DC6-470B-B04C-2015FE572249}" destId="{2D9B2A39-300B-4D1B-8EA0-BC4E32FB2A60}" srcOrd="1" destOrd="0" presId="urn:microsoft.com/office/officeart/2005/8/layout/chevron2"/>
    <dgm:cxn modelId="{D1E2F58F-9E12-4020-8097-A140D63EA6FE}" type="presParOf" srcId="{B04888FD-580F-4C89-9024-417C4037B260}" destId="{07F7AA37-C2B0-46C7-8886-CA20577DD0DB}" srcOrd="7" destOrd="0" presId="urn:microsoft.com/office/officeart/2005/8/layout/chevron2"/>
    <dgm:cxn modelId="{8298E4DF-2935-4D21-8CA2-8BA66DD1136D}" type="presParOf" srcId="{B04888FD-580F-4C89-9024-417C4037B260}" destId="{357510C5-6B1D-41B2-B2BB-74F6B6F056B4}" srcOrd="8" destOrd="0" presId="urn:microsoft.com/office/officeart/2005/8/layout/chevron2"/>
    <dgm:cxn modelId="{9FDA5BC2-CD79-4087-A6C0-420ACE57E9FD}" type="presParOf" srcId="{357510C5-6B1D-41B2-B2BB-74F6B6F056B4}" destId="{74CD68D7-6486-45EC-94E0-B1980F2F8544}" srcOrd="0" destOrd="0" presId="urn:microsoft.com/office/officeart/2005/8/layout/chevron2"/>
    <dgm:cxn modelId="{A98B449D-B908-415E-AB8F-0BF642490AFD}" type="presParOf" srcId="{357510C5-6B1D-41B2-B2BB-74F6B6F056B4}" destId="{5555DAA1-BFD7-47D4-A657-49CC0D39556F}" srcOrd="1" destOrd="0" presId="urn:microsoft.com/office/officeart/2005/8/layout/chevron2"/>
    <dgm:cxn modelId="{09C6FAA6-694A-4739-923D-55ACA78A8353}" type="presParOf" srcId="{B04888FD-580F-4C89-9024-417C4037B260}" destId="{F9494032-577E-4A59-A59F-F476D8E6952A}" srcOrd="9" destOrd="0" presId="urn:microsoft.com/office/officeart/2005/8/layout/chevron2"/>
    <dgm:cxn modelId="{D0211D12-11D5-41C5-8485-8703CCFB8C2B}" type="presParOf" srcId="{B04888FD-580F-4C89-9024-417C4037B260}" destId="{3B47E8D0-02E7-4796-9D5D-EEBD0F19DADF}" srcOrd="10" destOrd="0" presId="urn:microsoft.com/office/officeart/2005/8/layout/chevron2"/>
    <dgm:cxn modelId="{E24208FB-B0CF-423A-8F7B-28ED5D56FBDB}" type="presParOf" srcId="{3B47E8D0-02E7-4796-9D5D-EEBD0F19DADF}" destId="{8BA6A785-927D-4DE7-BA50-6A042BD6179A}" srcOrd="0" destOrd="0" presId="urn:microsoft.com/office/officeart/2005/8/layout/chevron2"/>
    <dgm:cxn modelId="{E39EFE57-75C5-4135-8FD6-612297367F6C}" type="presParOf" srcId="{3B47E8D0-02E7-4796-9D5D-EEBD0F19DADF}" destId="{9CF3735A-CCD7-4F50-9021-657BDACFD415}" srcOrd="1" destOrd="0" presId="urn:microsoft.com/office/officeart/2005/8/layout/chevron2"/>
    <dgm:cxn modelId="{465FF9AE-3A32-4148-82D5-71773E42CCC4}" type="presParOf" srcId="{B04888FD-580F-4C89-9024-417C4037B260}" destId="{BC156B28-73A6-48C1-919F-B71C8AD38DFE}" srcOrd="11" destOrd="0" presId="urn:microsoft.com/office/officeart/2005/8/layout/chevron2"/>
    <dgm:cxn modelId="{503C3FEC-8984-4972-82FF-C503338F3823}" type="presParOf" srcId="{B04888FD-580F-4C89-9024-417C4037B260}" destId="{D04EE9D2-6972-4ABC-99D2-48987D3FD757}" srcOrd="12" destOrd="0" presId="urn:microsoft.com/office/officeart/2005/8/layout/chevron2"/>
    <dgm:cxn modelId="{41695BD9-FE7B-4C2B-A2FD-78E584CFF5F8}" type="presParOf" srcId="{D04EE9D2-6972-4ABC-99D2-48987D3FD757}" destId="{CBE227D2-8DD8-40B8-868A-F1F854EF4D92}" srcOrd="0" destOrd="0" presId="urn:microsoft.com/office/officeart/2005/8/layout/chevron2"/>
    <dgm:cxn modelId="{A2CBE9AD-8549-4026-BA71-BC4E78F46A08}" type="presParOf" srcId="{D04EE9D2-6972-4ABC-99D2-48987D3FD757}" destId="{1D11BA6A-8B5A-492E-9D05-2C356020F385}" srcOrd="1" destOrd="0" presId="urn:microsoft.com/office/officeart/2005/8/layout/chevron2"/>
    <dgm:cxn modelId="{3AF65BB5-E462-485D-BD84-55B332124105}" type="presParOf" srcId="{B04888FD-580F-4C89-9024-417C4037B260}" destId="{5396857A-D2FA-478E-93B1-BFB7F032C185}" srcOrd="13" destOrd="0" presId="urn:microsoft.com/office/officeart/2005/8/layout/chevron2"/>
    <dgm:cxn modelId="{0A48A9EC-7138-4CF1-A335-183B45A6CB44}" type="presParOf" srcId="{B04888FD-580F-4C89-9024-417C4037B260}" destId="{A26A3DA9-A53F-4DE5-A347-BD1E1DF6177C}" srcOrd="14" destOrd="0" presId="urn:microsoft.com/office/officeart/2005/8/layout/chevron2"/>
    <dgm:cxn modelId="{E0104FFA-30A8-4910-BE11-14380DD87550}" type="presParOf" srcId="{A26A3DA9-A53F-4DE5-A347-BD1E1DF6177C}" destId="{934E52F8-1F31-421D-98B1-AF190D4E2E54}" srcOrd="0" destOrd="0" presId="urn:microsoft.com/office/officeart/2005/8/layout/chevron2"/>
    <dgm:cxn modelId="{4E756C27-11B5-49B0-B3A3-AB116D55C28B}" type="presParOf" srcId="{A26A3DA9-A53F-4DE5-A347-BD1E1DF6177C}" destId="{3A70B292-ED2A-479B-9C73-0AF5B65FCDA0}" srcOrd="1" destOrd="0" presId="urn:microsoft.com/office/officeart/2005/8/layout/chevron2"/>
    <dgm:cxn modelId="{6271A3C4-A050-4193-A7BB-C62D888DA472}" type="presParOf" srcId="{B04888FD-580F-4C89-9024-417C4037B260}" destId="{C18729EF-0C3E-499F-9218-1A35D246066C}" srcOrd="15" destOrd="0" presId="urn:microsoft.com/office/officeart/2005/8/layout/chevron2"/>
    <dgm:cxn modelId="{C60EB91E-DAD4-475C-AB3D-371414115802}" type="presParOf" srcId="{B04888FD-580F-4C89-9024-417C4037B260}" destId="{2E8D425F-21A6-4161-BF9E-2CEACB456F1A}" srcOrd="16" destOrd="0" presId="urn:microsoft.com/office/officeart/2005/8/layout/chevron2"/>
    <dgm:cxn modelId="{B2F36FB8-681C-4DE0-9E3D-0B41D6BAA7D6}" type="presParOf" srcId="{2E8D425F-21A6-4161-BF9E-2CEACB456F1A}" destId="{BEE86D47-DEB0-47FE-BA07-F46E88E4EA5B}" srcOrd="0" destOrd="0" presId="urn:microsoft.com/office/officeart/2005/8/layout/chevron2"/>
    <dgm:cxn modelId="{AF3048CF-D7F9-4FF3-8869-6F267F7D0BDF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SISTEMA DE INFORMACIÓN PARA </a:t>
          </a:r>
          <a:r>
            <a:rPr lang="es-ES" sz="2400" kern="1200" dirty="0"/>
            <a:t>DETECTAR FRAUDE EN REDES ELÉCTRICAS</a:t>
          </a:r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Detectar los puntos de perdida de energía para reducir los índices de perdidas.</a:t>
          </a:r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/>
            <a:t>Utilizar la infraestructura actual y la proyectada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Diseñar una herramienta tecnológica que analice todos los datos de consumo</a:t>
          </a:r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3755" y="93076"/>
          <a:ext cx="1713803" cy="60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Ubicación</a:t>
          </a:r>
          <a:endParaRPr lang="en-US" sz="1400" b="1" kern="1200" dirty="0"/>
        </a:p>
      </dsp:txBody>
      <dsp:txXfrm>
        <a:off x="3755" y="93076"/>
        <a:ext cx="1713803" cy="608411"/>
      </dsp:txXfrm>
    </dsp:sp>
    <dsp:sp modelId="{F98E0026-7677-418C-B219-B2163DF01B96}">
      <dsp:nvSpPr>
        <dsp:cNvPr id="0" name=""/>
        <dsp:cNvSpPr/>
      </dsp:nvSpPr>
      <dsp:spPr>
        <a:xfrm>
          <a:off x="3755" y="701487"/>
          <a:ext cx="1713803" cy="2949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País: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755" y="701487"/>
        <a:ext cx="1713803" cy="2949852"/>
      </dsp:txXfrm>
    </dsp:sp>
    <dsp:sp modelId="{BE868AFE-25EF-4497-8FDB-BF6C4F99E2C9}">
      <dsp:nvSpPr>
        <dsp:cNvPr id="0" name=""/>
        <dsp:cNvSpPr/>
      </dsp:nvSpPr>
      <dsp:spPr>
        <a:xfrm>
          <a:off x="1930503" y="90247"/>
          <a:ext cx="2137060" cy="608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Alternativa</a:t>
          </a:r>
          <a:endParaRPr lang="en-US" sz="1400" b="1" kern="1200" dirty="0"/>
        </a:p>
      </dsp:txBody>
      <dsp:txXfrm>
        <a:off x="1930503" y="90247"/>
        <a:ext cx="2137060" cy="608411"/>
      </dsp:txXfrm>
    </dsp:sp>
    <dsp:sp modelId="{11790E1A-CE4C-4357-B48F-48AC30A2F3AB}">
      <dsp:nvSpPr>
        <dsp:cNvPr id="0" name=""/>
        <dsp:cNvSpPr/>
      </dsp:nvSpPr>
      <dsp:spPr>
        <a:xfrm>
          <a:off x="1934830" y="698658"/>
          <a:ext cx="2128405" cy="29555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kern="1200" dirty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kern="1200"/>
            <a:t>de medida y </a:t>
          </a:r>
          <a:r>
            <a:rPr lang="es-ES_tradnl" sz="1400" kern="1200" dirty="0"/>
            <a:t>comprar maquinaria mejorada para realizar mediciones a nivel de transformadores de medición y distribución</a:t>
          </a:r>
          <a:endParaRPr lang="en-US" sz="1400" kern="1200" dirty="0"/>
        </a:p>
      </dsp:txBody>
      <dsp:txXfrm>
        <a:off x="1934830" y="698658"/>
        <a:ext cx="2128405" cy="2955509"/>
      </dsp:txXfrm>
    </dsp:sp>
    <dsp:sp modelId="{B86AE41E-58AD-4CAE-9003-9669551B25B4}">
      <dsp:nvSpPr>
        <dsp:cNvPr id="0" name=""/>
        <dsp:cNvSpPr/>
      </dsp:nvSpPr>
      <dsp:spPr>
        <a:xfrm>
          <a:off x="4286697" y="87507"/>
          <a:ext cx="2130732" cy="6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Involucrados</a:t>
          </a:r>
          <a:endParaRPr lang="en-US" sz="1400" b="1" kern="1200" dirty="0"/>
        </a:p>
      </dsp:txBody>
      <dsp:txXfrm>
        <a:off x="4286697" y="87507"/>
        <a:ext cx="2130732" cy="608411"/>
      </dsp:txXfrm>
    </dsp:sp>
    <dsp:sp modelId="{2612D1CA-8455-4B2E-B566-31F386062C39}">
      <dsp:nvSpPr>
        <dsp:cNvPr id="0" name=""/>
        <dsp:cNvSpPr/>
      </dsp:nvSpPr>
      <dsp:spPr>
        <a:xfrm>
          <a:off x="4280507" y="695918"/>
          <a:ext cx="2143113" cy="2960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Empresa de consultoría Ludus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ONG</a:t>
          </a:r>
          <a:endParaRPr lang="en-US" sz="1400" b="0" kern="1200" dirty="0"/>
        </a:p>
      </dsp:txBody>
      <dsp:txXfrm>
        <a:off x="4280507" y="695918"/>
        <a:ext cx="2143113" cy="2960990"/>
      </dsp:txXfrm>
    </dsp:sp>
    <dsp:sp modelId="{DFCCC5D2-772A-4CC7-B7A5-BE236F80F4D4}">
      <dsp:nvSpPr>
        <dsp:cNvPr id="0" name=""/>
        <dsp:cNvSpPr/>
      </dsp:nvSpPr>
      <dsp:spPr>
        <a:xfrm>
          <a:off x="6642839" y="87507"/>
          <a:ext cx="1988090" cy="608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Estudios Aplicados</a:t>
          </a:r>
          <a:endParaRPr lang="en-US" sz="1400" b="1" kern="1200" dirty="0"/>
        </a:p>
      </dsp:txBody>
      <dsp:txXfrm>
        <a:off x="6642839" y="87507"/>
        <a:ext cx="1988090" cy="608411"/>
      </dsp:txXfrm>
    </dsp:sp>
    <dsp:sp modelId="{4EB6F09F-196C-40CF-8745-F01952ACC4D5}">
      <dsp:nvSpPr>
        <dsp:cNvPr id="0" name=""/>
        <dsp:cNvSpPr/>
      </dsp:nvSpPr>
      <dsp:spPr>
        <a:xfrm>
          <a:off x="6636565" y="695918"/>
          <a:ext cx="2000639" cy="2960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/>
            <a:t>Estudio Ambiental</a:t>
          </a:r>
          <a:endParaRPr lang="en-US" sz="1400" b="0" kern="1200" dirty="0"/>
        </a:p>
      </dsp:txBody>
      <dsp:txXfrm>
        <a:off x="6636565" y="695918"/>
        <a:ext cx="2000639" cy="296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9442" y="100559"/>
          <a:ext cx="662950" cy="4640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1" y="233150"/>
        <a:ext cx="464065" cy="198885"/>
      </dsp:txXfrm>
    </dsp:sp>
    <dsp:sp modelId="{7D924C14-A286-407C-A494-2605EF842E87}">
      <dsp:nvSpPr>
        <dsp:cNvPr id="0" name=""/>
        <dsp:cNvSpPr/>
      </dsp:nvSpPr>
      <dsp:spPr>
        <a:xfrm rot="5400000">
          <a:off x="3977013" y="-3512947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Pruebas de calidad de datos del </a:t>
          </a:r>
          <a:r>
            <a:rPr lang="es-CO" sz="2000" kern="1200" dirty="0"/>
            <a:t>Data Warehouse del cliente </a:t>
          </a:r>
          <a:endParaRPr lang="en-US" sz="2000" kern="1200" dirty="0"/>
        </a:p>
      </dsp:txBody>
      <dsp:txXfrm rot="-5400000">
        <a:off x="464065" y="21037"/>
        <a:ext cx="7435778" cy="388846"/>
      </dsp:txXfrm>
    </dsp:sp>
    <dsp:sp modelId="{46DE062B-D172-4BF5-88A3-6686B42B8829}">
      <dsp:nvSpPr>
        <dsp:cNvPr id="0" name=""/>
        <dsp:cNvSpPr/>
      </dsp:nvSpPr>
      <dsp:spPr>
        <a:xfrm rot="5400000">
          <a:off x="-99442" y="698315"/>
          <a:ext cx="662950" cy="464065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1" y="830906"/>
        <a:ext cx="464065" cy="198885"/>
      </dsp:txXfrm>
    </dsp:sp>
    <dsp:sp modelId="{DD550D31-3E2A-4526-8E6B-FBCB4DC60A3D}">
      <dsp:nvSpPr>
        <dsp:cNvPr id="0" name=""/>
        <dsp:cNvSpPr/>
      </dsp:nvSpPr>
      <dsp:spPr>
        <a:xfrm rot="5400000">
          <a:off x="3977013" y="-2914075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noProof="0" dirty="0"/>
            <a:t>Instalación</a:t>
          </a:r>
          <a:r>
            <a:rPr lang="en-US" sz="2000" kern="1200" dirty="0"/>
            <a:t> del servidor Ludus</a:t>
          </a:r>
        </a:p>
      </dsp:txBody>
      <dsp:txXfrm rot="-5400000">
        <a:off x="464065" y="619909"/>
        <a:ext cx="7435778" cy="388846"/>
      </dsp:txXfrm>
    </dsp:sp>
    <dsp:sp modelId="{06937BDD-E20F-46E1-A338-115FDE4E0538}">
      <dsp:nvSpPr>
        <dsp:cNvPr id="0" name=""/>
        <dsp:cNvSpPr/>
      </dsp:nvSpPr>
      <dsp:spPr>
        <a:xfrm rot="5400000">
          <a:off x="-99442" y="1296071"/>
          <a:ext cx="662950" cy="464065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1" y="1428662"/>
        <a:ext cx="464065" cy="198885"/>
      </dsp:txXfrm>
    </dsp:sp>
    <dsp:sp modelId="{B3D561DC-B92F-4A16-9FF7-B07A6C428DAA}">
      <dsp:nvSpPr>
        <dsp:cNvPr id="0" name=""/>
        <dsp:cNvSpPr/>
      </dsp:nvSpPr>
      <dsp:spPr>
        <a:xfrm rot="5400000">
          <a:off x="3977013" y="-2316318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Pruebas de conectividad entre el Data Warehouse - servidor (</a:t>
          </a:r>
          <a:r>
            <a:rPr lang="es-CO" sz="2000" kern="1200" dirty="0"/>
            <a:t>Ludus</a:t>
          </a:r>
          <a:r>
            <a:rPr lang="en-US" sz="2000" kern="1200" dirty="0"/>
            <a:t>)</a:t>
          </a:r>
        </a:p>
      </dsp:txBody>
      <dsp:txXfrm rot="-5400000">
        <a:off x="464065" y="1217666"/>
        <a:ext cx="7435778" cy="388846"/>
      </dsp:txXfrm>
    </dsp:sp>
    <dsp:sp modelId="{55DE034D-D8F4-4EE6-BC85-FD58D04C7D7C}">
      <dsp:nvSpPr>
        <dsp:cNvPr id="0" name=""/>
        <dsp:cNvSpPr/>
      </dsp:nvSpPr>
      <dsp:spPr>
        <a:xfrm rot="5400000">
          <a:off x="-99442" y="1893828"/>
          <a:ext cx="662950" cy="464065"/>
        </a:xfrm>
        <a:prstGeom prst="chevron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1" y="2026419"/>
        <a:ext cx="464065" cy="198885"/>
      </dsp:txXfrm>
    </dsp:sp>
    <dsp:sp modelId="{2D9B2A39-300B-4D1B-8EA0-BC4E32FB2A60}">
      <dsp:nvSpPr>
        <dsp:cNvPr id="0" name=""/>
        <dsp:cNvSpPr/>
      </dsp:nvSpPr>
      <dsp:spPr>
        <a:xfrm rot="5400000">
          <a:off x="3977013" y="-171274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Pruebas de acceso a datos</a:t>
          </a:r>
        </a:p>
      </dsp:txBody>
      <dsp:txXfrm rot="-5400000">
        <a:off x="464065" y="1821235"/>
        <a:ext cx="7435778" cy="388846"/>
      </dsp:txXfrm>
    </dsp:sp>
    <dsp:sp modelId="{74CD68D7-6486-45EC-94E0-B1980F2F8544}">
      <dsp:nvSpPr>
        <dsp:cNvPr id="0" name=""/>
        <dsp:cNvSpPr/>
      </dsp:nvSpPr>
      <dsp:spPr>
        <a:xfrm rot="5400000">
          <a:off x="-99442" y="2491584"/>
          <a:ext cx="662950" cy="464065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1" y="2624175"/>
        <a:ext cx="464065" cy="198885"/>
      </dsp:txXfrm>
    </dsp:sp>
    <dsp:sp modelId="{5555DAA1-BFD7-47D4-A657-49CC0D39556F}">
      <dsp:nvSpPr>
        <dsp:cNvPr id="0" name=""/>
        <dsp:cNvSpPr/>
      </dsp:nvSpPr>
      <dsp:spPr>
        <a:xfrm rot="5400000">
          <a:off x="3977013" y="-1120806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Instalación de la solución BA</a:t>
          </a:r>
        </a:p>
      </dsp:txBody>
      <dsp:txXfrm rot="-5400000">
        <a:off x="464065" y="2413178"/>
        <a:ext cx="7435778" cy="388846"/>
      </dsp:txXfrm>
    </dsp:sp>
    <dsp:sp modelId="{8BA6A785-927D-4DE7-BA50-6A042BD6179A}">
      <dsp:nvSpPr>
        <dsp:cNvPr id="0" name=""/>
        <dsp:cNvSpPr/>
      </dsp:nvSpPr>
      <dsp:spPr>
        <a:xfrm rot="5400000">
          <a:off x="-99442" y="3089341"/>
          <a:ext cx="662950" cy="464065"/>
        </a:xfrm>
        <a:prstGeom prst="chevron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1" y="3221932"/>
        <a:ext cx="464065" cy="198885"/>
      </dsp:txXfrm>
    </dsp:sp>
    <dsp:sp modelId="{9CF3735A-CCD7-4F50-9021-657BDACFD415}">
      <dsp:nvSpPr>
        <dsp:cNvPr id="0" name=""/>
        <dsp:cNvSpPr/>
      </dsp:nvSpPr>
      <dsp:spPr>
        <a:xfrm rot="5400000">
          <a:off x="3977013" y="-52304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Pruebas de análisis de datos</a:t>
          </a:r>
        </a:p>
      </dsp:txBody>
      <dsp:txXfrm rot="-5400000">
        <a:off x="464065" y="3010935"/>
        <a:ext cx="7435778" cy="388846"/>
      </dsp:txXfrm>
    </dsp:sp>
    <dsp:sp modelId="{CBE227D2-8DD8-40B8-868A-F1F854EF4D92}">
      <dsp:nvSpPr>
        <dsp:cNvPr id="0" name=""/>
        <dsp:cNvSpPr/>
      </dsp:nvSpPr>
      <dsp:spPr>
        <a:xfrm rot="5400000">
          <a:off x="-99442" y="3687097"/>
          <a:ext cx="662950" cy="464065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1" y="3819688"/>
        <a:ext cx="464065" cy="198885"/>
      </dsp:txXfrm>
    </dsp:sp>
    <dsp:sp modelId="{1D11BA6A-8B5A-492E-9D05-2C356020F385}">
      <dsp:nvSpPr>
        <dsp:cNvPr id="0" name=""/>
        <dsp:cNvSpPr/>
      </dsp:nvSpPr>
      <dsp:spPr>
        <a:xfrm rot="5400000">
          <a:off x="3977013" y="74706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Creación de reportes</a:t>
          </a:r>
        </a:p>
      </dsp:txBody>
      <dsp:txXfrm rot="-5400000">
        <a:off x="464065" y="3608690"/>
        <a:ext cx="7435778" cy="388846"/>
      </dsp:txXfrm>
    </dsp:sp>
    <dsp:sp modelId="{934E52F8-1F31-421D-98B1-AF190D4E2E54}">
      <dsp:nvSpPr>
        <dsp:cNvPr id="0" name=""/>
        <dsp:cNvSpPr/>
      </dsp:nvSpPr>
      <dsp:spPr>
        <a:xfrm rot="5400000">
          <a:off x="-99442" y="4284853"/>
          <a:ext cx="662950" cy="464065"/>
        </a:xfrm>
        <a:prstGeom prst="chevron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1" y="4417444"/>
        <a:ext cx="464065" cy="198885"/>
      </dsp:txXfrm>
    </dsp:sp>
    <dsp:sp modelId="{3A70B292-ED2A-479B-9C73-0AF5B65FCDA0}">
      <dsp:nvSpPr>
        <dsp:cNvPr id="0" name=""/>
        <dsp:cNvSpPr/>
      </dsp:nvSpPr>
      <dsp:spPr>
        <a:xfrm rot="5400000">
          <a:off x="3977013" y="672463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Creación de diagramas y mapas</a:t>
          </a:r>
        </a:p>
      </dsp:txBody>
      <dsp:txXfrm rot="-5400000">
        <a:off x="464065" y="4206447"/>
        <a:ext cx="7435778" cy="388846"/>
      </dsp:txXfrm>
    </dsp:sp>
    <dsp:sp modelId="{BEE86D47-DEB0-47FE-BA07-F46E88E4EA5B}">
      <dsp:nvSpPr>
        <dsp:cNvPr id="0" name=""/>
        <dsp:cNvSpPr/>
      </dsp:nvSpPr>
      <dsp:spPr>
        <a:xfrm rot="5400000">
          <a:off x="-99442" y="4882610"/>
          <a:ext cx="662950" cy="464065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1" y="5015201"/>
        <a:ext cx="464065" cy="198885"/>
      </dsp:txXfrm>
    </dsp:sp>
    <dsp:sp modelId="{B23AAA86-8260-4C63-858F-545D418AA6FE}">
      <dsp:nvSpPr>
        <dsp:cNvPr id="0" name=""/>
        <dsp:cNvSpPr/>
      </dsp:nvSpPr>
      <dsp:spPr>
        <a:xfrm rot="5400000">
          <a:off x="3977013" y="127021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Presentación del Dashboard </a:t>
          </a:r>
        </a:p>
      </dsp:txBody>
      <dsp:txXfrm rot="-5400000">
        <a:off x="464065" y="4804203"/>
        <a:ext cx="7435778" cy="388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8ADD-3FD1-4639-AF77-6A208996CD53}">
      <dsp:nvSpPr>
        <dsp:cNvPr id="0" name=""/>
        <dsp:cNvSpPr/>
      </dsp:nvSpPr>
      <dsp:spPr>
        <a:xfrm>
          <a:off x="0" y="36941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2DCE-3D34-455E-BF95-EE9F0707F0A0}">
      <dsp:nvSpPr>
        <dsp:cNvPr id="0" name=""/>
        <dsp:cNvSpPr/>
      </dsp:nvSpPr>
      <dsp:spPr>
        <a:xfrm>
          <a:off x="379160" y="59451"/>
          <a:ext cx="530824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Capacitación Especializada</a:t>
          </a:r>
          <a:endParaRPr lang="en-US" sz="2400" kern="1200" dirty="0"/>
        </a:p>
      </dsp:txBody>
      <dsp:txXfrm>
        <a:off x="409422" y="89713"/>
        <a:ext cx="5247723" cy="559396"/>
      </dsp:txXfrm>
    </dsp:sp>
    <dsp:sp modelId="{6E9FEB2B-9A88-44E5-83F0-39ECFC6BA07C}">
      <dsp:nvSpPr>
        <dsp:cNvPr id="0" name=""/>
        <dsp:cNvSpPr/>
      </dsp:nvSpPr>
      <dsp:spPr>
        <a:xfrm>
          <a:off x="0" y="132197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3166-884D-4BCD-A480-75B8848B1F5E}">
      <dsp:nvSpPr>
        <dsp:cNvPr id="0" name=""/>
        <dsp:cNvSpPr/>
      </dsp:nvSpPr>
      <dsp:spPr>
        <a:xfrm>
          <a:off x="379160" y="1012011"/>
          <a:ext cx="5308247" cy="61992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Soporte Técnico</a:t>
          </a:r>
          <a:endParaRPr lang="en-US" sz="2400" kern="1200" dirty="0"/>
        </a:p>
      </dsp:txBody>
      <dsp:txXfrm>
        <a:off x="409422" y="1042273"/>
        <a:ext cx="5247723" cy="559396"/>
      </dsp:txXfrm>
    </dsp:sp>
    <dsp:sp modelId="{56F8E793-C0E9-4431-9BFD-9E7CEF0C5902}">
      <dsp:nvSpPr>
        <dsp:cNvPr id="0" name=""/>
        <dsp:cNvSpPr/>
      </dsp:nvSpPr>
      <dsp:spPr>
        <a:xfrm>
          <a:off x="0" y="227453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983F-25BA-4293-AA96-88EA2B55D481}">
      <dsp:nvSpPr>
        <dsp:cNvPr id="0" name=""/>
        <dsp:cNvSpPr/>
      </dsp:nvSpPr>
      <dsp:spPr>
        <a:xfrm>
          <a:off x="379160" y="1964571"/>
          <a:ext cx="5308247" cy="6199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Pólizas de Soporte</a:t>
          </a:r>
          <a:endParaRPr lang="en-US" sz="2400" kern="1200" dirty="0"/>
        </a:p>
      </dsp:txBody>
      <dsp:txXfrm>
        <a:off x="409422" y="1994833"/>
        <a:ext cx="5247723" cy="559396"/>
      </dsp:txXfrm>
    </dsp:sp>
    <dsp:sp modelId="{942072AA-ECDF-4706-B9F4-C0B56FAF26BB}">
      <dsp:nvSpPr>
        <dsp:cNvPr id="0" name=""/>
        <dsp:cNvSpPr/>
      </dsp:nvSpPr>
      <dsp:spPr>
        <a:xfrm>
          <a:off x="0" y="322709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280E-76C5-4230-AC9C-E91A99CB258E}">
      <dsp:nvSpPr>
        <dsp:cNvPr id="0" name=""/>
        <dsp:cNvSpPr/>
      </dsp:nvSpPr>
      <dsp:spPr>
        <a:xfrm>
          <a:off x="379160" y="2917132"/>
          <a:ext cx="5308247" cy="61992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/>
            <a:t>Programas de Mantenimiento Preventivo de Software</a:t>
          </a:r>
          <a:endParaRPr lang="en-US" sz="2400" kern="1200"/>
        </a:p>
      </dsp:txBody>
      <dsp:txXfrm>
        <a:off x="409422" y="2947394"/>
        <a:ext cx="5247723" cy="559396"/>
      </dsp:txXfrm>
    </dsp:sp>
    <dsp:sp modelId="{C97C8D2A-EFBD-459E-9F74-5F00F316A48F}">
      <dsp:nvSpPr>
        <dsp:cNvPr id="0" name=""/>
        <dsp:cNvSpPr/>
      </dsp:nvSpPr>
      <dsp:spPr>
        <a:xfrm>
          <a:off x="0" y="417965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8973-D6EB-48FC-B3DB-4836AE3209FC}">
      <dsp:nvSpPr>
        <dsp:cNvPr id="0" name=""/>
        <dsp:cNvSpPr/>
      </dsp:nvSpPr>
      <dsp:spPr>
        <a:xfrm>
          <a:off x="379160" y="3869692"/>
          <a:ext cx="5308247" cy="6199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/>
            <a:t>Escritorio de Ayuda (Help Desk)</a:t>
          </a:r>
          <a:endParaRPr lang="en-US" sz="2400" kern="1200"/>
        </a:p>
      </dsp:txBody>
      <dsp:txXfrm>
        <a:off x="409422" y="3899954"/>
        <a:ext cx="524772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22/04/2017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  </a:t>
            </a:r>
          </a:p>
          <a:p>
            <a:endParaRPr lang="es-CO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Ángela 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Guerra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67544" y="1268760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El proyecto se regirá por los procesos de administración establecidos por el cliente, y la administración y gerencia del mismo se ejecutará mediante las mejores prácticas del PMI y la Metodología PMP,  junto con los estándares y modelos para dicho proceso establecidos por Ludus. 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El proyecto contará con 4 fases generales en las cuales se desarrollará la solución para nuestro cliente:</a:t>
            </a:r>
          </a:p>
          <a:p>
            <a:endParaRPr lang="es-CO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1 Planeación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2 Diagnóstico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3 Diseño &amp; Implementación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4 Puesta en marcha</a:t>
            </a: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75812388"/>
              </p:ext>
            </p:extLst>
          </p:nvPr>
        </p:nvGraphicFramePr>
        <p:xfrm>
          <a:off x="611560" y="1159547"/>
          <a:ext cx="7920880" cy="544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PRINCIPALES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32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SIN-01-03-2016-521348572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9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7227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O" sz="3600" dirty="0"/>
              <a:t>Agenda</a:t>
            </a:r>
            <a:endParaRPr lang="en-US" sz="3600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61967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/>
              <a:t>1. INTRODUCCIÓN AL PROYECTO</a:t>
            </a:r>
          </a:p>
          <a:p>
            <a:pPr marL="0" indent="0">
              <a:buNone/>
            </a:pPr>
            <a:r>
              <a:rPr lang="es-CO" sz="2400" dirty="0"/>
              <a:t>2. OBJETIVOS DEL PROYECTO</a:t>
            </a:r>
          </a:p>
          <a:p>
            <a:pPr marL="0" indent="0">
              <a:buNone/>
            </a:pPr>
            <a:r>
              <a:rPr lang="es-CO" sz="2400" dirty="0"/>
              <a:t>3. GENERALIDADES DEL PROYECTO</a:t>
            </a:r>
          </a:p>
          <a:p>
            <a:pPr marL="0" indent="0">
              <a:buNone/>
            </a:pPr>
            <a:r>
              <a:rPr lang="es-CO" sz="2400" dirty="0"/>
              <a:t>4. COSTOS DEL PROYECTO</a:t>
            </a:r>
          </a:p>
          <a:p>
            <a:pPr marL="0" indent="0">
              <a:buNone/>
            </a:pPr>
            <a:r>
              <a:rPr lang="es-CO" sz="2400" dirty="0"/>
              <a:t>5. PLAN DE TRABAJO DEL PROYECTO</a:t>
            </a:r>
          </a:p>
          <a:p>
            <a:pPr marL="0" indent="0">
              <a:buNone/>
            </a:pPr>
            <a:r>
              <a:rPr lang="es-CO" sz="2400" dirty="0"/>
              <a:t>6. RIESGOS DEL PROYECTO</a:t>
            </a:r>
          </a:p>
          <a:p>
            <a:pPr marL="0" indent="0">
              <a:buNone/>
            </a:pPr>
            <a:r>
              <a:rPr lang="es-CO" sz="2400" dirty="0"/>
              <a:t>7. ESTRATEGIA DE IMPLEMENTACIÓN</a:t>
            </a:r>
          </a:p>
          <a:p>
            <a:pPr marL="0" indent="0">
              <a:buNone/>
            </a:pPr>
            <a:r>
              <a:rPr lang="es-CO" sz="2400" dirty="0"/>
              <a:t>8. FASES DE IMPLEMENTACIÓN</a:t>
            </a:r>
          </a:p>
          <a:p>
            <a:pPr marL="0" indent="0">
              <a:buNone/>
            </a:pPr>
            <a:r>
              <a:rPr lang="es-CO" sz="2400" dirty="0"/>
              <a:t>9. DISEÑO DE LA SOLUCIÓN</a:t>
            </a:r>
          </a:p>
          <a:p>
            <a:pPr marL="0" indent="0">
              <a:buNone/>
            </a:pPr>
            <a:r>
              <a:rPr lang="es-CO" sz="2400" dirty="0"/>
              <a:t>10. PROTOTIPO DE LA SOLUCIÓN</a:t>
            </a:r>
          </a:p>
          <a:p>
            <a:pPr marL="0" indent="0">
              <a:buNone/>
            </a:pPr>
            <a:r>
              <a:rPr lang="es-CO" sz="2400" dirty="0"/>
              <a:t>11. DESEMPEÑO Y CALIDAD (MÉTRICAS)</a:t>
            </a:r>
          </a:p>
          <a:p>
            <a:pPr marL="0" indent="0">
              <a:buNone/>
            </a:pPr>
            <a:r>
              <a:rPr lang="es-CO" sz="2400" dirty="0"/>
              <a:t>12. PLAN DE PRUEBAS</a:t>
            </a:r>
          </a:p>
          <a:p>
            <a:pPr marL="0" indent="0">
              <a:buNone/>
            </a:pPr>
            <a:r>
              <a:rPr lang="es-CO" sz="2400" dirty="0"/>
              <a:t>13. SERVICIOS POST IMPLEMENTACIÓN</a:t>
            </a:r>
          </a:p>
          <a:p>
            <a:pPr marL="0" indent="0">
              <a:buNone/>
            </a:pPr>
            <a:r>
              <a:rPr lang="es-CO" sz="2400" dirty="0"/>
              <a:t>14. MARCO DE VIGILANCIA Y LEGAL</a:t>
            </a:r>
          </a:p>
          <a:p>
            <a:pPr marL="0" indent="0">
              <a:buNone/>
            </a:pPr>
            <a:r>
              <a:rPr lang="es-CO" sz="2400"/>
              <a:t>Preguntas 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O" sz="2400" dirty="0"/>
          </a:p>
          <a:p>
            <a:endParaRPr lang="es-ES" sz="2400" dirty="0"/>
          </a:p>
          <a:p>
            <a:endParaRPr lang="es-CO" sz="2800" dirty="0"/>
          </a:p>
          <a:p>
            <a:endParaRPr lang="es-ES" sz="2800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260767834"/>
              </p:ext>
            </p:extLst>
          </p:nvPr>
        </p:nvGraphicFramePr>
        <p:xfrm>
          <a:off x="179512" y="10263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2421383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/>
              <a:t>El costo total del proyecto es de USD 330,967</a:t>
            </a:r>
          </a:p>
          <a:p>
            <a:pPr marL="0" indent="0" algn="just">
              <a:buNone/>
            </a:pPr>
            <a:endParaRPr lang="es-ES_tradnl" dirty="0"/>
          </a:p>
          <a:p>
            <a:pPr algn="just"/>
            <a:r>
              <a:rPr lang="es-ES_tradnl" dirty="0"/>
              <a:t>Con una proyección para su implementación de 12 meses contados a partir del momento de la firma del contrato por los servicios de consultoría completos. 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Dicho costo abarcara la implementación del sistema de gestión de información propiedad 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618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Vehículos (Alquiler 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464" y="6326051"/>
            <a:ext cx="135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Ver: EDT a detalle 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796"/>
            <a:ext cx="9144000" cy="50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105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38248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TOTAL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/>
                        <a:t>6 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340</TotalTime>
  <Words>1499</Words>
  <Application>Microsoft Office PowerPoint</Application>
  <PresentationFormat>Presentación en pantalla (4:3)</PresentationFormat>
  <Paragraphs>409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   ACTIVIDADES PRINCIPALES DE IMPLEMENTACIÓN</vt:lpstr>
      <vt:lpstr>8. FASES DE IMPLEMENTACIÓN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Juan Carlos Reyes Guerrero</cp:lastModifiedBy>
  <cp:revision>42</cp:revision>
  <dcterms:created xsi:type="dcterms:W3CDTF">2017-04-17T16:17:17Z</dcterms:created>
  <dcterms:modified xsi:type="dcterms:W3CDTF">2017-04-23T00:57:40Z</dcterms:modified>
</cp:coreProperties>
</file>