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62" r:id="rId9"/>
    <p:sldId id="270" r:id="rId10"/>
    <p:sldId id="269" r:id="rId11"/>
    <p:sldId id="268" r:id="rId12"/>
    <p:sldId id="261" r:id="rId13"/>
    <p:sldId id="263" r:id="rId14"/>
    <p:sldId id="264" r:id="rId15"/>
    <p:sldId id="273" r:id="rId16"/>
    <p:sldId id="274" r:id="rId17"/>
    <p:sldId id="275" r:id="rId18"/>
    <p:sldId id="279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8201216"/>
        <c:axId val="388204352"/>
      </c:barChart>
      <c:catAx>
        <c:axId val="38820121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388204352"/>
        <c:crosses val="autoZero"/>
        <c:auto val="1"/>
        <c:lblAlgn val="ctr"/>
        <c:lblOffset val="100"/>
        <c:noMultiLvlLbl val="0"/>
      </c:catAx>
      <c:valAx>
        <c:axId val="388204352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388201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</a:t>
          </a:r>
          <a:r>
            <a:rPr lang="es-ES" sz="1400" b="1" dirty="0" err="1" smtClean="0"/>
            <a:t>tecnologíca</a:t>
          </a:r>
          <a:r>
            <a:rPr lang="es-ES" sz="1400" b="1" dirty="0" smtClean="0"/>
            <a:t> </a:t>
          </a:r>
          <a:r>
            <a:rPr lang="es-ES" sz="1400" b="1" dirty="0" smtClean="0"/>
            <a:t>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 </a:t>
          </a:r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 </a:t>
          </a: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</a:t>
          </a:r>
          <a:r>
            <a:rPr lang="es-ES" sz="1400" b="1" kern="1200" dirty="0" err="1" smtClean="0"/>
            <a:t>tecnologíca</a:t>
          </a:r>
          <a:r>
            <a:rPr lang="es-ES" sz="1400" b="1" kern="1200" dirty="0" smtClean="0"/>
            <a:t> </a:t>
          </a:r>
          <a:r>
            <a:rPr lang="es-ES" sz="1400" b="1" kern="1200" dirty="0" smtClean="0"/>
            <a:t>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0375" y="91032"/>
          <a:ext cx="602504" cy="4217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11534"/>
        <a:ext cx="421753" cy="180751"/>
      </dsp:txXfrm>
    </dsp:sp>
    <dsp:sp modelId="{7D924C14-A286-407C-A494-2605EF842E87}">
      <dsp:nvSpPr>
        <dsp:cNvPr id="0" name=""/>
        <dsp:cNvSpPr/>
      </dsp:nvSpPr>
      <dsp:spPr>
        <a:xfrm rot="5400000">
          <a:off x="3759478" y="-3337068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calidad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r>
            <a:rPr lang="en-US" sz="2000" kern="1200" dirty="0"/>
            <a:t> del </a:t>
          </a:r>
          <a:r>
            <a:rPr lang="es-CO" sz="2000" kern="1200" dirty="0"/>
            <a:t>Data </a:t>
          </a:r>
          <a:r>
            <a:rPr lang="es-CO" sz="2000" kern="1200" dirty="0" err="1"/>
            <a:t>Warehouse</a:t>
          </a:r>
          <a:r>
            <a:rPr lang="es-CO" sz="2000" kern="1200" dirty="0"/>
            <a:t> del cliente </a:t>
          </a:r>
          <a:endParaRPr lang="en-US" sz="2000" kern="1200" dirty="0"/>
        </a:p>
      </dsp:txBody>
      <dsp:txXfrm rot="-5400000">
        <a:off x="421753" y="19775"/>
        <a:ext cx="7047960" cy="353391"/>
      </dsp:txXfrm>
    </dsp:sp>
    <dsp:sp modelId="{46DE062B-D172-4BF5-88A3-6686B42B8829}">
      <dsp:nvSpPr>
        <dsp:cNvPr id="0" name=""/>
        <dsp:cNvSpPr/>
      </dsp:nvSpPr>
      <dsp:spPr>
        <a:xfrm rot="5400000">
          <a:off x="-90375" y="627623"/>
          <a:ext cx="602504" cy="421753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748125"/>
        <a:ext cx="421753" cy="180751"/>
      </dsp:txXfrm>
    </dsp:sp>
    <dsp:sp modelId="{DD550D31-3E2A-4526-8E6B-FBCB4DC60A3D}">
      <dsp:nvSpPr>
        <dsp:cNvPr id="0" name=""/>
        <dsp:cNvSpPr/>
      </dsp:nvSpPr>
      <dsp:spPr>
        <a:xfrm rot="5400000">
          <a:off x="3759478" y="-280047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Instalacion</a:t>
          </a:r>
          <a:r>
            <a:rPr lang="en-US" sz="2000" kern="1200" dirty="0"/>
            <a:t> del </a:t>
          </a:r>
          <a:r>
            <a:rPr lang="en-US" sz="2000" kern="1200" dirty="0" err="1"/>
            <a:t>servidor</a:t>
          </a:r>
          <a:r>
            <a:rPr lang="en-US" sz="2000" kern="1200" dirty="0"/>
            <a:t> </a:t>
          </a:r>
          <a:r>
            <a:rPr lang="en-US" sz="2000" kern="1200" dirty="0" err="1"/>
            <a:t>Ludus</a:t>
          </a:r>
          <a:endParaRPr lang="en-US" sz="2000" kern="1200" dirty="0"/>
        </a:p>
      </dsp:txBody>
      <dsp:txXfrm rot="-5400000">
        <a:off x="421753" y="556366"/>
        <a:ext cx="7047960" cy="353391"/>
      </dsp:txXfrm>
    </dsp:sp>
    <dsp:sp modelId="{06937BDD-E20F-46E1-A338-115FDE4E0538}">
      <dsp:nvSpPr>
        <dsp:cNvPr id="0" name=""/>
        <dsp:cNvSpPr/>
      </dsp:nvSpPr>
      <dsp:spPr>
        <a:xfrm rot="5400000">
          <a:off x="-90375" y="1164214"/>
          <a:ext cx="602504" cy="421753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284716"/>
        <a:ext cx="421753" cy="180751"/>
      </dsp:txXfrm>
    </dsp:sp>
    <dsp:sp modelId="{B3D561DC-B92F-4A16-9FF7-B07A6C428DAA}">
      <dsp:nvSpPr>
        <dsp:cNvPr id="0" name=""/>
        <dsp:cNvSpPr/>
      </dsp:nvSpPr>
      <dsp:spPr>
        <a:xfrm rot="5400000">
          <a:off x="3759478" y="-226388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conectividad entre el warehouse - servidor (</a:t>
          </a:r>
          <a:r>
            <a:rPr lang="es-CO" sz="2000" kern="1200"/>
            <a:t>Ludus</a:t>
          </a:r>
          <a:r>
            <a:rPr lang="en-US" sz="2000" kern="1200"/>
            <a:t>)</a:t>
          </a:r>
        </a:p>
      </dsp:txBody>
      <dsp:txXfrm rot="-5400000">
        <a:off x="421753" y="1092956"/>
        <a:ext cx="7047960" cy="353391"/>
      </dsp:txXfrm>
    </dsp:sp>
    <dsp:sp modelId="{55DE034D-D8F4-4EE6-BC85-FD58D04C7D7C}">
      <dsp:nvSpPr>
        <dsp:cNvPr id="0" name=""/>
        <dsp:cNvSpPr/>
      </dsp:nvSpPr>
      <dsp:spPr>
        <a:xfrm rot="5400000">
          <a:off x="-90375" y="1700804"/>
          <a:ext cx="602504" cy="421753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821306"/>
        <a:ext cx="421753" cy="180751"/>
      </dsp:txXfrm>
    </dsp:sp>
    <dsp:sp modelId="{2D9B2A39-300B-4D1B-8EA0-BC4E32FB2A60}">
      <dsp:nvSpPr>
        <dsp:cNvPr id="0" name=""/>
        <dsp:cNvSpPr/>
      </dsp:nvSpPr>
      <dsp:spPr>
        <a:xfrm rot="5400000">
          <a:off x="3759478" y="-172729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acceso a datos</a:t>
          </a:r>
        </a:p>
      </dsp:txBody>
      <dsp:txXfrm rot="-5400000">
        <a:off x="421753" y="1629547"/>
        <a:ext cx="7047960" cy="353391"/>
      </dsp:txXfrm>
    </dsp:sp>
    <dsp:sp modelId="{74CD68D7-6486-45EC-94E0-B1980F2F8544}">
      <dsp:nvSpPr>
        <dsp:cNvPr id="0" name=""/>
        <dsp:cNvSpPr/>
      </dsp:nvSpPr>
      <dsp:spPr>
        <a:xfrm rot="5400000">
          <a:off x="-90375" y="2237395"/>
          <a:ext cx="602504" cy="42175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57897"/>
        <a:ext cx="421753" cy="180751"/>
      </dsp:txXfrm>
    </dsp:sp>
    <dsp:sp modelId="{5555DAA1-BFD7-47D4-A657-49CC0D39556F}">
      <dsp:nvSpPr>
        <dsp:cNvPr id="0" name=""/>
        <dsp:cNvSpPr/>
      </dsp:nvSpPr>
      <dsp:spPr>
        <a:xfrm rot="5400000">
          <a:off x="3759478" y="-119070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Instalacion de la solucion BA</a:t>
          </a:r>
        </a:p>
      </dsp:txBody>
      <dsp:txXfrm rot="-5400000">
        <a:off x="421753" y="2166138"/>
        <a:ext cx="7047960" cy="353391"/>
      </dsp:txXfrm>
    </dsp:sp>
    <dsp:sp modelId="{8BA6A785-927D-4DE7-BA50-6A042BD6179A}">
      <dsp:nvSpPr>
        <dsp:cNvPr id="0" name=""/>
        <dsp:cNvSpPr/>
      </dsp:nvSpPr>
      <dsp:spPr>
        <a:xfrm rot="5400000">
          <a:off x="-90375" y="2773986"/>
          <a:ext cx="602504" cy="421753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894488"/>
        <a:ext cx="421753" cy="180751"/>
      </dsp:txXfrm>
    </dsp:sp>
    <dsp:sp modelId="{9CF3735A-CCD7-4F50-9021-657BDACFD415}">
      <dsp:nvSpPr>
        <dsp:cNvPr id="0" name=""/>
        <dsp:cNvSpPr/>
      </dsp:nvSpPr>
      <dsp:spPr>
        <a:xfrm rot="5400000">
          <a:off x="3759478" y="-65411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analisis de datos</a:t>
          </a:r>
        </a:p>
      </dsp:txBody>
      <dsp:txXfrm rot="-5400000">
        <a:off x="421753" y="2702728"/>
        <a:ext cx="7047960" cy="353391"/>
      </dsp:txXfrm>
    </dsp:sp>
    <dsp:sp modelId="{CBE227D2-8DD8-40B8-868A-F1F854EF4D92}">
      <dsp:nvSpPr>
        <dsp:cNvPr id="0" name=""/>
        <dsp:cNvSpPr/>
      </dsp:nvSpPr>
      <dsp:spPr>
        <a:xfrm rot="5400000">
          <a:off x="-90375" y="3310576"/>
          <a:ext cx="602504" cy="421753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431078"/>
        <a:ext cx="421753" cy="180751"/>
      </dsp:txXfrm>
    </dsp:sp>
    <dsp:sp modelId="{1D11BA6A-8B5A-492E-9D05-2C356020F385}">
      <dsp:nvSpPr>
        <dsp:cNvPr id="0" name=""/>
        <dsp:cNvSpPr/>
      </dsp:nvSpPr>
      <dsp:spPr>
        <a:xfrm rot="5400000">
          <a:off x="3759478" y="-117524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reportes</a:t>
          </a:r>
        </a:p>
      </dsp:txBody>
      <dsp:txXfrm rot="-5400000">
        <a:off x="421753" y="3239319"/>
        <a:ext cx="7047960" cy="353391"/>
      </dsp:txXfrm>
    </dsp:sp>
    <dsp:sp modelId="{934E52F8-1F31-421D-98B1-AF190D4E2E54}">
      <dsp:nvSpPr>
        <dsp:cNvPr id="0" name=""/>
        <dsp:cNvSpPr/>
      </dsp:nvSpPr>
      <dsp:spPr>
        <a:xfrm rot="5400000">
          <a:off x="-90375" y="3847167"/>
          <a:ext cx="602504" cy="421753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967669"/>
        <a:ext cx="421753" cy="180751"/>
      </dsp:txXfrm>
    </dsp:sp>
    <dsp:sp modelId="{3A70B292-ED2A-479B-9C73-0AF5B65FCDA0}">
      <dsp:nvSpPr>
        <dsp:cNvPr id="0" name=""/>
        <dsp:cNvSpPr/>
      </dsp:nvSpPr>
      <dsp:spPr>
        <a:xfrm rot="5400000">
          <a:off x="3759478" y="41906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diagramas y mapas</a:t>
          </a:r>
        </a:p>
      </dsp:txBody>
      <dsp:txXfrm rot="-5400000">
        <a:off x="421753" y="3775909"/>
        <a:ext cx="7047960" cy="353391"/>
      </dsp:txXfrm>
    </dsp:sp>
    <dsp:sp modelId="{BEE86D47-DEB0-47FE-BA07-F46E88E4EA5B}">
      <dsp:nvSpPr>
        <dsp:cNvPr id="0" name=""/>
        <dsp:cNvSpPr/>
      </dsp:nvSpPr>
      <dsp:spPr>
        <a:xfrm rot="5400000">
          <a:off x="-90375" y="4383758"/>
          <a:ext cx="602504" cy="42175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504260"/>
        <a:ext cx="421753" cy="180751"/>
      </dsp:txXfrm>
    </dsp:sp>
    <dsp:sp modelId="{B23AAA86-8260-4C63-858F-545D418AA6FE}">
      <dsp:nvSpPr>
        <dsp:cNvPr id="0" name=""/>
        <dsp:cNvSpPr/>
      </dsp:nvSpPr>
      <dsp:spPr>
        <a:xfrm rot="5400000">
          <a:off x="3759478" y="95565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Presentacion del Dashboard </a:t>
          </a:r>
        </a:p>
      </dsp:txBody>
      <dsp:txXfrm rot="-5400000">
        <a:off x="421753" y="4312500"/>
        <a:ext cx="7047960" cy="353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18/04/2017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5935" y="2201545"/>
            <a:ext cx="5612130" cy="245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+mj-lt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+mj-lt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s-CO" dirty="0" smtClean="0"/>
              <a:t>Agenda</a:t>
            </a:r>
            <a:endParaRPr lang="en-US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1. INTRODUCCIÓN AL </a:t>
            </a:r>
            <a:r>
              <a:rPr lang="es-CO" sz="2400" dirty="0">
                <a:solidFill>
                  <a:schemeClr val="tx2"/>
                </a:solidFill>
              </a:rPr>
              <a:t>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2. OBJETIVOS DEL </a:t>
            </a:r>
            <a:r>
              <a:rPr lang="es-CO" sz="2400" dirty="0">
                <a:solidFill>
                  <a:schemeClr val="tx2"/>
                </a:solidFill>
              </a:rPr>
              <a:t>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3. GENERALIDADES DEL </a:t>
            </a:r>
            <a:r>
              <a:rPr lang="es-CO" sz="2400" dirty="0">
                <a:solidFill>
                  <a:schemeClr val="tx2"/>
                </a:solidFill>
              </a:rPr>
              <a:t>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4. COSTOS DEL </a:t>
            </a:r>
            <a:r>
              <a:rPr lang="es-CO" sz="2400" dirty="0">
                <a:solidFill>
                  <a:schemeClr val="tx2"/>
                </a:solidFill>
              </a:rPr>
              <a:t>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5. PLAN DE TRABAJO DEL </a:t>
            </a:r>
            <a:r>
              <a:rPr lang="es-CO" sz="2400" dirty="0">
                <a:solidFill>
                  <a:schemeClr val="tx2"/>
                </a:solidFill>
              </a:rPr>
              <a:t>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6. RIESGOS DEL </a:t>
            </a:r>
            <a:r>
              <a:rPr lang="es-CO" sz="2400" dirty="0">
                <a:solidFill>
                  <a:schemeClr val="tx2"/>
                </a:solidFill>
              </a:rPr>
              <a:t>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7. ESTRATEGIA DE </a:t>
            </a:r>
            <a:r>
              <a:rPr lang="es-CO" sz="2400" dirty="0">
                <a:solidFill>
                  <a:schemeClr val="tx2"/>
                </a:solidFill>
              </a:rPr>
              <a:t>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8. FASES DE </a:t>
            </a:r>
            <a:r>
              <a:rPr lang="es-CO" sz="2400" dirty="0">
                <a:solidFill>
                  <a:schemeClr val="tx2"/>
                </a:solidFill>
              </a:rPr>
              <a:t>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9. DISEÑO DE LA </a:t>
            </a:r>
            <a:r>
              <a:rPr lang="es-CO" sz="2400" dirty="0">
                <a:solidFill>
                  <a:schemeClr val="tx2"/>
                </a:solidFill>
              </a:rPr>
              <a:t>SOLUCIÓN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10. PROTOTIPO DE LA </a:t>
            </a:r>
            <a:r>
              <a:rPr lang="es-CO" sz="2400" dirty="0">
                <a:solidFill>
                  <a:schemeClr val="tx2"/>
                </a:solidFill>
              </a:rPr>
              <a:t>SOLUCIÓN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11. DESEMPEÑO Y CALIDAD (MÉTRICAS</a:t>
            </a:r>
            <a:r>
              <a:rPr lang="es-CO" sz="24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12. PLAN DE </a:t>
            </a:r>
            <a:r>
              <a:rPr lang="es-CO" sz="2400" dirty="0">
                <a:solidFill>
                  <a:schemeClr val="tx2"/>
                </a:solidFill>
              </a:rPr>
              <a:t>PRUEBAS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13. SERVICIOS POST </a:t>
            </a:r>
            <a:r>
              <a:rPr lang="es-CO" sz="2400" dirty="0">
                <a:solidFill>
                  <a:schemeClr val="tx2"/>
                </a:solidFill>
              </a:rPr>
              <a:t>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14. MARCO DE VIGILANCIA Y </a:t>
            </a:r>
            <a:r>
              <a:rPr lang="es-CO" sz="2400" dirty="0">
                <a:solidFill>
                  <a:schemeClr val="tx2"/>
                </a:solidFill>
              </a:rPr>
              <a:t>LEGAL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Preguntas</a:t>
            </a:r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CO" sz="2400" dirty="0" smtClean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CO" sz="2800" dirty="0" smtClean="0">
              <a:solidFill>
                <a:schemeClr val="tx2"/>
              </a:solidFill>
            </a:endParaRPr>
          </a:p>
          <a:p>
            <a:endParaRPr lang="es-ES" sz="28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368348162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229739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El costo total del proyecto es de USD 330,967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endParaRPr lang="es-ES_tradnl" dirty="0"/>
          </a:p>
          <a:p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08075"/>
              </p:ext>
            </p:extLst>
          </p:nvPr>
        </p:nvGraphicFramePr>
        <p:xfrm>
          <a:off x="918653" y="1359853"/>
          <a:ext cx="7727227" cy="4979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Vehículos (Alquiler Mensual)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9" y="1600200"/>
            <a:ext cx="7056342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5437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6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RIESGOS DEL </a:t>
            </a:r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294</TotalTime>
  <Words>1392</Words>
  <Application>Microsoft Office PowerPoint</Application>
  <PresentationFormat>Presentación en pantalla (4:3)</PresentationFormat>
  <Paragraphs>398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Abadi MT Condensed Light</vt:lpstr>
      <vt:lpstr>Arial</vt:lpstr>
      <vt:lpstr>Calibri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29</cp:revision>
  <dcterms:created xsi:type="dcterms:W3CDTF">2017-04-17T16:17:17Z</dcterms:created>
  <dcterms:modified xsi:type="dcterms:W3CDTF">2017-04-18T11:14:45Z</dcterms:modified>
</cp:coreProperties>
</file>