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60" r:id="rId4"/>
    <p:sldId id="265" r:id="rId5"/>
    <p:sldId id="264" r:id="rId6"/>
    <p:sldId id="261" r:id="rId7"/>
    <p:sldId id="262" r:id="rId8"/>
    <p:sldId id="257" r:id="rId9"/>
    <p:sldId id="258" r:id="rId10"/>
    <p:sldId id="259" r:id="rId11"/>
    <p:sldId id="268" r:id="rId12"/>
    <p:sldId id="269" r:id="rId13"/>
    <p:sldId id="271" r:id="rId14"/>
    <p:sldId id="270" r:id="rId1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2" d="100"/>
          <a:sy n="62" d="100"/>
        </p:scale>
        <p:origin x="-1416" y="-72"/>
      </p:cViewPr>
      <p:guideLst>
        <p:guide orient="horz" pos="2381"/>
        <p:guide pos="317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0" y="5806440"/>
            <a:ext cx="10075680" cy="1750320"/>
          </a:xfrm>
          <a:prstGeom prst="rect">
            <a:avLst/>
          </a:prstGeom>
          <a:ln>
            <a:noFill/>
          </a:ln>
        </p:spPr>
      </p:pic>
      <p:sp>
        <p:nvSpPr>
          <p:cNvPr id="4" name="PlaceHolder 1"/>
          <p:cNvSpPr>
            <a:spLocks noGrp="1"/>
          </p:cNvSpPr>
          <p:nvPr>
            <p:ph type="title"/>
          </p:nvPr>
        </p:nvSpPr>
        <p:spPr>
          <a:xfrm>
            <a:off x="504000" y="301320"/>
            <a:ext cx="9071640" cy="126144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0"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2" name="PlaceHolder 4"/>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80"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81" name="PlaceHolder 3"/>
          <p:cNvSpPr>
            <a:spLocks noGrp="1"/>
          </p:cNvSpPr>
          <p:nvPr>
            <p:ph type="title"/>
          </p:nvPr>
        </p:nvSpPr>
        <p:spPr>
          <a:xfrm>
            <a:off x="504000" y="301320"/>
            <a:ext cx="9071640" cy="126144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82" name="PlaceHolder 4"/>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brilliant.org/wiki/gaussian-mixture-model/" TargetMode="External"/><Relationship Id="rId13" Type="http://schemas.openxmlformats.org/officeDocument/2006/relationships/hyperlink" Target="https://gdo152.llnl.gov/cowc/" TargetMode="External"/><Relationship Id="rId3" Type="http://schemas.openxmlformats.org/officeDocument/2006/relationships/hyperlink" Target="https://ieeexplore.ieee.org/abstract/document/1253218/" TargetMode="External"/><Relationship Id="rId7" Type="http://schemas.openxmlformats.org/officeDocument/2006/relationships/hyperlink" Target="https://gregtinkers.wordpress.com/2016/03/25/car-speed-detector/" TargetMode="External"/><Relationship Id="rId12" Type="http://schemas.openxmlformats.org/officeDocument/2006/relationships/hyperlink" Target="https://github.com/alex-drake/OpenCV-Traffic-Counter" TargetMode="External"/><Relationship Id="rId2" Type="http://schemas.openxmlformats.org/officeDocument/2006/relationships/hyperlink" Target="https://ieeexplore.ieee.org/document/7546916/" TargetMode="External"/><Relationship Id="rId1" Type="http://schemas.openxmlformats.org/officeDocument/2006/relationships/slideLayout" Target="../slideLayouts/slideLayout2.xml"/><Relationship Id="rId6" Type="http://schemas.openxmlformats.org/officeDocument/2006/relationships/hyperlink" Target="https://medium.com/data-from-the-trenches/object-detection-with-deep-learning-on-aerial-imagery-2465078db8a9" TargetMode="External"/><Relationship Id="rId11" Type="http://schemas.openxmlformats.org/officeDocument/2006/relationships/hyperlink" Target="https://github.com/ronitsinha/speed-detector" TargetMode="External"/><Relationship Id="rId5" Type="http://schemas.openxmlformats.org/officeDocument/2006/relationships/hyperlink" Target="https://ieeexplore.ieee.org/abstract/document/1253218" TargetMode="External"/><Relationship Id="rId10" Type="http://schemas.openxmlformats.org/officeDocument/2006/relationships/hyperlink" Target="https://docs.opencv.org/2.4/index.html" TargetMode="External"/><Relationship Id="rId4" Type="http://schemas.openxmlformats.org/officeDocument/2006/relationships/hyperlink" Target="https://ieeexplore.ieee.org/abstract/document/1041184" TargetMode="External"/><Relationship Id="rId9" Type="http://schemas.openxmlformats.org/officeDocument/2006/relationships/hyperlink" Target="https://in.mathworks.com/help/vision/" TargetMode="External"/><Relationship Id="rId14" Type="http://schemas.openxmlformats.org/officeDocument/2006/relationships/hyperlink" Target="https://www.highd-datase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960" y="651840"/>
            <a:ext cx="9071640" cy="4072560"/>
          </a:xfrm>
        </p:spPr>
        <p:txBody>
          <a:bodyPr/>
          <a:lstStyle/>
          <a:p>
            <a:pPr algn="ctr"/>
            <a:r>
              <a:rPr lang="en-IN"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01600">
                    <a:schemeClr val="accent5">
                      <a:satMod val="175000"/>
                      <a:alpha val="40000"/>
                    </a:schemeClr>
                  </a:glow>
                  <a:outerShdw blurRad="50800" algn="tl" rotWithShape="0">
                    <a:srgbClr val="000000"/>
                  </a:outerShdw>
                </a:effectLst>
              </a:rPr>
              <a:t>Aerial Traffic Monitoring Using UAVs</a:t>
            </a:r>
            <a:br>
              <a:rPr lang="en-IN"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01600">
                    <a:schemeClr val="accent5">
                      <a:satMod val="175000"/>
                      <a:alpha val="40000"/>
                    </a:schemeClr>
                  </a:glow>
                  <a:outerShdw blurRad="50800" algn="tl" rotWithShape="0">
                    <a:srgbClr val="000000"/>
                  </a:outerShdw>
                </a:effectLst>
              </a:rPr>
            </a:br>
            <a:endParaRPr lang="en-IN"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01600">
                  <a:schemeClr val="accent5">
                    <a:satMod val="175000"/>
                    <a:alpha val="40000"/>
                  </a:schemeClr>
                </a:glow>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from 2019-02-19 09-37-29.png"/>
          <p:cNvPicPr>
            <a:picLocks noChangeAspect="1"/>
          </p:cNvPicPr>
          <p:nvPr/>
        </p:nvPicPr>
        <p:blipFill>
          <a:blip r:embed="rId2"/>
          <a:stretch>
            <a:fillRect/>
          </a:stretch>
        </p:blipFill>
        <p:spPr>
          <a:xfrm>
            <a:off x="213360" y="3916680"/>
            <a:ext cx="9128760" cy="2392680"/>
          </a:xfrm>
          <a:prstGeom prst="rect">
            <a:avLst/>
          </a:prstGeom>
        </p:spPr>
      </p:pic>
      <p:pic>
        <p:nvPicPr>
          <p:cNvPr id="5" name="Picture 4" descr="Screenshot from 2019-02-14 15-42-50.png"/>
          <p:cNvPicPr>
            <a:picLocks noChangeAspect="1"/>
          </p:cNvPicPr>
          <p:nvPr/>
        </p:nvPicPr>
        <p:blipFill>
          <a:blip r:embed="rId3"/>
          <a:stretch>
            <a:fillRect/>
          </a:stretch>
        </p:blipFill>
        <p:spPr>
          <a:xfrm>
            <a:off x="182880" y="1066800"/>
            <a:ext cx="4724400" cy="2651760"/>
          </a:xfrm>
          <a:prstGeom prst="rect">
            <a:avLst/>
          </a:prstGeom>
        </p:spPr>
      </p:pic>
      <p:pic>
        <p:nvPicPr>
          <p:cNvPr id="6" name="Picture 5" descr="Screenshot from 2019-02-19 09-37-37 (1).png"/>
          <p:cNvPicPr>
            <a:picLocks noChangeAspect="1"/>
          </p:cNvPicPr>
          <p:nvPr/>
        </p:nvPicPr>
        <p:blipFill>
          <a:blip r:embed="rId4"/>
          <a:stretch>
            <a:fillRect/>
          </a:stretch>
        </p:blipFill>
        <p:spPr>
          <a:xfrm>
            <a:off x="4998719" y="1112520"/>
            <a:ext cx="4770121" cy="262127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from 2019-02-19 11-12-03.png"/>
          <p:cNvPicPr>
            <a:picLocks noChangeAspect="1"/>
          </p:cNvPicPr>
          <p:nvPr/>
        </p:nvPicPr>
        <p:blipFill>
          <a:blip r:embed="rId2"/>
          <a:stretch>
            <a:fillRect/>
          </a:stretch>
        </p:blipFill>
        <p:spPr>
          <a:xfrm>
            <a:off x="472440" y="0"/>
            <a:ext cx="9403080" cy="3048000"/>
          </a:xfrm>
          <a:prstGeom prst="rect">
            <a:avLst/>
          </a:prstGeom>
        </p:spPr>
      </p:pic>
      <p:pic>
        <p:nvPicPr>
          <p:cNvPr id="5" name="Picture 4" descr="Screenshot from 2019-02-19 11-12-03 (1).png"/>
          <p:cNvPicPr>
            <a:picLocks noChangeAspect="1"/>
          </p:cNvPicPr>
          <p:nvPr/>
        </p:nvPicPr>
        <p:blipFill>
          <a:blip r:embed="rId2"/>
          <a:stretch>
            <a:fillRect/>
          </a:stretch>
        </p:blipFill>
        <p:spPr>
          <a:xfrm>
            <a:off x="472439" y="2987040"/>
            <a:ext cx="9387841" cy="342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Subtitle 2"/>
          <p:cNvSpPr>
            <a:spLocks noGrp="1"/>
          </p:cNvSpPr>
          <p:nvPr>
            <p:ph type="subTitle"/>
          </p:nvPr>
        </p:nvSpPr>
        <p:spPr>
          <a:xfrm>
            <a:off x="504000" y="1661160"/>
            <a:ext cx="9072000" cy="4491600"/>
          </a:xfrm>
        </p:spPr>
        <p:txBody>
          <a:bodyPr>
            <a:noAutofit/>
          </a:bodyPr>
          <a:lstStyle/>
          <a:p>
            <a:r>
              <a:rPr lang="nl-NL" sz="1400" dirty="0" smtClean="0"/>
              <a:t>IEEE References</a:t>
            </a:r>
            <a:br>
              <a:rPr lang="nl-NL" sz="1400" dirty="0" smtClean="0"/>
            </a:br>
            <a:r>
              <a:rPr lang="nl-NL" sz="1400" dirty="0" smtClean="0"/>
              <a:t>1)</a:t>
            </a:r>
            <a:r>
              <a:rPr lang="nl-NL" sz="1400" dirty="0" smtClean="0">
                <a:hlinkClick r:id="rId2"/>
              </a:rPr>
              <a:t>https://ieeexplore.ieee.org/document/7546916/</a:t>
            </a:r>
            <a:r>
              <a:rPr lang="nl-NL" sz="1400" dirty="0" smtClean="0"/>
              <a:t/>
            </a:r>
            <a:br>
              <a:rPr lang="nl-NL" sz="1400" dirty="0" smtClean="0"/>
            </a:br>
            <a:r>
              <a:rPr lang="nl-NL" sz="1400" dirty="0" smtClean="0"/>
              <a:t>2)</a:t>
            </a:r>
            <a:r>
              <a:rPr lang="nl-NL" sz="1400" dirty="0" smtClean="0">
                <a:hlinkClick r:id="rId3"/>
              </a:rPr>
              <a:t>https://ieeexplore.ieee.org/abstract/document/1253218/</a:t>
            </a:r>
            <a:r>
              <a:rPr lang="nl-NL" sz="1400" dirty="0" smtClean="0"/>
              <a:t/>
            </a:r>
            <a:br>
              <a:rPr lang="nl-NL" sz="1400" dirty="0" smtClean="0"/>
            </a:br>
            <a:r>
              <a:rPr lang="nl-NL" sz="1400" dirty="0" smtClean="0"/>
              <a:t>3)</a:t>
            </a:r>
            <a:r>
              <a:rPr lang="nl-NL" sz="1400" dirty="0" smtClean="0">
                <a:hlinkClick r:id="rId4"/>
              </a:rPr>
              <a:t>https://ieeexplore.ieee.org/abstract/document/1041184</a:t>
            </a:r>
            <a:r>
              <a:rPr lang="nl-NL" sz="1400" dirty="0" smtClean="0"/>
              <a:t/>
            </a:r>
            <a:br>
              <a:rPr lang="nl-NL" sz="1400" dirty="0" smtClean="0"/>
            </a:br>
            <a:r>
              <a:rPr lang="nl-NL" sz="1400" dirty="0" smtClean="0"/>
              <a:t>4)</a:t>
            </a:r>
            <a:r>
              <a:rPr lang="nl-NL" sz="1400" dirty="0" smtClean="0">
                <a:hlinkClick r:id="rId5"/>
              </a:rPr>
              <a:t>https://ieeexplore.ieee.org/abstract/document/1253218</a:t>
            </a:r>
            <a:r>
              <a:rPr lang="nl-NL" sz="1400" dirty="0" smtClean="0"/>
              <a:t/>
            </a:r>
            <a:br>
              <a:rPr lang="nl-NL" sz="1400" dirty="0" smtClean="0"/>
            </a:br>
            <a:r>
              <a:rPr lang="nl-NL" sz="1400" dirty="0" smtClean="0"/>
              <a:t/>
            </a:r>
            <a:br>
              <a:rPr lang="nl-NL" sz="1400" dirty="0" smtClean="0"/>
            </a:br>
            <a:r>
              <a:rPr lang="nl-NL" sz="1400" dirty="0" smtClean="0"/>
              <a:t>External references:</a:t>
            </a:r>
            <a:br>
              <a:rPr lang="nl-NL" sz="1400" dirty="0" smtClean="0"/>
            </a:br>
            <a:r>
              <a:rPr lang="nl-NL" sz="1400" dirty="0" smtClean="0"/>
              <a:t>1)</a:t>
            </a:r>
            <a:r>
              <a:rPr lang="nl-NL" sz="1400" dirty="0" smtClean="0">
                <a:hlinkClick r:id="rId6"/>
              </a:rPr>
              <a:t>https://medium.com/data-from-the-trenches/object-detection-with-deep-learning-on-aerial-imagery-2465078db8a9</a:t>
            </a:r>
            <a:r>
              <a:rPr lang="nl-NL" sz="1400" dirty="0" smtClean="0"/>
              <a:t/>
            </a:r>
            <a:br>
              <a:rPr lang="nl-NL" sz="1400" dirty="0" smtClean="0"/>
            </a:br>
            <a:r>
              <a:rPr lang="nl-NL" sz="1400" dirty="0" smtClean="0"/>
              <a:t>2)</a:t>
            </a:r>
            <a:r>
              <a:rPr lang="nl-NL" sz="1400" dirty="0" smtClean="0">
                <a:hlinkClick r:id="rId7"/>
              </a:rPr>
              <a:t>https://gregtinkers.wordpress.com/2016/03/25/car-speed-detector/</a:t>
            </a:r>
            <a:r>
              <a:rPr lang="nl-NL" sz="1400" dirty="0" smtClean="0"/>
              <a:t/>
            </a:r>
            <a:br>
              <a:rPr lang="nl-NL" sz="1400" dirty="0" smtClean="0"/>
            </a:br>
            <a:r>
              <a:rPr lang="nl-NL" sz="1400" dirty="0" smtClean="0"/>
              <a:t>3)</a:t>
            </a:r>
            <a:r>
              <a:rPr lang="nl-NL" sz="1400" dirty="0" smtClean="0">
                <a:hlinkClick r:id="rId8"/>
              </a:rPr>
              <a:t>https://brilliant.org/wiki/gaussian-mixture-model/</a:t>
            </a:r>
            <a:r>
              <a:rPr lang="nl-NL" sz="1400" dirty="0" smtClean="0"/>
              <a:t/>
            </a:r>
            <a:br>
              <a:rPr lang="nl-NL" sz="1400" dirty="0" smtClean="0"/>
            </a:br>
            <a:r>
              <a:rPr lang="nl-NL" sz="1400" dirty="0" smtClean="0"/>
              <a:t>4)</a:t>
            </a:r>
            <a:r>
              <a:rPr lang="nl-NL" sz="1400" dirty="0" smtClean="0">
                <a:hlinkClick r:id="rId9"/>
              </a:rPr>
              <a:t>https://in.mathworks.com/help/vision/</a:t>
            </a:r>
            <a:r>
              <a:rPr lang="nl-NL" sz="1400" dirty="0" smtClean="0"/>
              <a:t/>
            </a:r>
            <a:br>
              <a:rPr lang="nl-NL" sz="1400" dirty="0" smtClean="0"/>
            </a:br>
            <a:r>
              <a:rPr lang="nl-NL" sz="1400" dirty="0" smtClean="0"/>
              <a:t>5)</a:t>
            </a:r>
            <a:r>
              <a:rPr lang="nl-NL" sz="1400" dirty="0" smtClean="0">
                <a:hlinkClick r:id="rId10"/>
              </a:rPr>
              <a:t>https://docs.opencv.org/2.4/index.html</a:t>
            </a:r>
            <a:r>
              <a:rPr lang="nl-NL" sz="1400" dirty="0" smtClean="0"/>
              <a:t/>
            </a:r>
            <a:br>
              <a:rPr lang="nl-NL" sz="1400" dirty="0" smtClean="0"/>
            </a:br>
            <a:r>
              <a:rPr lang="nl-NL" sz="1400" dirty="0" smtClean="0"/>
              <a:t/>
            </a:r>
            <a:br>
              <a:rPr lang="nl-NL" sz="1400" dirty="0" smtClean="0"/>
            </a:br>
            <a:r>
              <a:rPr lang="nl-NL" sz="1400" dirty="0" smtClean="0"/>
              <a:t>github:</a:t>
            </a:r>
            <a:br>
              <a:rPr lang="nl-NL" sz="1400" dirty="0" smtClean="0"/>
            </a:br>
            <a:r>
              <a:rPr lang="nl-NL" sz="1400" dirty="0" smtClean="0"/>
              <a:t>1)</a:t>
            </a:r>
            <a:r>
              <a:rPr lang="nl-NL" sz="1400" dirty="0" smtClean="0">
                <a:hlinkClick r:id="rId11"/>
              </a:rPr>
              <a:t>https://github.com/ronitsinha/speed-detector</a:t>
            </a:r>
            <a:r>
              <a:rPr lang="nl-NL" sz="1400" dirty="0" smtClean="0"/>
              <a:t/>
            </a:r>
            <a:br>
              <a:rPr lang="nl-NL" sz="1400" dirty="0" smtClean="0"/>
            </a:br>
            <a:r>
              <a:rPr lang="nl-NL" sz="1400" dirty="0" smtClean="0"/>
              <a:t>2)</a:t>
            </a:r>
            <a:r>
              <a:rPr lang="nl-NL" sz="1400" dirty="0" smtClean="0">
                <a:hlinkClick r:id="rId12"/>
              </a:rPr>
              <a:t>https://github.com/alex-drake/OpenCV-Traffic-Counter</a:t>
            </a:r>
            <a:r>
              <a:rPr lang="nl-NL" sz="1400" dirty="0" smtClean="0"/>
              <a:t/>
            </a:r>
            <a:br>
              <a:rPr lang="nl-NL" sz="1400" dirty="0" smtClean="0"/>
            </a:br>
            <a:r>
              <a:rPr lang="nl-NL" sz="1400" dirty="0" smtClean="0"/>
              <a:t/>
            </a:r>
            <a:br>
              <a:rPr lang="nl-NL" sz="1400" dirty="0" smtClean="0"/>
            </a:br>
            <a:r>
              <a:rPr lang="nl-NL" sz="1400" dirty="0" smtClean="0"/>
              <a:t>Datasets:</a:t>
            </a:r>
            <a:br>
              <a:rPr lang="nl-NL" sz="1400" dirty="0" smtClean="0"/>
            </a:br>
            <a:r>
              <a:rPr lang="nl-NL" sz="1400" dirty="0" smtClean="0"/>
              <a:t>1)</a:t>
            </a:r>
            <a:r>
              <a:rPr lang="nl-NL" sz="1400" dirty="0" smtClean="0">
                <a:hlinkClick r:id="rId13"/>
              </a:rPr>
              <a:t>https://gdo152.llnl.gov/cowc/</a:t>
            </a:r>
            <a:r>
              <a:rPr lang="nl-NL" sz="1400" dirty="0" smtClean="0"/>
              <a:t/>
            </a:r>
            <a:br>
              <a:rPr lang="nl-NL" sz="1400" dirty="0" smtClean="0"/>
            </a:br>
            <a:r>
              <a:rPr lang="nl-NL" sz="1400" dirty="0" smtClean="0"/>
              <a:t>2)</a:t>
            </a:r>
            <a:r>
              <a:rPr lang="nl-NL" sz="1400" dirty="0" smtClean="0">
                <a:hlinkClick r:id="rId14"/>
              </a:rPr>
              <a:t>https://www.highd-dataset.com/#commercial</a:t>
            </a:r>
            <a:r>
              <a:rPr lang="nl-NL" sz="1400" dirty="0" smtClean="0"/>
              <a:t/>
            </a:r>
            <a:br>
              <a:rPr lang="nl-NL" sz="1400" dirty="0" smtClean="0"/>
            </a:br>
            <a:r>
              <a:rPr lang="nl-NL" sz="1400" dirty="0" smtClean="0"/>
              <a:t>3)https://captain-whu.github.io/DOTA/dataset.html</a:t>
            </a:r>
            <a:br>
              <a:rPr lang="nl-NL" sz="1400" dirty="0" smtClean="0"/>
            </a:br>
            <a:endParaRPr lang="en-IN"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882124"/>
            <a:ext cx="9394825" cy="5478423"/>
          </a:xfrm>
          <a:prstGeom prst="rect">
            <a:avLst/>
          </a:prstGeom>
        </p:spPr>
        <p:txBody>
          <a:bodyPr wrap="square">
            <a:spAutoFit/>
          </a:bodyPr>
          <a:lstStyle/>
          <a:p>
            <a:pPr>
              <a:buNone/>
            </a:pPr>
            <a:r>
              <a:rPr lang="en-IN" sz="2500" dirty="0" smtClean="0"/>
              <a:t>Challenges in traffic management and congestion cause huge financial, environmental, and physiological costs to the individual and to the government. On an average, a person spends anywhere between 30 minutes to 2 hours of their day commuting, accounting to almost 520 hours a year. It is estimated that the traffic congestion in the four metro cities costs the nation approximately Rs. 1.5 </a:t>
            </a:r>
            <a:r>
              <a:rPr lang="en-IN" sz="2500" dirty="0" err="1" smtClean="0"/>
              <a:t>lakh</a:t>
            </a:r>
            <a:r>
              <a:rPr lang="en-IN" sz="2500" dirty="0" smtClean="0"/>
              <a:t> </a:t>
            </a:r>
            <a:r>
              <a:rPr lang="en-IN" sz="2500" dirty="0" err="1" smtClean="0"/>
              <a:t>crore</a:t>
            </a:r>
            <a:r>
              <a:rPr lang="en-IN" sz="2500" dirty="0" smtClean="0"/>
              <a:t> (more than the annual Railway budget for this year) {Reference:1,2}. This problem statement focuses on developing a specialized aerial solution for automatic aerial analysis of traffic activity in highways and city roads using Unmanned aerial vehicles. The end goal is to explore new possibilities in the field of traffic analysis by its fully automatic calculation of a wide range of traffic parameters such as speed, densities, time, and pollution levels.</a:t>
            </a:r>
          </a:p>
        </p:txBody>
      </p:sp>
      <p:sp>
        <p:nvSpPr>
          <p:cNvPr id="3" name="Title 2"/>
          <p:cNvSpPr>
            <a:spLocks noGrp="1"/>
          </p:cNvSpPr>
          <p:nvPr>
            <p:ph type="title"/>
          </p:nvPr>
        </p:nvSpPr>
        <p:spPr>
          <a:xfrm>
            <a:off x="504000" y="301320"/>
            <a:ext cx="9071640" cy="46068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PROBLEM STATEMENT</a:t>
            </a:r>
            <a:endParaRPr lang="en-IN"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PROBLEM DESCRIPTION</a:t>
            </a:r>
            <a:endPar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p:nvPr>
        </p:nvSpPr>
        <p:spPr>
          <a:xfrm>
            <a:off x="504000" y="1524000"/>
            <a:ext cx="9072000" cy="4628760"/>
          </a:xfrm>
        </p:spPr>
        <p:txBody>
          <a:bodyPr>
            <a:noAutofit/>
          </a:bodyPr>
          <a:lstStyle/>
          <a:p>
            <a:pPr>
              <a:buNone/>
            </a:pPr>
            <a:endParaRPr lang="en-IN" sz="2400" dirty="0" smtClean="0"/>
          </a:p>
          <a:p>
            <a:pPr>
              <a:buNone/>
            </a:pPr>
            <a:r>
              <a:rPr lang="en-IN" sz="2400" dirty="0" smtClean="0"/>
              <a:t>These data can be used for:</a:t>
            </a:r>
          </a:p>
          <a:p>
            <a:pPr>
              <a:buNone/>
            </a:pPr>
            <a:r>
              <a:rPr lang="en-IN" sz="2400" dirty="0" smtClean="0"/>
              <a:t>o Betterment of road condition: Detecting potholes and inefficient speed breakers</a:t>
            </a:r>
          </a:p>
          <a:p>
            <a:pPr>
              <a:buNone/>
            </a:pPr>
            <a:r>
              <a:rPr lang="en-IN" sz="2400" dirty="0" smtClean="0"/>
              <a:t>o Detecting traffic anomalies: Identifying root cause of traffic and other emergencies</a:t>
            </a:r>
          </a:p>
          <a:p>
            <a:pPr>
              <a:buNone/>
            </a:pPr>
            <a:r>
              <a:rPr lang="en-IN" sz="2400" dirty="0" smtClean="0"/>
              <a:t>o Toll-gate efficiency: Prevent choking of traffic at toll gates</a:t>
            </a:r>
          </a:p>
          <a:p>
            <a:pPr>
              <a:buNone/>
            </a:pPr>
            <a:r>
              <a:rPr lang="en-IN" sz="2400" dirty="0" smtClean="0"/>
              <a:t>o Maintain strict traffic regulations: Identifying traffic violations</a:t>
            </a:r>
          </a:p>
          <a:p>
            <a:pPr>
              <a:buNone/>
            </a:pPr>
            <a:r>
              <a:rPr lang="en-IN" sz="2400" dirty="0" smtClean="0"/>
              <a:t>o Aid in controlling city pollution levels: detecting and publishing noise and air pollution levels</a:t>
            </a:r>
          </a:p>
          <a:p>
            <a:pPr>
              <a:buNone/>
            </a:pPr>
            <a:r>
              <a:rPr lang="en-IN" sz="2400" dirty="0" smtClean="0"/>
              <a:t>Aerial Monitoring using drones overcome the limitations of traditional methods of traffic data collection due to its mobility, complexity, and ability to cover large areas.</a:t>
            </a:r>
          </a:p>
          <a:p>
            <a:pPr>
              <a:buNone/>
            </a:pPr>
            <a:r>
              <a:rPr lang="en-IN" sz="2400" dirty="0" err="1" smtClean="0"/>
              <a:t>i</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742320" y="456840"/>
            <a:ext cx="8595360" cy="77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3600" b="1" strike="noStrike" spc="-1" dirty="0">
              <a:latin typeface="Arial"/>
            </a:endParaRPr>
          </a:p>
        </p:txBody>
      </p:sp>
      <p:sp>
        <p:nvSpPr>
          <p:cNvPr id="120" name="CustomShape 2"/>
          <p:cNvSpPr/>
          <p:nvPr/>
        </p:nvSpPr>
        <p:spPr>
          <a:xfrm>
            <a:off x="452520" y="4919400"/>
            <a:ext cx="2567880" cy="12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21" name="CustomShape 3"/>
          <p:cNvSpPr/>
          <p:nvPr/>
        </p:nvSpPr>
        <p:spPr>
          <a:xfrm>
            <a:off x="313200" y="1370880"/>
            <a:ext cx="9453960" cy="440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latin typeface="Arial"/>
            </a:endParaRPr>
          </a:p>
        </p:txBody>
      </p:sp>
      <p:sp>
        <p:nvSpPr>
          <p:cNvPr id="6" name="Subtitle 5"/>
          <p:cNvSpPr>
            <a:spLocks noGrp="1"/>
          </p:cNvSpPr>
          <p:nvPr>
            <p:ph type="subTitle"/>
          </p:nvPr>
        </p:nvSpPr>
        <p:spPr/>
        <p:txBody>
          <a:bodyPr>
            <a:normAutofit lnSpcReduction="10000"/>
          </a:bodyPr>
          <a:lstStyle/>
          <a:p>
            <a:pPr>
              <a:lnSpc>
                <a:spcPct val="100000"/>
              </a:lnSpc>
            </a:pPr>
            <a:r>
              <a:rPr lang="en-IN" b="1" spc="-1" dirty="0" smtClean="0">
                <a:solidFill>
                  <a:srgbClr val="000000"/>
                </a:solidFill>
              </a:rPr>
              <a:t>Technology Bucket</a:t>
            </a:r>
            <a:r>
              <a:rPr lang="en-IN" spc="-1" dirty="0" smtClean="0">
                <a:solidFill>
                  <a:srgbClr val="000000"/>
                </a:solidFill>
              </a:rPr>
              <a:t>: Robotics &amp; Drones   </a:t>
            </a:r>
            <a:endParaRPr lang="en-IN" spc="-1" dirty="0" smtClean="0"/>
          </a:p>
          <a:p>
            <a:pPr>
              <a:lnSpc>
                <a:spcPct val="100000"/>
              </a:lnSpc>
              <a:buNone/>
            </a:pPr>
            <a:endParaRPr lang="en-IN" spc="-1" dirty="0" smtClean="0"/>
          </a:p>
          <a:p>
            <a:pPr>
              <a:lnSpc>
                <a:spcPct val="100000"/>
              </a:lnSpc>
            </a:pPr>
            <a:r>
              <a:rPr lang="en-IN" b="1" spc="-1" dirty="0" smtClean="0">
                <a:solidFill>
                  <a:srgbClr val="000000"/>
                </a:solidFill>
              </a:rPr>
              <a:t>Category: </a:t>
            </a:r>
            <a:r>
              <a:rPr lang="en-IN" spc="-1" dirty="0" smtClean="0">
                <a:solidFill>
                  <a:srgbClr val="000000"/>
                </a:solidFill>
              </a:rPr>
              <a:t>Software</a:t>
            </a:r>
            <a:endParaRPr lang="en-IN" spc="-1" dirty="0" smtClean="0"/>
          </a:p>
          <a:p>
            <a:pPr>
              <a:lnSpc>
                <a:spcPct val="100000"/>
              </a:lnSpc>
            </a:pPr>
            <a:endParaRPr lang="en-IN" spc="-1" dirty="0" smtClean="0"/>
          </a:p>
          <a:p>
            <a:pPr>
              <a:lnSpc>
                <a:spcPct val="100000"/>
              </a:lnSpc>
            </a:pPr>
            <a:r>
              <a:rPr lang="en-IN" b="1" spc="-1" dirty="0" smtClean="0">
                <a:solidFill>
                  <a:srgbClr val="000000"/>
                </a:solidFill>
              </a:rPr>
              <a:t>Company Name: </a:t>
            </a:r>
            <a:r>
              <a:rPr lang="en-IN" spc="-1" dirty="0" err="1" smtClean="0">
                <a:solidFill>
                  <a:srgbClr val="000000"/>
                </a:solidFill>
              </a:rPr>
              <a:t>MathWorks</a:t>
            </a:r>
            <a:r>
              <a:rPr lang="en-IN" spc="-1" dirty="0" smtClean="0">
                <a:solidFill>
                  <a:srgbClr val="000000"/>
                </a:solidFill>
              </a:rPr>
              <a:t> India </a:t>
            </a:r>
            <a:r>
              <a:rPr lang="en-IN" spc="-1" dirty="0" err="1" smtClean="0">
                <a:solidFill>
                  <a:srgbClr val="000000"/>
                </a:solidFill>
              </a:rPr>
              <a:t>Pvt</a:t>
            </a:r>
            <a:r>
              <a:rPr lang="en-IN" spc="-1" dirty="0" smtClean="0">
                <a:solidFill>
                  <a:srgbClr val="000000"/>
                </a:solidFill>
              </a:rPr>
              <a:t> Ltd   </a:t>
            </a:r>
            <a:endParaRPr lang="en-IN" spc="-1" dirty="0" smtClean="0"/>
          </a:p>
          <a:p>
            <a:pPr>
              <a:lnSpc>
                <a:spcPct val="100000"/>
              </a:lnSpc>
            </a:pPr>
            <a:endParaRPr lang="en-IN" spc="-1" dirty="0" smtClean="0"/>
          </a:p>
          <a:p>
            <a:pPr>
              <a:lnSpc>
                <a:spcPct val="100000"/>
              </a:lnSpc>
            </a:pPr>
            <a:r>
              <a:rPr lang="en-IN" b="1" spc="-1" dirty="0" smtClean="0">
                <a:solidFill>
                  <a:srgbClr val="000000"/>
                </a:solidFill>
              </a:rPr>
              <a:t>Problem Code: </a:t>
            </a:r>
            <a:r>
              <a:rPr lang="en-IN" spc="-1" dirty="0" smtClean="0">
                <a:solidFill>
                  <a:srgbClr val="000000"/>
                </a:solidFill>
              </a:rPr>
              <a:t>AG1</a:t>
            </a:r>
            <a:endParaRPr lang="en-IN" spc="-1" dirty="0" smtClean="0"/>
          </a:p>
          <a:p>
            <a:pPr>
              <a:lnSpc>
                <a:spcPct val="100000"/>
              </a:lnSpc>
            </a:pPr>
            <a:endParaRPr lang="en-IN" spc="-1" dirty="0" smtClean="0"/>
          </a:p>
          <a:p>
            <a:pPr>
              <a:lnSpc>
                <a:spcPct val="100000"/>
              </a:lnSpc>
            </a:pPr>
            <a:r>
              <a:rPr lang="en-IN" b="1" spc="-1" dirty="0" smtClean="0">
                <a:solidFill>
                  <a:srgbClr val="000000"/>
                </a:solidFill>
              </a:rPr>
              <a:t>Team Leader Name: </a:t>
            </a:r>
            <a:r>
              <a:rPr lang="en-IN" spc="-1" dirty="0" err="1" smtClean="0">
                <a:solidFill>
                  <a:srgbClr val="000000"/>
                </a:solidFill>
              </a:rPr>
              <a:t>Kopparti</a:t>
            </a:r>
            <a:r>
              <a:rPr lang="en-IN" spc="-1" dirty="0" smtClean="0">
                <a:solidFill>
                  <a:srgbClr val="000000"/>
                </a:solidFill>
              </a:rPr>
              <a:t> </a:t>
            </a:r>
            <a:r>
              <a:rPr lang="en-IN" spc="-1" dirty="0" err="1" smtClean="0">
                <a:solidFill>
                  <a:srgbClr val="000000"/>
                </a:solidFill>
              </a:rPr>
              <a:t>Sai</a:t>
            </a:r>
            <a:r>
              <a:rPr lang="en-IN" spc="-1" dirty="0" smtClean="0">
                <a:solidFill>
                  <a:srgbClr val="000000"/>
                </a:solidFill>
              </a:rPr>
              <a:t> </a:t>
            </a:r>
            <a:r>
              <a:rPr lang="en-IN" spc="-1" dirty="0" err="1" smtClean="0">
                <a:solidFill>
                  <a:srgbClr val="000000"/>
                </a:solidFill>
              </a:rPr>
              <a:t>Srinivas</a:t>
            </a:r>
            <a:r>
              <a:rPr lang="en-IN" b="1" spc="-1" dirty="0" smtClean="0">
                <a:solidFill>
                  <a:srgbClr val="000000"/>
                </a:solidFill>
              </a:rPr>
              <a:t>   </a:t>
            </a:r>
            <a:endParaRPr lang="en-IN" spc="-1" dirty="0" smtClean="0"/>
          </a:p>
          <a:p>
            <a:pPr>
              <a:lnSpc>
                <a:spcPct val="100000"/>
              </a:lnSpc>
            </a:pPr>
            <a:endParaRPr lang="en-IN" spc="-1" dirty="0" smtClean="0"/>
          </a:p>
          <a:p>
            <a:pPr>
              <a:lnSpc>
                <a:spcPct val="100000"/>
              </a:lnSpc>
            </a:pPr>
            <a:r>
              <a:rPr lang="en-IN" b="1" spc="-1" dirty="0" smtClean="0">
                <a:solidFill>
                  <a:srgbClr val="000000"/>
                </a:solidFill>
              </a:rPr>
              <a:t>College Code: 1-3515861256</a:t>
            </a:r>
            <a:endParaRPr lang="en-IN" spc="-1" dirty="0" smtClean="0"/>
          </a:p>
          <a:p>
            <a:pPr>
              <a:lnSpc>
                <a:spcPct val="100000"/>
              </a:lnSpc>
            </a:pPr>
            <a:endParaRPr lang="en-IN"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a:xfrm>
            <a:off x="397320" y="655320"/>
            <a:ext cx="9071640" cy="6149880"/>
          </a:xfrm>
        </p:spPr>
        <p:txBody>
          <a:bodyPr>
            <a:normAutofit/>
          </a:bodyPr>
          <a:lstStyle/>
          <a:p>
            <a:r>
              <a:rPr lang="en-IN" b="1" spc="-1" dirty="0" smtClean="0">
                <a:solidFill>
                  <a:srgbClr val="000000"/>
                </a:solidFill>
              </a:rPr>
              <a:t>Team Name:</a:t>
            </a:r>
          </a:p>
          <a:p>
            <a:pPr>
              <a:buNone/>
            </a:pPr>
            <a:r>
              <a:rPr lang="en-IN" spc="-1" dirty="0" smtClean="0">
                <a:solidFill>
                  <a:srgbClr val="000000"/>
                </a:solidFill>
                <a:latin typeface="+mj-lt"/>
              </a:rPr>
              <a:t>Tech Ninjas</a:t>
            </a:r>
          </a:p>
          <a:p>
            <a:r>
              <a:rPr lang="en-IN" b="1" spc="-1" dirty="0" smtClean="0">
                <a:solidFill>
                  <a:srgbClr val="000000"/>
                </a:solidFill>
              </a:rPr>
              <a:t>Team Leader Name: </a:t>
            </a:r>
          </a:p>
          <a:p>
            <a:pPr>
              <a:buNone/>
            </a:pPr>
            <a:r>
              <a:rPr lang="en-IN" spc="-1" dirty="0" err="1" smtClean="0">
                <a:solidFill>
                  <a:srgbClr val="000000"/>
                </a:solidFill>
              </a:rPr>
              <a:t>Kopparti</a:t>
            </a:r>
            <a:r>
              <a:rPr lang="en-IN" spc="-1" dirty="0" smtClean="0">
                <a:solidFill>
                  <a:srgbClr val="000000"/>
                </a:solidFill>
              </a:rPr>
              <a:t> </a:t>
            </a:r>
            <a:r>
              <a:rPr lang="en-IN" spc="-1" dirty="0" err="1" smtClean="0">
                <a:solidFill>
                  <a:srgbClr val="000000"/>
                </a:solidFill>
              </a:rPr>
              <a:t>Sai</a:t>
            </a:r>
            <a:r>
              <a:rPr lang="en-IN" spc="-1" dirty="0" smtClean="0">
                <a:solidFill>
                  <a:srgbClr val="000000"/>
                </a:solidFill>
              </a:rPr>
              <a:t> </a:t>
            </a:r>
            <a:r>
              <a:rPr lang="en-IN" spc="-1" dirty="0" err="1" smtClean="0">
                <a:solidFill>
                  <a:srgbClr val="000000"/>
                </a:solidFill>
              </a:rPr>
              <a:t>Srinivas</a:t>
            </a:r>
            <a:r>
              <a:rPr lang="en-IN" b="1" spc="-1" dirty="0" smtClean="0">
                <a:solidFill>
                  <a:srgbClr val="000000"/>
                </a:solidFill>
              </a:rPr>
              <a:t> </a:t>
            </a:r>
            <a:r>
              <a:rPr lang="en-IN" spc="-1" dirty="0" smtClean="0">
                <a:solidFill>
                  <a:srgbClr val="000000"/>
                </a:solidFill>
              </a:rPr>
              <a:t>- 111716106075</a:t>
            </a:r>
          </a:p>
          <a:p>
            <a:r>
              <a:rPr lang="en-IN" b="1" spc="-1" dirty="0" smtClean="0">
                <a:solidFill>
                  <a:srgbClr val="000000"/>
                </a:solidFill>
              </a:rPr>
              <a:t>Team Members:</a:t>
            </a:r>
          </a:p>
          <a:p>
            <a:pPr>
              <a:buNone/>
            </a:pPr>
            <a:r>
              <a:rPr lang="en-IN" spc="-1" dirty="0" err="1" smtClean="0">
                <a:solidFill>
                  <a:srgbClr val="000000"/>
                </a:solidFill>
              </a:rPr>
              <a:t>Rudraraju</a:t>
            </a:r>
            <a:r>
              <a:rPr lang="en-IN" b="1" spc="-1" dirty="0" smtClean="0">
                <a:solidFill>
                  <a:srgbClr val="000000"/>
                </a:solidFill>
              </a:rPr>
              <a:t> </a:t>
            </a:r>
            <a:r>
              <a:rPr lang="en-IN" spc="-1" dirty="0" smtClean="0">
                <a:solidFill>
                  <a:srgbClr val="000000"/>
                </a:solidFill>
              </a:rPr>
              <a:t>Raman Kumar -111716106129</a:t>
            </a:r>
          </a:p>
          <a:p>
            <a:pPr>
              <a:buNone/>
            </a:pPr>
            <a:r>
              <a:rPr lang="en-IN" spc="-1" dirty="0" err="1" smtClean="0">
                <a:solidFill>
                  <a:srgbClr val="000000"/>
                </a:solidFill>
              </a:rPr>
              <a:t>Roshini</a:t>
            </a:r>
            <a:r>
              <a:rPr lang="en-IN" spc="-1" dirty="0" smtClean="0">
                <a:solidFill>
                  <a:srgbClr val="000000"/>
                </a:solidFill>
              </a:rPr>
              <a:t> </a:t>
            </a:r>
            <a:r>
              <a:rPr lang="en-IN" spc="-1" dirty="0" err="1" smtClean="0">
                <a:solidFill>
                  <a:srgbClr val="000000"/>
                </a:solidFill>
              </a:rPr>
              <a:t>Sukumaran</a:t>
            </a:r>
            <a:r>
              <a:rPr lang="en-IN" spc="-1" dirty="0" smtClean="0">
                <a:solidFill>
                  <a:srgbClr val="000000"/>
                </a:solidFill>
              </a:rPr>
              <a:t> -111716106127</a:t>
            </a:r>
          </a:p>
          <a:p>
            <a:pPr>
              <a:buNone/>
            </a:pPr>
            <a:r>
              <a:rPr lang="en-IN" spc="-1" dirty="0" err="1" smtClean="0">
                <a:solidFill>
                  <a:srgbClr val="000000"/>
                </a:solidFill>
              </a:rPr>
              <a:t>Roshni.S</a:t>
            </a:r>
            <a:r>
              <a:rPr lang="en-IN" spc="-1" dirty="0" smtClean="0">
                <a:solidFill>
                  <a:srgbClr val="000000"/>
                </a:solidFill>
              </a:rPr>
              <a:t>  -11716106128</a:t>
            </a:r>
          </a:p>
          <a:p>
            <a:pPr>
              <a:buNone/>
            </a:pPr>
            <a:r>
              <a:rPr lang="en-IN" spc="-1" dirty="0" err="1" smtClean="0">
                <a:solidFill>
                  <a:srgbClr val="000000"/>
                </a:solidFill>
              </a:rPr>
              <a:t>Vella</a:t>
            </a:r>
            <a:r>
              <a:rPr lang="en-IN" spc="-1" dirty="0" smtClean="0">
                <a:solidFill>
                  <a:srgbClr val="000000"/>
                </a:solidFill>
              </a:rPr>
              <a:t> </a:t>
            </a:r>
            <a:r>
              <a:rPr lang="en-IN" spc="-1" dirty="0" err="1" smtClean="0">
                <a:solidFill>
                  <a:srgbClr val="000000"/>
                </a:solidFill>
              </a:rPr>
              <a:t>Keerthana</a:t>
            </a:r>
            <a:r>
              <a:rPr lang="en-IN" spc="-1" dirty="0" smtClean="0">
                <a:solidFill>
                  <a:srgbClr val="000000"/>
                </a:solidFill>
              </a:rPr>
              <a:t> –111717106167</a:t>
            </a:r>
          </a:p>
          <a:p>
            <a:pPr>
              <a:buNone/>
            </a:pPr>
            <a:r>
              <a:rPr lang="en-IN" spc="-1" dirty="0" smtClean="0">
                <a:solidFill>
                  <a:srgbClr val="000000"/>
                </a:solidFill>
              </a:rPr>
              <a:t>Soma Siva Harshitha-111717106146 </a:t>
            </a:r>
          </a:p>
          <a:p>
            <a:pPr>
              <a:buNone/>
            </a:pPr>
            <a:r>
              <a:rPr lang="en-IN" b="1" spc="-1" dirty="0" smtClean="0">
                <a:solidFill>
                  <a:srgbClr val="000000"/>
                </a:solidFill>
              </a:rPr>
              <a:t>Mentor:</a:t>
            </a:r>
          </a:p>
          <a:p>
            <a:pPr>
              <a:buNone/>
            </a:pPr>
            <a:r>
              <a:rPr lang="nb-NO" dirty="0" smtClean="0"/>
              <a:t>Ms. Jothi D ECE.Asst. Professor</a:t>
            </a:r>
          </a:p>
          <a:p>
            <a:pPr>
              <a:buNone/>
            </a:pPr>
            <a:endParaRPr lang="en-IN" b="1" spc="-1" dirty="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0" y="0"/>
            <a:ext cx="9576720" cy="880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Idea/Solution/Prototype</a:t>
            </a:r>
            <a:endParaRPr lang="en-IN" sz="4400" b="0" strike="noStrike" spc="-1">
              <a:latin typeface="Arial"/>
            </a:endParaRPr>
          </a:p>
        </p:txBody>
      </p:sp>
      <p:sp>
        <p:nvSpPr>
          <p:cNvPr id="123" name="CustomShape 2"/>
          <p:cNvSpPr/>
          <p:nvPr/>
        </p:nvSpPr>
        <p:spPr>
          <a:xfrm>
            <a:off x="503640" y="1154880"/>
            <a:ext cx="906768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Video from drone is fed as input to pre-trained model designed using OpenCV, CNN and KNN for clustering and counting objects. Object count(vehicles, pot holes) is mapped to GPS co-ordinates. A density map is created using this object count depending on GPS co-ordinates of drone at that time for pot holes, vehicles etc. Data from sensors like pollution sensor(MQ 135), humidity and temperature sensor(DHT 22), GPS module is sent using IoT(MQTT) to computer and visual graphs and charts are provided using Mat Lab. All the data is logged in a NoSQL database for feasibility and future use.</a:t>
            </a:r>
            <a:endParaRPr lang="en-IN" sz="1800" b="0" strike="noStrike" spc="-1">
              <a:latin typeface="Arial"/>
            </a:endParaRPr>
          </a:p>
        </p:txBody>
      </p:sp>
      <p:sp>
        <p:nvSpPr>
          <p:cNvPr id="124" name="CustomShape 3"/>
          <p:cNvSpPr/>
          <p:nvPr/>
        </p:nvSpPr>
        <p:spPr>
          <a:xfrm>
            <a:off x="520200" y="3342240"/>
            <a:ext cx="8796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1" strike="noStrike" spc="-1">
                <a:solidFill>
                  <a:srgbClr val="000000"/>
                </a:solidFill>
                <a:latin typeface="Arial"/>
                <a:ea typeface="DejaVu Sans"/>
              </a:rPr>
              <a:t>Technology Stack</a:t>
            </a:r>
            <a:endParaRPr lang="en-IN" sz="3600" b="0" strike="noStrike" spc="-1">
              <a:latin typeface="Arial"/>
            </a:endParaRPr>
          </a:p>
        </p:txBody>
      </p:sp>
      <p:sp>
        <p:nvSpPr>
          <p:cNvPr id="125" name="CustomShape 4"/>
          <p:cNvSpPr/>
          <p:nvPr/>
        </p:nvSpPr>
        <p:spPr>
          <a:xfrm>
            <a:off x="6624000" y="4248000"/>
            <a:ext cx="343656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Mat lab</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Tensor flow  API for Mat lab</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OpenCV</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Matplotlib Library </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NoSQL Database</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Google Map  API</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126" name="CustomShape 5"/>
          <p:cNvSpPr/>
          <p:nvPr/>
        </p:nvSpPr>
        <p:spPr>
          <a:xfrm>
            <a:off x="896806" y="4430880"/>
            <a:ext cx="376776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IN" sz="1800" b="0" strike="noStrike" spc="-1" dirty="0">
                <a:solidFill>
                  <a:srgbClr val="000000"/>
                </a:solidFill>
                <a:latin typeface="Arial"/>
                <a:ea typeface="DejaVu Sans"/>
              </a:rPr>
              <a:t>Dht22-Moisture and Humidity     Sensor</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MQ-135-Air Quality Sensor</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GPS module</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RTC (Real Time Clock) Unit</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Quad band GSM/GPRS Module</a:t>
            </a:r>
            <a:endParaRPr lang="en-IN" sz="1800" b="0" strike="noStrike" spc="-1" dirty="0">
              <a:latin typeface="Arial"/>
            </a:endParaRPr>
          </a:p>
          <a:p>
            <a:pPr indent="-216000">
              <a:lnSpc>
                <a:spcPct val="100000"/>
              </a:lnSpc>
              <a:buClr>
                <a:srgbClr val="000000"/>
              </a:buClr>
              <a:buFont typeface="Arial"/>
              <a:buChar char="•"/>
            </a:pPr>
            <a:r>
              <a:rPr lang="en-US" spc="-1" dirty="0">
                <a:solidFill>
                  <a:srgbClr val="000000"/>
                </a:solidFill>
                <a:latin typeface="Arial"/>
              </a:rPr>
              <a:t>M</a:t>
            </a:r>
            <a:r>
              <a:rPr lang="en-IN" spc="-1" dirty="0" err="1">
                <a:solidFill>
                  <a:srgbClr val="000000"/>
                </a:solidFill>
                <a:latin typeface="Arial"/>
              </a:rPr>
              <a:t>icrocontroller</a:t>
            </a:r>
            <a:r>
              <a:rPr lang="en-IN" spc="-1" dirty="0">
                <a:solidFill>
                  <a:srgbClr val="000000"/>
                </a:solidFill>
                <a:latin typeface="Arial"/>
              </a:rPr>
              <a:t> Unit(MCU)</a:t>
            </a:r>
            <a:endParaRPr lang="en-IN" sz="1800" b="0" strike="noStrike" spc="-1" dirty="0">
              <a:latin typeface="Arial"/>
            </a:endParaRPr>
          </a:p>
          <a:p>
            <a:pPr>
              <a:lnSpc>
                <a:spcPct val="100000"/>
              </a:lnSpc>
            </a:pPr>
            <a:endParaRPr lang="en-IN" sz="1800" b="0" strike="noStrike" spc="-1" dirty="0">
              <a:latin typeface="Arial"/>
            </a:endParaRPr>
          </a:p>
        </p:txBody>
      </p:sp>
      <p:sp>
        <p:nvSpPr>
          <p:cNvPr id="127" name="TextShape 6"/>
          <p:cNvSpPr txBox="1"/>
          <p:nvPr/>
        </p:nvSpPr>
        <p:spPr>
          <a:xfrm>
            <a:off x="967994" y="4014549"/>
            <a:ext cx="1812692" cy="376920"/>
          </a:xfrm>
          <a:prstGeom prst="rect">
            <a:avLst/>
          </a:prstGeom>
          <a:noFill/>
          <a:ln>
            <a:noFill/>
          </a:ln>
        </p:spPr>
        <p:txBody>
          <a:bodyPr lIns="90000" tIns="45000" rIns="90000" bIns="45000"/>
          <a:lstStyle/>
          <a:p>
            <a:r>
              <a:rPr lang="en-IN" sz="2400" b="1" strike="noStrike" spc="-1" dirty="0">
                <a:solidFill>
                  <a:srgbClr val="000000"/>
                </a:solidFill>
                <a:latin typeface="Arial"/>
                <a:ea typeface="DejaVu Sans"/>
              </a:rPr>
              <a:t>Hardware</a:t>
            </a:r>
            <a:endParaRPr lang="en-IN" sz="2400" b="0" strike="noStrike" spc="-1" dirty="0">
              <a:latin typeface="Arial"/>
            </a:endParaRPr>
          </a:p>
        </p:txBody>
      </p:sp>
      <p:sp>
        <p:nvSpPr>
          <p:cNvPr id="128" name="TextShape 7"/>
          <p:cNvSpPr txBox="1"/>
          <p:nvPr/>
        </p:nvSpPr>
        <p:spPr>
          <a:xfrm>
            <a:off x="6624000" y="3981240"/>
            <a:ext cx="1468440" cy="376920"/>
          </a:xfrm>
          <a:prstGeom prst="rect">
            <a:avLst/>
          </a:prstGeom>
          <a:noFill/>
          <a:ln>
            <a:noFill/>
          </a:ln>
        </p:spPr>
        <p:txBody>
          <a:bodyPr lIns="90000" tIns="45000" rIns="90000" bIns="45000"/>
          <a:lstStyle/>
          <a:p>
            <a:r>
              <a:rPr lang="en-IN" sz="2400" b="1" strike="noStrike" spc="-1" dirty="0">
                <a:solidFill>
                  <a:srgbClr val="000000"/>
                </a:solidFill>
                <a:latin typeface="Arial"/>
                <a:ea typeface="DejaVu Sans"/>
              </a:rPr>
              <a:t>Software</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238400" y="205560"/>
            <a:ext cx="7429680" cy="62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FFFFFF"/>
                </a:solidFill>
                <a:latin typeface="Arial"/>
                <a:ea typeface="DejaVu Sans"/>
              </a:rPr>
              <a:t>Block Diagram</a:t>
            </a:r>
            <a:endParaRPr lang="en-IN" sz="4400" b="0" strike="noStrike" spc="-1" dirty="0">
              <a:latin typeface="Arial"/>
            </a:endParaRPr>
          </a:p>
        </p:txBody>
      </p:sp>
      <p:sp>
        <p:nvSpPr>
          <p:cNvPr id="130" name="CustomShape 2"/>
          <p:cNvSpPr/>
          <p:nvPr/>
        </p:nvSpPr>
        <p:spPr>
          <a:xfrm>
            <a:off x="1739160" y="1029960"/>
            <a:ext cx="1172520" cy="7167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Video Data</a:t>
            </a:r>
            <a:endParaRPr lang="en-IN" sz="1800" b="0" strike="noStrike" spc="-1">
              <a:latin typeface="Arial"/>
            </a:endParaRPr>
          </a:p>
        </p:txBody>
      </p:sp>
      <p:sp>
        <p:nvSpPr>
          <p:cNvPr id="131" name="CustomShape 3"/>
          <p:cNvSpPr/>
          <p:nvPr/>
        </p:nvSpPr>
        <p:spPr>
          <a:xfrm>
            <a:off x="6662880" y="1029960"/>
            <a:ext cx="1385280" cy="106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Sensor Data</a:t>
            </a:r>
            <a:endParaRPr lang="en-IN" sz="1800" b="0" strike="noStrike" spc="-1">
              <a:latin typeface="Arial"/>
            </a:endParaRPr>
          </a:p>
        </p:txBody>
      </p:sp>
      <p:sp>
        <p:nvSpPr>
          <p:cNvPr id="132" name="CustomShape 4"/>
          <p:cNvSpPr/>
          <p:nvPr/>
        </p:nvSpPr>
        <p:spPr>
          <a:xfrm>
            <a:off x="1591920" y="1944000"/>
            <a:ext cx="145044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Image Processing using ML</a:t>
            </a:r>
            <a:endParaRPr lang="en-IN" sz="1800" b="0" strike="noStrike" spc="-1">
              <a:latin typeface="Arial"/>
            </a:endParaRPr>
          </a:p>
        </p:txBody>
      </p:sp>
      <p:sp>
        <p:nvSpPr>
          <p:cNvPr id="133" name="CustomShape 5"/>
          <p:cNvSpPr/>
          <p:nvPr/>
        </p:nvSpPr>
        <p:spPr>
          <a:xfrm>
            <a:off x="304200" y="4421880"/>
            <a:ext cx="116172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Pot Hole</a:t>
            </a:r>
            <a:endParaRPr lang="en-IN" sz="1800" b="0" strike="noStrike" spc="-1">
              <a:latin typeface="Arial"/>
            </a:endParaRPr>
          </a:p>
        </p:txBody>
      </p:sp>
      <p:sp>
        <p:nvSpPr>
          <p:cNvPr id="134" name="CustomShape 6"/>
          <p:cNvSpPr/>
          <p:nvPr/>
        </p:nvSpPr>
        <p:spPr>
          <a:xfrm>
            <a:off x="1739160" y="4421880"/>
            <a:ext cx="114300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Vehicles</a:t>
            </a:r>
            <a:endParaRPr lang="en-IN" sz="1800" b="0" strike="noStrike" spc="-1">
              <a:latin typeface="Arial"/>
            </a:endParaRPr>
          </a:p>
        </p:txBody>
      </p:sp>
      <p:sp>
        <p:nvSpPr>
          <p:cNvPr id="135" name="CustomShape 7"/>
          <p:cNvSpPr/>
          <p:nvPr/>
        </p:nvSpPr>
        <p:spPr>
          <a:xfrm>
            <a:off x="8785080" y="2466000"/>
            <a:ext cx="1021680" cy="6883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GPS</a:t>
            </a:r>
            <a:endParaRPr lang="en-IN" sz="1800" b="0" strike="noStrike" spc="-1">
              <a:latin typeface="Arial"/>
            </a:endParaRPr>
          </a:p>
        </p:txBody>
      </p:sp>
      <p:sp>
        <p:nvSpPr>
          <p:cNvPr id="136" name="CustomShape 8"/>
          <p:cNvSpPr/>
          <p:nvPr/>
        </p:nvSpPr>
        <p:spPr>
          <a:xfrm>
            <a:off x="5837760" y="2455560"/>
            <a:ext cx="1137600" cy="6883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Pollution</a:t>
            </a:r>
            <a:endParaRPr lang="en-IN" sz="1800" b="0" strike="noStrike" spc="-1">
              <a:latin typeface="Arial"/>
            </a:endParaRPr>
          </a:p>
        </p:txBody>
      </p:sp>
      <p:sp>
        <p:nvSpPr>
          <p:cNvPr id="137" name="CustomShape 9"/>
          <p:cNvSpPr/>
          <p:nvPr/>
        </p:nvSpPr>
        <p:spPr>
          <a:xfrm>
            <a:off x="3834360" y="2455560"/>
            <a:ext cx="1570320" cy="6883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Temperature</a:t>
            </a:r>
            <a:endParaRPr lang="en-IN" sz="1800" b="0" strike="noStrike" spc="-1">
              <a:latin typeface="Arial"/>
            </a:endParaRPr>
          </a:p>
        </p:txBody>
      </p:sp>
      <p:sp>
        <p:nvSpPr>
          <p:cNvPr id="138" name="CustomShape 10"/>
          <p:cNvSpPr/>
          <p:nvPr/>
        </p:nvSpPr>
        <p:spPr>
          <a:xfrm>
            <a:off x="1591920" y="3119760"/>
            <a:ext cx="145044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Clustered  Data</a:t>
            </a:r>
            <a:endParaRPr lang="en-IN" sz="1800" b="0" strike="noStrike" spc="-1">
              <a:latin typeface="Arial"/>
            </a:endParaRPr>
          </a:p>
        </p:txBody>
      </p:sp>
      <p:sp>
        <p:nvSpPr>
          <p:cNvPr id="140" name="CustomShape 12"/>
          <p:cNvSpPr/>
          <p:nvPr/>
        </p:nvSpPr>
        <p:spPr>
          <a:xfrm>
            <a:off x="3132360" y="4415400"/>
            <a:ext cx="140364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Ambulance</a:t>
            </a:r>
            <a:endParaRPr lang="en-IN" sz="1800" b="0" strike="noStrike" spc="-1">
              <a:latin typeface="Arial"/>
            </a:endParaRPr>
          </a:p>
        </p:txBody>
      </p:sp>
      <p:sp>
        <p:nvSpPr>
          <p:cNvPr id="141" name="CustomShape 13"/>
          <p:cNvSpPr/>
          <p:nvPr/>
        </p:nvSpPr>
        <p:spPr>
          <a:xfrm>
            <a:off x="6449040" y="5709960"/>
            <a:ext cx="1641240" cy="8928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Vehicle Density Map</a:t>
            </a:r>
            <a:endParaRPr lang="en-IN" sz="1800" b="0" strike="noStrike" spc="-1">
              <a:latin typeface="Arial"/>
            </a:endParaRPr>
          </a:p>
        </p:txBody>
      </p:sp>
      <p:sp>
        <p:nvSpPr>
          <p:cNvPr id="142" name="CustomShape 14"/>
          <p:cNvSpPr/>
          <p:nvPr/>
        </p:nvSpPr>
        <p:spPr>
          <a:xfrm>
            <a:off x="6406920" y="4605840"/>
            <a:ext cx="164124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Pothole Density Map</a:t>
            </a:r>
            <a:endParaRPr lang="en-IN" sz="1800" b="0" strike="noStrike" spc="-1">
              <a:latin typeface="Arial"/>
            </a:endParaRPr>
          </a:p>
        </p:txBody>
      </p:sp>
      <p:sp>
        <p:nvSpPr>
          <p:cNvPr id="143" name="CustomShape 15"/>
          <p:cNvSpPr/>
          <p:nvPr/>
        </p:nvSpPr>
        <p:spPr>
          <a:xfrm>
            <a:off x="7355520" y="2459880"/>
            <a:ext cx="1137600" cy="6883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Humidity</a:t>
            </a:r>
            <a:endParaRPr lang="en-IN" sz="1800" b="0" strike="noStrike" spc="-1">
              <a:latin typeface="Arial"/>
            </a:endParaRPr>
          </a:p>
        </p:txBody>
      </p:sp>
      <p:sp>
        <p:nvSpPr>
          <p:cNvPr id="145" name="CustomShape 17"/>
          <p:cNvSpPr/>
          <p:nvPr/>
        </p:nvSpPr>
        <p:spPr>
          <a:xfrm rot="5400000">
            <a:off x="2018520" y="4060440"/>
            <a:ext cx="653040" cy="68040"/>
          </a:xfrm>
          <a:prstGeom prst="bentConnector3">
            <a:avLst>
              <a:gd name="adj1" fmla="val 50001"/>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46" name="CustomShape 18"/>
          <p:cNvSpPr/>
          <p:nvPr/>
        </p:nvSpPr>
        <p:spPr>
          <a:xfrm rot="5400000">
            <a:off x="1305720" y="3347640"/>
            <a:ext cx="653040" cy="149364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47" name="CustomShape 19"/>
          <p:cNvSpPr/>
          <p:nvPr/>
        </p:nvSpPr>
        <p:spPr>
          <a:xfrm rot="16200000" flipH="1">
            <a:off x="2782800" y="3363840"/>
            <a:ext cx="646560" cy="145476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48" name="CustomShape 20"/>
          <p:cNvSpPr/>
          <p:nvPr/>
        </p:nvSpPr>
        <p:spPr>
          <a:xfrm>
            <a:off x="3952080" y="3499920"/>
            <a:ext cx="4373280" cy="6883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Visualization</a:t>
            </a:r>
            <a:endParaRPr lang="en-IN" sz="1800" b="0" strike="noStrike" spc="-1">
              <a:latin typeface="Arial"/>
            </a:endParaRPr>
          </a:p>
        </p:txBody>
      </p:sp>
      <p:sp>
        <p:nvSpPr>
          <p:cNvPr id="149" name="CustomShape 21"/>
          <p:cNvSpPr/>
          <p:nvPr/>
        </p:nvSpPr>
        <p:spPr>
          <a:xfrm>
            <a:off x="8476560" y="5093640"/>
            <a:ext cx="1021680" cy="913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Arial"/>
                <a:ea typeface="DejaVu Sans"/>
              </a:rPr>
              <a:t>Google Map API</a:t>
            </a:r>
            <a:endParaRPr lang="en-IN" sz="1800" b="0" strike="noStrike" spc="-1">
              <a:latin typeface="Arial"/>
            </a:endParaRPr>
          </a:p>
        </p:txBody>
      </p:sp>
      <p:sp>
        <p:nvSpPr>
          <p:cNvPr id="150" name="CustomShape 22"/>
          <p:cNvSpPr/>
          <p:nvPr/>
        </p:nvSpPr>
        <p:spPr>
          <a:xfrm>
            <a:off x="77400" y="6256080"/>
            <a:ext cx="752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840">
              <a:lnSpc>
                <a:spcPct val="100000"/>
              </a:lnSpc>
              <a:buClr>
                <a:srgbClr val="000000"/>
              </a:buClr>
              <a:buFont typeface="Wingdings" charset="2"/>
              <a:buChar char=""/>
            </a:pPr>
            <a:r>
              <a:rPr lang="en-IN" sz="1800" b="1" strike="noStrike" spc="-1">
                <a:solidFill>
                  <a:srgbClr val="000000"/>
                </a:solidFill>
                <a:latin typeface="Arial"/>
                <a:ea typeface="DejaVu Sans"/>
              </a:rPr>
              <a:t>All Data is logged in NoSQL Database for future use.</a:t>
            </a:r>
            <a:endParaRPr lang="en-IN" sz="1800" b="0" strike="noStrike" spc="-1">
              <a:latin typeface="Arial"/>
            </a:endParaRPr>
          </a:p>
        </p:txBody>
      </p:sp>
      <p:sp>
        <p:nvSpPr>
          <p:cNvPr id="151" name="CustomShape 23"/>
          <p:cNvSpPr/>
          <p:nvPr/>
        </p:nvSpPr>
        <p:spPr>
          <a:xfrm rot="5400000">
            <a:off x="5806080" y="905400"/>
            <a:ext cx="363240" cy="273564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52" name="CustomShape 24"/>
          <p:cNvSpPr/>
          <p:nvPr/>
        </p:nvSpPr>
        <p:spPr>
          <a:xfrm rot="5400000">
            <a:off x="6699600" y="1799280"/>
            <a:ext cx="363240" cy="94824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53" name="CustomShape 25"/>
          <p:cNvSpPr/>
          <p:nvPr/>
        </p:nvSpPr>
        <p:spPr>
          <a:xfrm rot="16200000" flipH="1">
            <a:off x="8139240" y="1308600"/>
            <a:ext cx="373680" cy="194040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54" name="CustomShape 26"/>
          <p:cNvSpPr/>
          <p:nvPr/>
        </p:nvSpPr>
        <p:spPr>
          <a:xfrm rot="16200000" flipH="1">
            <a:off x="7456320" y="1991160"/>
            <a:ext cx="367560" cy="56880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58" name="CustomShape 30"/>
          <p:cNvSpPr/>
          <p:nvPr/>
        </p:nvSpPr>
        <p:spPr>
          <a:xfrm rot="16200000" flipH="1">
            <a:off x="3969720" y="3677040"/>
            <a:ext cx="820800" cy="4137840"/>
          </a:xfrm>
          <a:prstGeom prst="bentConnector2">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59" name="CustomShape 31"/>
          <p:cNvSpPr/>
          <p:nvPr/>
        </p:nvSpPr>
        <p:spPr>
          <a:xfrm rot="5400000" flipH="1" flipV="1">
            <a:off x="3509280" y="2437200"/>
            <a:ext cx="272520" cy="5521320"/>
          </a:xfrm>
          <a:prstGeom prst="bentConnector4">
            <a:avLst>
              <a:gd name="adj1" fmla="val -83734"/>
              <a:gd name="adj2" fmla="val 72402"/>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0" name="CustomShape 32"/>
          <p:cNvSpPr/>
          <p:nvPr/>
        </p:nvSpPr>
        <p:spPr>
          <a:xfrm rot="10800000">
            <a:off x="8036280" y="5061599"/>
            <a:ext cx="506340" cy="534959"/>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1" name="CustomShape 33"/>
          <p:cNvSpPr/>
          <p:nvPr/>
        </p:nvSpPr>
        <p:spPr>
          <a:xfrm rot="10800000" flipV="1">
            <a:off x="8078013" y="5596559"/>
            <a:ext cx="385560" cy="605880"/>
          </a:xfrm>
          <a:prstGeom prst="bentConnector3">
            <a:avLst>
              <a:gd name="adj1" fmla="val 41961"/>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2" name="CustomShape 34"/>
          <p:cNvSpPr/>
          <p:nvPr/>
        </p:nvSpPr>
        <p:spPr>
          <a:xfrm rot="5400000">
            <a:off x="8172720" y="3969720"/>
            <a:ext cx="1938240" cy="30852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cxnSp>
        <p:nvCxnSpPr>
          <p:cNvPr id="3" name="Straight Arrow Connector 2">
            <a:extLst>
              <a:ext uri="{FF2B5EF4-FFF2-40B4-BE49-F238E27FC236}">
                <a16:creationId xmlns:a16="http://schemas.microsoft.com/office/drawing/2014/main" xmlns="" id="{28839AC6-B6C1-4457-89C3-1D1A0FEA7073}"/>
              </a:ext>
            </a:extLst>
          </p:cNvPr>
          <p:cNvCxnSpPr>
            <a:cxnSpLocks/>
            <a:stCxn id="136" idx="2"/>
          </p:cNvCxnSpPr>
          <p:nvPr/>
        </p:nvCxnSpPr>
        <p:spPr>
          <a:xfrm flipH="1">
            <a:off x="6406200" y="3143880"/>
            <a:ext cx="360" cy="34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27A8A0AE-DCC9-444B-9D5E-350CC9488839}"/>
              </a:ext>
            </a:extLst>
          </p:cNvPr>
          <p:cNvCxnSpPr>
            <a:cxnSpLocks/>
            <a:stCxn id="137" idx="2"/>
          </p:cNvCxnSpPr>
          <p:nvPr/>
        </p:nvCxnSpPr>
        <p:spPr>
          <a:xfrm>
            <a:off x="4619520" y="3143880"/>
            <a:ext cx="0" cy="34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C6E9655A-D826-40A2-8D74-E12D12F92AC6}"/>
              </a:ext>
            </a:extLst>
          </p:cNvPr>
          <p:cNvCxnSpPr>
            <a:cxnSpLocks/>
            <a:stCxn id="143" idx="2"/>
          </p:cNvCxnSpPr>
          <p:nvPr/>
        </p:nvCxnSpPr>
        <p:spPr>
          <a:xfrm>
            <a:off x="7924320" y="3148200"/>
            <a:ext cx="0" cy="333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A57409F8-7691-415C-9FE9-80B7912D51D5}"/>
              </a:ext>
            </a:extLst>
          </p:cNvPr>
          <p:cNvCxnSpPr>
            <a:cxnSpLocks/>
            <a:stCxn id="130" idx="2"/>
            <a:endCxn id="132" idx="0"/>
          </p:cNvCxnSpPr>
          <p:nvPr/>
        </p:nvCxnSpPr>
        <p:spPr>
          <a:xfrm flipH="1">
            <a:off x="2317140" y="1746720"/>
            <a:ext cx="8280" cy="19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1877639E-7B42-4F75-ABC5-EFF93DC6EC7F}"/>
              </a:ext>
            </a:extLst>
          </p:cNvPr>
          <p:cNvCxnSpPr>
            <a:cxnSpLocks/>
            <a:stCxn id="132" idx="2"/>
            <a:endCxn id="138" idx="0"/>
          </p:cNvCxnSpPr>
          <p:nvPr/>
        </p:nvCxnSpPr>
        <p:spPr>
          <a:xfrm>
            <a:off x="2317140" y="2857680"/>
            <a:ext cx="0" cy="26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3634200" y="144000"/>
            <a:ext cx="2917800" cy="614520"/>
          </a:xfrm>
          <a:prstGeom prst="rect">
            <a:avLst/>
          </a:prstGeom>
          <a:noFill/>
          <a:ln>
            <a:noFill/>
          </a:ln>
        </p:spPr>
        <p:txBody>
          <a:bodyPr lIns="90000" tIns="45000" rIns="90000" bIns="45000"/>
          <a:lstStyle/>
          <a:p>
            <a:r>
              <a:rPr lang="en-IN" sz="4400" b="0" strike="noStrike" spc="-1">
                <a:solidFill>
                  <a:srgbClr val="FFFFFF"/>
                </a:solidFill>
                <a:latin typeface="Arial"/>
                <a:ea typeface="DejaVu Sans"/>
              </a:rPr>
              <a:t>Use Cases</a:t>
            </a:r>
            <a:endParaRPr lang="en-IN" sz="4400" b="0" strike="noStrike" spc="-1">
              <a:latin typeface="Arial"/>
            </a:endParaRPr>
          </a:p>
        </p:txBody>
      </p:sp>
      <p:sp>
        <p:nvSpPr>
          <p:cNvPr id="164" name="CustomShape 2"/>
          <p:cNvSpPr/>
          <p:nvPr/>
        </p:nvSpPr>
        <p:spPr>
          <a:xfrm>
            <a:off x="192240" y="1152000"/>
            <a:ext cx="967176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IN" sz="1800" b="0" strike="noStrike" spc="-1" dirty="0">
                <a:solidFill>
                  <a:srgbClr val="000000"/>
                </a:solidFill>
                <a:latin typeface="Arial"/>
                <a:ea typeface="DejaVu Sans"/>
              </a:rPr>
              <a:t>The processed data is used to predict the Traffic density in a region and this information can be used in controlling the traffic flow at the junction by managing traffic lights based on the density and this data can even be used by ML and AI system for preventing various traffic problems.</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The sensor data collected can be used in tacking necessary measures based on the      pollution levels in a region.</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If any emergency service vehicle is stuck in the traffic based on predictions of ML, it’ll be forwarded to concerned authorities to take appropriate actions.</a:t>
            </a:r>
            <a:endParaRPr lang="en-IN" sz="1800" b="0" strike="noStrike" spc="-1" dirty="0">
              <a:latin typeface="Arial"/>
            </a:endParaRPr>
          </a:p>
          <a:p>
            <a:pPr indent="-216000">
              <a:lnSpc>
                <a:spcPct val="100000"/>
              </a:lnSpc>
              <a:buClr>
                <a:srgbClr val="000000"/>
              </a:buClr>
              <a:buFont typeface="Arial"/>
              <a:buChar char="•"/>
            </a:pPr>
            <a:endParaRPr lang="en-IN" sz="1800" b="0" strike="noStrike" spc="-1" dirty="0">
              <a:latin typeface="Arial"/>
            </a:endParaRPr>
          </a:p>
        </p:txBody>
      </p:sp>
      <p:sp>
        <p:nvSpPr>
          <p:cNvPr id="165" name="TextShape 3"/>
          <p:cNvSpPr txBox="1"/>
          <p:nvPr/>
        </p:nvSpPr>
        <p:spPr>
          <a:xfrm>
            <a:off x="2354400" y="3710520"/>
            <a:ext cx="5781600" cy="471240"/>
          </a:xfrm>
          <a:prstGeom prst="rect">
            <a:avLst/>
          </a:prstGeom>
          <a:noFill/>
          <a:ln>
            <a:noFill/>
          </a:ln>
        </p:spPr>
        <p:txBody>
          <a:bodyPr lIns="90000" tIns="45000" rIns="90000" bIns="45000"/>
          <a:lstStyle/>
          <a:p>
            <a:r>
              <a:rPr lang="en-IN" sz="3200" b="1" strike="noStrike" spc="-1" dirty="0">
                <a:solidFill>
                  <a:srgbClr val="000000"/>
                </a:solidFill>
                <a:latin typeface="Arial"/>
                <a:ea typeface="DejaVu Sans"/>
              </a:rPr>
              <a:t>Show Stopper/Dependencies</a:t>
            </a:r>
            <a:endParaRPr lang="en-IN" sz="3200" b="0" strike="noStrike" spc="-1" dirty="0">
              <a:latin typeface="Arial"/>
            </a:endParaRPr>
          </a:p>
        </p:txBody>
      </p:sp>
      <p:sp>
        <p:nvSpPr>
          <p:cNvPr id="166" name="CustomShape 4"/>
          <p:cNvSpPr/>
          <p:nvPr/>
        </p:nvSpPr>
        <p:spPr>
          <a:xfrm>
            <a:off x="216000" y="4556160"/>
            <a:ext cx="95760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IN" sz="1800" b="0" strike="noStrike" spc="-1" dirty="0">
                <a:solidFill>
                  <a:srgbClr val="000000"/>
                </a:solidFill>
                <a:latin typeface="Arial"/>
                <a:ea typeface="DejaVu Sans"/>
              </a:rPr>
              <a:t>Requires high quality </a:t>
            </a:r>
            <a:r>
              <a:rPr lang="en-IN" spc="-1" dirty="0">
                <a:solidFill>
                  <a:srgbClr val="000000"/>
                </a:solidFill>
                <a:latin typeface="Arial"/>
                <a:ea typeface="DejaVu Sans"/>
              </a:rPr>
              <a:t>surveillance video from drone</a:t>
            </a:r>
            <a:r>
              <a:rPr lang="en-IN" sz="1800" b="0" strike="noStrike" spc="-1" dirty="0">
                <a:solidFill>
                  <a:srgbClr val="000000"/>
                </a:solidFill>
                <a:latin typeface="Arial"/>
                <a:ea typeface="DejaVu Sans"/>
              </a:rPr>
              <a:t> for accurate processing of data.</a:t>
            </a:r>
            <a:endParaRPr lang="en-IN" sz="1800" b="0" strike="noStrike" spc="-1" dirty="0">
              <a:latin typeface="Arial"/>
            </a:endParaRPr>
          </a:p>
          <a:p>
            <a:pPr indent="-216000">
              <a:lnSpc>
                <a:spcPct val="100000"/>
              </a:lnSpc>
              <a:buClr>
                <a:srgbClr val="000000"/>
              </a:buClr>
              <a:buFont typeface="Arial"/>
              <a:buChar char="•"/>
            </a:pPr>
            <a:r>
              <a:rPr lang="en-IN" sz="1800" b="0" strike="noStrike" spc="-1" dirty="0">
                <a:solidFill>
                  <a:srgbClr val="000000"/>
                </a:solidFill>
                <a:latin typeface="Arial"/>
                <a:ea typeface="DejaVu Sans"/>
              </a:rPr>
              <a:t>Internet connection is required for collecting IOT data from the sensors.</a:t>
            </a:r>
          </a:p>
          <a:p>
            <a:pPr indent="-216000">
              <a:lnSpc>
                <a:spcPct val="100000"/>
              </a:lnSpc>
              <a:buClr>
                <a:srgbClr val="000000"/>
              </a:buClr>
              <a:buFont typeface="Arial"/>
              <a:buChar char="•"/>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ideotrafficgmm_01.png"/>
          <p:cNvPicPr>
            <a:picLocks noChangeAspect="1"/>
          </p:cNvPicPr>
          <p:nvPr/>
        </p:nvPicPr>
        <p:blipFill>
          <a:blip r:embed="rId2"/>
          <a:stretch>
            <a:fillRect/>
          </a:stretch>
        </p:blipFill>
        <p:spPr>
          <a:xfrm>
            <a:off x="502920" y="677545"/>
            <a:ext cx="4373880" cy="2736215"/>
          </a:xfrm>
          <a:prstGeom prst="rect">
            <a:avLst/>
          </a:prstGeom>
        </p:spPr>
      </p:pic>
      <p:pic>
        <p:nvPicPr>
          <p:cNvPr id="5" name="Picture 4" descr="videotrafficgmm_02.png"/>
          <p:cNvPicPr>
            <a:picLocks noChangeAspect="1"/>
          </p:cNvPicPr>
          <p:nvPr/>
        </p:nvPicPr>
        <p:blipFill>
          <a:blip r:embed="rId3"/>
          <a:stretch>
            <a:fillRect/>
          </a:stretch>
        </p:blipFill>
        <p:spPr>
          <a:xfrm>
            <a:off x="4861560" y="464185"/>
            <a:ext cx="4832666" cy="2766695"/>
          </a:xfrm>
          <a:prstGeom prst="rect">
            <a:avLst/>
          </a:prstGeom>
        </p:spPr>
      </p:pic>
      <p:pic>
        <p:nvPicPr>
          <p:cNvPr id="6" name="Picture 5" descr="videotrafficgmm_04.png"/>
          <p:cNvPicPr>
            <a:picLocks noChangeAspect="1"/>
          </p:cNvPicPr>
          <p:nvPr/>
        </p:nvPicPr>
        <p:blipFill>
          <a:blip r:embed="rId4"/>
          <a:stretch>
            <a:fillRect/>
          </a:stretch>
        </p:blipFill>
        <p:spPr>
          <a:xfrm>
            <a:off x="1676400" y="3512185"/>
            <a:ext cx="5836920" cy="285813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Curve</Template>
  <TotalTime>908</TotalTime>
  <Words>659</Words>
  <Application>Microsoft Office PowerPoint</Application>
  <PresentationFormat>Custom</PresentationFormat>
  <Paragraphs>80</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Office Theme</vt:lpstr>
      <vt:lpstr>Office Theme</vt:lpstr>
      <vt:lpstr>Aerial Traffic Monitoring Using UAVs </vt:lpstr>
      <vt:lpstr>PROBLEM STATEMENT</vt:lpstr>
      <vt:lpstr>PROBLEM DESCRIPTION</vt:lpstr>
      <vt:lpstr>Slide 4</vt:lpstr>
      <vt:lpstr>Slide 5</vt:lpstr>
      <vt:lpstr>Slide 6</vt:lpstr>
      <vt:lpstr>Slide 7</vt:lpstr>
      <vt:lpstr>Slide 8</vt:lpstr>
      <vt:lpstr>Slide 9</vt:lpstr>
      <vt:lpstr>Slide 10</vt:lpstr>
      <vt:lpstr>Slide 11</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ramannityanandam</cp:lastModifiedBy>
  <cp:revision>86</cp:revision>
  <dcterms:created xsi:type="dcterms:W3CDTF">2019-01-02T20:01:15Z</dcterms:created>
  <dcterms:modified xsi:type="dcterms:W3CDTF">2019-02-19T07:20:58Z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