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2" r:id="rId6"/>
    <p:sldId id="263" r:id="rId7"/>
    <p:sldId id="259" r:id="rId8"/>
    <p:sldId id="264" r:id="rId9"/>
    <p:sldId id="265" r:id="rId10"/>
    <p:sldId id="266" r:id="rId11"/>
    <p:sldId id="267" r:id="rId12"/>
    <p:sldId id="268" r:id="rId13"/>
    <p:sldId id="26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s-MX"/>
              <a:t>Haz clic para modificar el estilo de título del patrón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6/19/2025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s-MX"/>
              <a:t>Haz clic para modificar el estilo de título del patrón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s-MX"/>
              <a:t>Haz clic para modificar el estilo de título del patrón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6/19/2025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6/19/2025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85800" y="3132666"/>
            <a:ext cx="5311775" cy="3086019"/>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172200" y="3132666"/>
            <a:ext cx="5334000" cy="3086019"/>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6/19/2025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6BCB7-AA38-4B16-81E3-49B3BCF4A90B}"/>
              </a:ext>
            </a:extLst>
          </p:cNvPr>
          <p:cNvSpPr>
            <a:spLocks noGrp="1"/>
          </p:cNvSpPr>
          <p:nvPr>
            <p:ph type="ctrTitle"/>
          </p:nvPr>
        </p:nvSpPr>
        <p:spPr>
          <a:xfrm>
            <a:off x="1452282" y="1192307"/>
            <a:ext cx="9448800" cy="1181842"/>
          </a:xfrm>
        </p:spPr>
        <p:txBody>
          <a:bodyPr/>
          <a:lstStyle/>
          <a:p>
            <a:pPr algn="ctr"/>
            <a:r>
              <a:rPr lang="es-EC" dirty="0"/>
              <a:t>Universidad Israel</a:t>
            </a:r>
          </a:p>
        </p:txBody>
      </p:sp>
      <p:sp>
        <p:nvSpPr>
          <p:cNvPr id="3" name="Subtítulo 2">
            <a:extLst>
              <a:ext uri="{FF2B5EF4-FFF2-40B4-BE49-F238E27FC236}">
                <a16:creationId xmlns:a16="http://schemas.microsoft.com/office/drawing/2014/main" id="{7F7022E5-A782-4E2B-AA13-0ADCAE206C38}"/>
              </a:ext>
            </a:extLst>
          </p:cNvPr>
          <p:cNvSpPr>
            <a:spLocks noGrp="1"/>
          </p:cNvSpPr>
          <p:nvPr>
            <p:ph type="subTitle" idx="1"/>
          </p:nvPr>
        </p:nvSpPr>
        <p:spPr>
          <a:xfrm>
            <a:off x="1371600" y="2841812"/>
            <a:ext cx="9448800" cy="2823881"/>
          </a:xfrm>
        </p:spPr>
        <p:txBody>
          <a:bodyPr>
            <a:normAutofit/>
          </a:bodyPr>
          <a:lstStyle/>
          <a:p>
            <a:pPr algn="ctr"/>
            <a:r>
              <a:rPr lang="es-EC" sz="4800" b="1" dirty="0"/>
              <a:t>FIN DE LA POBREZA</a:t>
            </a:r>
          </a:p>
          <a:p>
            <a:pPr algn="ctr"/>
            <a:endParaRPr lang="es-EC" dirty="0"/>
          </a:p>
          <a:p>
            <a:pPr algn="ctr"/>
            <a:endParaRPr lang="es-EC" dirty="0"/>
          </a:p>
          <a:p>
            <a:pPr algn="r"/>
            <a:r>
              <a:rPr lang="es-EC" dirty="0"/>
              <a:t>Integrantes: Jefferson Omar Díaz</a:t>
            </a:r>
          </a:p>
          <a:p>
            <a:pPr algn="r"/>
            <a:r>
              <a:rPr lang="es-EC" dirty="0"/>
              <a:t>                  Juan Carlos Villalta  </a:t>
            </a:r>
          </a:p>
          <a:p>
            <a:pPr algn="r"/>
            <a:r>
              <a:rPr lang="es-EC" dirty="0"/>
              <a:t>Jorge Luis         </a:t>
            </a:r>
          </a:p>
          <a:p>
            <a:endParaRPr lang="es-EC" dirty="0"/>
          </a:p>
        </p:txBody>
      </p:sp>
      <p:pic>
        <p:nvPicPr>
          <p:cNvPr id="1026" name="Picture 2" descr="Convenios y beneficios – ANTEP">
            <a:extLst>
              <a:ext uri="{FF2B5EF4-FFF2-40B4-BE49-F238E27FC236}">
                <a16:creationId xmlns:a16="http://schemas.microsoft.com/office/drawing/2014/main" id="{AC8E13DC-72B2-4E4B-AACE-EC2AC7D58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7689" y="0"/>
            <a:ext cx="2378448" cy="1585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24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63AE3-9833-4B73-AA24-A280CE605FFA}"/>
              </a:ext>
            </a:extLst>
          </p:cNvPr>
          <p:cNvSpPr>
            <a:spLocks noGrp="1"/>
          </p:cNvSpPr>
          <p:nvPr>
            <p:ph type="title"/>
          </p:nvPr>
        </p:nvSpPr>
        <p:spPr>
          <a:xfrm>
            <a:off x="2277035" y="271314"/>
            <a:ext cx="9291918" cy="1293028"/>
          </a:xfrm>
        </p:spPr>
        <p:txBody>
          <a:bodyPr/>
          <a:lstStyle/>
          <a:p>
            <a:r>
              <a:rPr lang="es-EC" dirty="0"/>
              <a:t>Metodología</a:t>
            </a:r>
          </a:p>
        </p:txBody>
      </p:sp>
      <p:sp>
        <p:nvSpPr>
          <p:cNvPr id="14" name="CuadroTexto 13">
            <a:extLst>
              <a:ext uri="{FF2B5EF4-FFF2-40B4-BE49-F238E27FC236}">
                <a16:creationId xmlns:a16="http://schemas.microsoft.com/office/drawing/2014/main" id="{6AA114C7-C7E8-4717-8816-17ECD642F24B}"/>
              </a:ext>
            </a:extLst>
          </p:cNvPr>
          <p:cNvSpPr txBox="1"/>
          <p:nvPr/>
        </p:nvSpPr>
        <p:spPr>
          <a:xfrm>
            <a:off x="1945341" y="1927412"/>
            <a:ext cx="8301318" cy="400110"/>
          </a:xfrm>
          <a:prstGeom prst="rect">
            <a:avLst/>
          </a:prstGeom>
          <a:noFill/>
        </p:spPr>
        <p:txBody>
          <a:bodyPr wrap="square">
            <a:spAutoFit/>
          </a:bodyPr>
          <a:lstStyle/>
          <a:p>
            <a:pPr algn="ctr"/>
            <a:r>
              <a:rPr lang="es-EC" sz="2000" b="1" dirty="0"/>
              <a:t>IMPLEMENTACIÓN PILOTO Y ESCALAMIENTO</a:t>
            </a:r>
          </a:p>
        </p:txBody>
      </p:sp>
      <p:pic>
        <p:nvPicPr>
          <p:cNvPr id="20" name="Picture 8" descr="Primeros Pasos con Google Colab (Python + Matematicas + Web) - YouTube">
            <a:extLst>
              <a:ext uri="{FF2B5EF4-FFF2-40B4-BE49-F238E27FC236}">
                <a16:creationId xmlns:a16="http://schemas.microsoft.com/office/drawing/2014/main" id="{CFE9C0E6-F4B0-475D-8479-04DECCEBD8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80" t="19196" r="13608" b="16666"/>
          <a:stretch/>
        </p:blipFill>
        <p:spPr bwMode="auto">
          <a:xfrm>
            <a:off x="667363" y="958072"/>
            <a:ext cx="2555956" cy="125051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D99EC326-0375-4216-93B0-54D77293F3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363" y="2586873"/>
            <a:ext cx="4986454" cy="331305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37FD58CA-3963-46F5-989C-DE460579B9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9155" y="2690592"/>
            <a:ext cx="5149698" cy="3194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87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63AE3-9833-4B73-AA24-A280CE605FFA}"/>
              </a:ext>
            </a:extLst>
          </p:cNvPr>
          <p:cNvSpPr>
            <a:spLocks noGrp="1"/>
          </p:cNvSpPr>
          <p:nvPr>
            <p:ph type="title"/>
          </p:nvPr>
        </p:nvSpPr>
        <p:spPr>
          <a:xfrm>
            <a:off x="2277035" y="271314"/>
            <a:ext cx="9291918" cy="1293028"/>
          </a:xfrm>
        </p:spPr>
        <p:txBody>
          <a:bodyPr/>
          <a:lstStyle/>
          <a:p>
            <a:r>
              <a:rPr lang="es-EC" dirty="0"/>
              <a:t>Metodología</a:t>
            </a:r>
          </a:p>
        </p:txBody>
      </p:sp>
      <p:sp>
        <p:nvSpPr>
          <p:cNvPr id="14" name="CuadroTexto 13">
            <a:extLst>
              <a:ext uri="{FF2B5EF4-FFF2-40B4-BE49-F238E27FC236}">
                <a16:creationId xmlns:a16="http://schemas.microsoft.com/office/drawing/2014/main" id="{6AA114C7-C7E8-4717-8816-17ECD642F24B}"/>
              </a:ext>
            </a:extLst>
          </p:cNvPr>
          <p:cNvSpPr txBox="1"/>
          <p:nvPr/>
        </p:nvSpPr>
        <p:spPr>
          <a:xfrm>
            <a:off x="1945341" y="1927412"/>
            <a:ext cx="8301318" cy="400110"/>
          </a:xfrm>
          <a:prstGeom prst="rect">
            <a:avLst/>
          </a:prstGeom>
          <a:noFill/>
        </p:spPr>
        <p:txBody>
          <a:bodyPr wrap="square">
            <a:spAutoFit/>
          </a:bodyPr>
          <a:lstStyle/>
          <a:p>
            <a:pPr algn="ctr"/>
            <a:r>
              <a:rPr lang="es-EC" sz="2000" b="1" dirty="0"/>
              <a:t>IMPLEMENTACIÓN PILOTO Y ESCALAMIENTO</a:t>
            </a:r>
          </a:p>
        </p:txBody>
      </p:sp>
      <p:pic>
        <p:nvPicPr>
          <p:cNvPr id="20" name="Picture 8" descr="Primeros Pasos con Google Colab (Python + Matematicas + Web) - YouTube">
            <a:extLst>
              <a:ext uri="{FF2B5EF4-FFF2-40B4-BE49-F238E27FC236}">
                <a16:creationId xmlns:a16="http://schemas.microsoft.com/office/drawing/2014/main" id="{CFE9C0E6-F4B0-475D-8479-04DECCEBD8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80" t="19196" r="13608" b="16666"/>
          <a:stretch/>
        </p:blipFill>
        <p:spPr bwMode="auto">
          <a:xfrm>
            <a:off x="667363" y="958072"/>
            <a:ext cx="2555956" cy="125051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93C2DA72-D6F5-42DE-BD13-7DE46090A3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46" y="2895341"/>
            <a:ext cx="6060099" cy="300458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D3E7AF6-A647-4702-98A0-3C3D9E2977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0945" y="2783884"/>
            <a:ext cx="5366401" cy="3227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50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63AE3-9833-4B73-AA24-A280CE605FFA}"/>
              </a:ext>
            </a:extLst>
          </p:cNvPr>
          <p:cNvSpPr>
            <a:spLocks noGrp="1"/>
          </p:cNvSpPr>
          <p:nvPr>
            <p:ph type="title"/>
          </p:nvPr>
        </p:nvSpPr>
        <p:spPr>
          <a:xfrm>
            <a:off x="2277035" y="271314"/>
            <a:ext cx="9291918" cy="1293028"/>
          </a:xfrm>
        </p:spPr>
        <p:txBody>
          <a:bodyPr/>
          <a:lstStyle/>
          <a:p>
            <a:r>
              <a:rPr lang="es-EC" dirty="0"/>
              <a:t>Metodología</a:t>
            </a:r>
          </a:p>
        </p:txBody>
      </p:sp>
      <p:sp>
        <p:nvSpPr>
          <p:cNvPr id="14" name="CuadroTexto 13">
            <a:extLst>
              <a:ext uri="{FF2B5EF4-FFF2-40B4-BE49-F238E27FC236}">
                <a16:creationId xmlns:a16="http://schemas.microsoft.com/office/drawing/2014/main" id="{6AA114C7-C7E8-4717-8816-17ECD642F24B}"/>
              </a:ext>
            </a:extLst>
          </p:cNvPr>
          <p:cNvSpPr txBox="1"/>
          <p:nvPr/>
        </p:nvSpPr>
        <p:spPr>
          <a:xfrm>
            <a:off x="1945341" y="1927412"/>
            <a:ext cx="8301318" cy="400110"/>
          </a:xfrm>
          <a:prstGeom prst="rect">
            <a:avLst/>
          </a:prstGeom>
          <a:noFill/>
        </p:spPr>
        <p:txBody>
          <a:bodyPr wrap="square">
            <a:spAutoFit/>
          </a:bodyPr>
          <a:lstStyle/>
          <a:p>
            <a:pPr algn="ctr"/>
            <a:r>
              <a:rPr lang="es-EC" sz="2000" b="1" dirty="0"/>
              <a:t>IMPLEMENTACIÓN PILOTO Y ESCALAMIENTO</a:t>
            </a:r>
          </a:p>
        </p:txBody>
      </p:sp>
      <p:pic>
        <p:nvPicPr>
          <p:cNvPr id="6" name="Imagen 5">
            <a:extLst>
              <a:ext uri="{FF2B5EF4-FFF2-40B4-BE49-F238E27FC236}">
                <a16:creationId xmlns:a16="http://schemas.microsoft.com/office/drawing/2014/main" id="{81B91FB5-D6C4-4D21-BC62-253196D3CEEF}"/>
              </a:ext>
            </a:extLst>
          </p:cNvPr>
          <p:cNvPicPr>
            <a:picLocks noChangeAspect="1"/>
          </p:cNvPicPr>
          <p:nvPr/>
        </p:nvPicPr>
        <p:blipFill>
          <a:blip r:embed="rId2"/>
          <a:stretch>
            <a:fillRect/>
          </a:stretch>
        </p:blipFill>
        <p:spPr>
          <a:xfrm>
            <a:off x="3065929" y="2445993"/>
            <a:ext cx="2259106" cy="3886554"/>
          </a:xfrm>
          <a:prstGeom prst="rect">
            <a:avLst/>
          </a:prstGeom>
        </p:spPr>
      </p:pic>
      <p:pic>
        <p:nvPicPr>
          <p:cNvPr id="8" name="Imagen 7">
            <a:extLst>
              <a:ext uri="{FF2B5EF4-FFF2-40B4-BE49-F238E27FC236}">
                <a16:creationId xmlns:a16="http://schemas.microsoft.com/office/drawing/2014/main" id="{E585C82E-4DAE-4244-A76E-843B2AC3DAF0}"/>
              </a:ext>
            </a:extLst>
          </p:cNvPr>
          <p:cNvPicPr>
            <a:picLocks noChangeAspect="1"/>
          </p:cNvPicPr>
          <p:nvPr/>
        </p:nvPicPr>
        <p:blipFill>
          <a:blip r:embed="rId3"/>
          <a:stretch>
            <a:fillRect/>
          </a:stretch>
        </p:blipFill>
        <p:spPr>
          <a:xfrm>
            <a:off x="6866966" y="2537770"/>
            <a:ext cx="2315097" cy="3794777"/>
          </a:xfrm>
          <a:prstGeom prst="rect">
            <a:avLst/>
          </a:prstGeom>
        </p:spPr>
      </p:pic>
      <p:pic>
        <p:nvPicPr>
          <p:cNvPr id="11" name="Picture 6" descr="Informatica &amp; TIC: Lenguaje HTML y CSS">
            <a:extLst>
              <a:ext uri="{FF2B5EF4-FFF2-40B4-BE49-F238E27FC236}">
                <a16:creationId xmlns:a16="http://schemas.microsoft.com/office/drawing/2014/main" id="{EFE1851B-6759-4ABC-BA24-61CFA53881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913" y="722251"/>
            <a:ext cx="2224855" cy="152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176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63AE3-9833-4B73-AA24-A280CE605FFA}"/>
              </a:ext>
            </a:extLst>
          </p:cNvPr>
          <p:cNvSpPr>
            <a:spLocks noGrp="1"/>
          </p:cNvSpPr>
          <p:nvPr>
            <p:ph type="title"/>
          </p:nvPr>
        </p:nvSpPr>
        <p:spPr>
          <a:xfrm>
            <a:off x="2277035" y="271314"/>
            <a:ext cx="9291918" cy="1293028"/>
          </a:xfrm>
        </p:spPr>
        <p:txBody>
          <a:bodyPr/>
          <a:lstStyle/>
          <a:p>
            <a:r>
              <a:rPr lang="es-EC" dirty="0"/>
              <a:t>Metodología</a:t>
            </a:r>
          </a:p>
        </p:txBody>
      </p:sp>
      <p:sp>
        <p:nvSpPr>
          <p:cNvPr id="14" name="CuadroTexto 13">
            <a:extLst>
              <a:ext uri="{FF2B5EF4-FFF2-40B4-BE49-F238E27FC236}">
                <a16:creationId xmlns:a16="http://schemas.microsoft.com/office/drawing/2014/main" id="{6AA114C7-C7E8-4717-8816-17ECD642F24B}"/>
              </a:ext>
            </a:extLst>
          </p:cNvPr>
          <p:cNvSpPr txBox="1"/>
          <p:nvPr/>
        </p:nvSpPr>
        <p:spPr>
          <a:xfrm>
            <a:off x="1945341" y="1927412"/>
            <a:ext cx="8301318" cy="400110"/>
          </a:xfrm>
          <a:prstGeom prst="rect">
            <a:avLst/>
          </a:prstGeom>
          <a:noFill/>
        </p:spPr>
        <p:txBody>
          <a:bodyPr wrap="square">
            <a:spAutoFit/>
          </a:bodyPr>
          <a:lstStyle/>
          <a:p>
            <a:pPr algn="ctr"/>
            <a:r>
              <a:rPr lang="es-ES" sz="2000" b="1" dirty="0"/>
              <a:t>MONITOREO, EVALUACIÓN Y MEJORA CONTINUA</a:t>
            </a:r>
            <a:endParaRPr lang="es-EC" sz="2000" b="1" dirty="0"/>
          </a:p>
        </p:txBody>
      </p:sp>
      <p:pic>
        <p:nvPicPr>
          <p:cNvPr id="20" name="Picture 8" descr="Primeros Pasos con Google Colab (Python + Matematicas + Web) - YouTube">
            <a:extLst>
              <a:ext uri="{FF2B5EF4-FFF2-40B4-BE49-F238E27FC236}">
                <a16:creationId xmlns:a16="http://schemas.microsoft.com/office/drawing/2014/main" id="{CFE9C0E6-F4B0-475D-8479-04DECCEBD8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80" t="19196" r="13608" b="16666"/>
          <a:stretch/>
        </p:blipFill>
        <p:spPr bwMode="auto">
          <a:xfrm>
            <a:off x="623047" y="742919"/>
            <a:ext cx="2555956" cy="1250511"/>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25E40D4F-ADCC-4D16-9F93-BDB796051BB4}"/>
              </a:ext>
            </a:extLst>
          </p:cNvPr>
          <p:cNvSpPr txBox="1"/>
          <p:nvPr/>
        </p:nvSpPr>
        <p:spPr>
          <a:xfrm>
            <a:off x="896469" y="2634852"/>
            <a:ext cx="9986683" cy="2031325"/>
          </a:xfrm>
          <a:prstGeom prst="rect">
            <a:avLst/>
          </a:prstGeom>
          <a:noFill/>
        </p:spPr>
        <p:txBody>
          <a:bodyPr wrap="square">
            <a:spAutoFit/>
          </a:bodyPr>
          <a:lstStyle/>
          <a:p>
            <a:r>
              <a:rPr lang="es-EC" b="1" dirty="0"/>
              <a:t>Objetivo: </a:t>
            </a:r>
            <a:r>
              <a:rPr lang="es-EC" dirty="0"/>
              <a:t>Medir impacto, garantizar sostenibilidad y evolucionar la plataforma.</a:t>
            </a:r>
          </a:p>
          <a:p>
            <a:endParaRPr lang="es-EC" dirty="0"/>
          </a:p>
          <a:p>
            <a:r>
              <a:rPr lang="es-EC" b="1" dirty="0"/>
              <a:t>Actividades</a:t>
            </a:r>
            <a:r>
              <a:rPr lang="es-EC" dirty="0"/>
              <a:t>: </a:t>
            </a:r>
          </a:p>
          <a:p>
            <a:pPr marL="285750" indent="-285750">
              <a:buFont typeface="Arial" panose="020B0604020202020204" pitchFamily="34" charset="0"/>
              <a:buChar char="•"/>
            </a:pPr>
            <a:r>
              <a:rPr lang="es-EC" dirty="0"/>
              <a:t>Seguimiento con </a:t>
            </a:r>
            <a:r>
              <a:rPr lang="es-EC" dirty="0" err="1"/>
              <a:t>dashboards</a:t>
            </a:r>
            <a:r>
              <a:rPr lang="es-EC" dirty="0"/>
              <a:t> dinámicos (</a:t>
            </a:r>
            <a:r>
              <a:rPr lang="es-EC" dirty="0" err="1"/>
              <a:t>Power</a:t>
            </a:r>
            <a:r>
              <a:rPr lang="es-EC" dirty="0"/>
              <a:t> BI, </a:t>
            </a:r>
            <a:r>
              <a:rPr lang="es-EC" dirty="0" err="1"/>
              <a:t>Tableau</a:t>
            </a:r>
            <a:r>
              <a:rPr lang="es-EC" dirty="0"/>
              <a:t>).</a:t>
            </a:r>
          </a:p>
          <a:p>
            <a:pPr marL="285750" indent="-285750">
              <a:buFont typeface="Arial" panose="020B0604020202020204" pitchFamily="34" charset="0"/>
              <a:buChar char="•"/>
            </a:pPr>
            <a:r>
              <a:rPr lang="es-EC" dirty="0"/>
              <a:t>Evaluación de impacto: número de hogares prevenidos, respuesta institucional.</a:t>
            </a:r>
          </a:p>
          <a:p>
            <a:pPr marL="285750" indent="-285750">
              <a:buFont typeface="Arial" panose="020B0604020202020204" pitchFamily="34" charset="0"/>
              <a:buChar char="•"/>
            </a:pPr>
            <a:r>
              <a:rPr lang="es-EC" dirty="0"/>
              <a:t>Retroalimentación ciudadana (encuestas, foros, IA conversacional).* Ajustes periódicos de modelos y app.</a:t>
            </a:r>
          </a:p>
        </p:txBody>
      </p:sp>
      <p:pic>
        <p:nvPicPr>
          <p:cNvPr id="5" name="Imagen 4">
            <a:extLst>
              <a:ext uri="{FF2B5EF4-FFF2-40B4-BE49-F238E27FC236}">
                <a16:creationId xmlns:a16="http://schemas.microsoft.com/office/drawing/2014/main" id="{E993CD5C-7E27-4135-8A0D-834A1DAFA471}"/>
              </a:ext>
            </a:extLst>
          </p:cNvPr>
          <p:cNvPicPr>
            <a:picLocks noChangeAspect="1"/>
          </p:cNvPicPr>
          <p:nvPr/>
        </p:nvPicPr>
        <p:blipFill>
          <a:blip r:embed="rId3"/>
          <a:stretch>
            <a:fillRect/>
          </a:stretch>
        </p:blipFill>
        <p:spPr>
          <a:xfrm>
            <a:off x="3630217" y="4783238"/>
            <a:ext cx="3909102" cy="1750153"/>
          </a:xfrm>
          <a:prstGeom prst="rect">
            <a:avLst/>
          </a:prstGeom>
        </p:spPr>
      </p:pic>
    </p:spTree>
    <p:extLst>
      <p:ext uri="{BB962C8B-B14F-4D97-AF65-F5344CB8AC3E}">
        <p14:creationId xmlns:p14="http://schemas.microsoft.com/office/powerpoint/2010/main" val="1332082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A780DF-9BDD-42C8-A3C8-B344B52A3E08}"/>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44DEE312-0A2E-4844-A18B-18E3A84D4EAC}"/>
              </a:ext>
            </a:extLst>
          </p:cNvPr>
          <p:cNvSpPr>
            <a:spLocks noGrp="1"/>
          </p:cNvSpPr>
          <p:nvPr>
            <p:ph idx="1"/>
          </p:nvPr>
        </p:nvSpPr>
        <p:spPr/>
        <p:txBody>
          <a:bodyPr>
            <a:normAutofit/>
          </a:bodyPr>
          <a:lstStyle/>
          <a:p>
            <a:pPr marL="0" indent="0" algn="ctr">
              <a:buNone/>
            </a:pPr>
            <a:r>
              <a:rPr lang="es-EC" sz="13800" dirty="0"/>
              <a:t>Gracias </a:t>
            </a:r>
          </a:p>
        </p:txBody>
      </p:sp>
    </p:spTree>
    <p:extLst>
      <p:ext uri="{BB962C8B-B14F-4D97-AF65-F5344CB8AC3E}">
        <p14:creationId xmlns:p14="http://schemas.microsoft.com/office/powerpoint/2010/main" val="331137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86312-041E-4E38-9D7F-371539C3410B}"/>
              </a:ext>
            </a:extLst>
          </p:cNvPr>
          <p:cNvSpPr>
            <a:spLocks noGrp="1"/>
          </p:cNvSpPr>
          <p:nvPr>
            <p:ph type="title"/>
          </p:nvPr>
        </p:nvSpPr>
        <p:spPr/>
        <p:txBody>
          <a:bodyPr/>
          <a:lstStyle/>
          <a:p>
            <a:r>
              <a:rPr lang="es-EC" dirty="0"/>
              <a:t>Fin de la pobreza</a:t>
            </a:r>
          </a:p>
        </p:txBody>
      </p:sp>
      <p:sp>
        <p:nvSpPr>
          <p:cNvPr id="3" name="Marcador de contenido 2">
            <a:extLst>
              <a:ext uri="{FF2B5EF4-FFF2-40B4-BE49-F238E27FC236}">
                <a16:creationId xmlns:a16="http://schemas.microsoft.com/office/drawing/2014/main" id="{2DE5D1BC-5711-4CEB-8827-CDEBDF44F3FB}"/>
              </a:ext>
            </a:extLst>
          </p:cNvPr>
          <p:cNvSpPr>
            <a:spLocks noGrp="1"/>
          </p:cNvSpPr>
          <p:nvPr>
            <p:ph idx="1"/>
          </p:nvPr>
        </p:nvSpPr>
        <p:spPr/>
        <p:txBody>
          <a:bodyPr/>
          <a:lstStyle/>
          <a:p>
            <a:pPr algn="just"/>
            <a:r>
              <a:rPr lang="es-ES" b="0" i="0" dirty="0">
                <a:solidFill>
                  <a:srgbClr val="4D4D4D"/>
                </a:solidFill>
                <a:effectLst/>
                <a:latin typeface="Roboto" panose="02000000000000000000" pitchFamily="2" charset="0"/>
              </a:rPr>
              <a:t>Erradicar la pobreza extrema para todas las personas en todo el mundo para 2030 es un objetivo fundamental de la Agenda 2030 para el desarrollo sostenible.</a:t>
            </a:r>
            <a:br>
              <a:rPr lang="es-ES" dirty="0"/>
            </a:br>
            <a:r>
              <a:rPr lang="es-ES" b="0" i="0" dirty="0">
                <a:solidFill>
                  <a:srgbClr val="4D4D4D"/>
                </a:solidFill>
                <a:effectLst/>
                <a:latin typeface="Roboto" panose="02000000000000000000" pitchFamily="2" charset="0"/>
              </a:rPr>
              <a:t>La pobreza extrema, entendida como el hecho de sobrevivir con menos de 2,15 dólares por persona al día según la paridad del poder adquisitivo de 2017, ha experimentado descensos notables en las últimas décadas. Sin embargo, la aparición de la COVID-19 marcó un punto de inflexión, al revertir estos avances, ya que el número de personas que viven en la pobreza extrema aumentó por primera vez en una generación en casi 90 millones con respecto a las predicciones anteriores.</a:t>
            </a:r>
            <a:endParaRPr lang="es-EC" dirty="0"/>
          </a:p>
        </p:txBody>
      </p:sp>
    </p:spTree>
    <p:extLst>
      <p:ext uri="{BB962C8B-B14F-4D97-AF65-F5344CB8AC3E}">
        <p14:creationId xmlns:p14="http://schemas.microsoft.com/office/powerpoint/2010/main" val="124222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D68702-D7DF-4AAC-A7C3-1A01E82B2D78}"/>
              </a:ext>
            </a:extLst>
          </p:cNvPr>
          <p:cNvSpPr>
            <a:spLocks noGrp="1"/>
          </p:cNvSpPr>
          <p:nvPr>
            <p:ph type="title"/>
          </p:nvPr>
        </p:nvSpPr>
        <p:spPr/>
        <p:txBody>
          <a:bodyPr/>
          <a:lstStyle/>
          <a:p>
            <a:r>
              <a:rPr lang="es-EC" dirty="0"/>
              <a:t>Fin de la pobreza</a:t>
            </a:r>
          </a:p>
        </p:txBody>
      </p:sp>
      <p:pic>
        <p:nvPicPr>
          <p:cNvPr id="1028" name="Picture 4" descr="Blog de Cooperación internacional">
            <a:extLst>
              <a:ext uri="{FF2B5EF4-FFF2-40B4-BE49-F238E27FC236}">
                <a16:creationId xmlns:a16="http://schemas.microsoft.com/office/drawing/2014/main" id="{50B9588B-0588-4E7B-9C0C-9EECC90E4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460" y="1915991"/>
            <a:ext cx="3400705" cy="224393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ágenes de Pobreza - Descarga gratuita en Freepik">
            <a:extLst>
              <a:ext uri="{FF2B5EF4-FFF2-40B4-BE49-F238E27FC236}">
                <a16:creationId xmlns:a16="http://schemas.microsoft.com/office/drawing/2014/main" id="{398073A8-0D00-4507-9687-5C9A60F8D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9015" y="1951343"/>
            <a:ext cx="3255439" cy="21732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Ecuador registra índices de desnutrición en niños y obesidad en adultos |  La República EC">
            <a:extLst>
              <a:ext uri="{FF2B5EF4-FFF2-40B4-BE49-F238E27FC236}">
                <a16:creationId xmlns:a16="http://schemas.microsoft.com/office/drawing/2014/main" id="{C3D28020-58AC-4758-B7D3-67F037D95A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200" y="4432765"/>
            <a:ext cx="3805238" cy="202406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4.400+ Sin Dinero En Los Bolsillos Fotografías de stock, fotos e imágenes  libres de derechos - iStock | Pobreza">
            <a:extLst>
              <a:ext uri="{FF2B5EF4-FFF2-40B4-BE49-F238E27FC236}">
                <a16:creationId xmlns:a16="http://schemas.microsoft.com/office/drawing/2014/main" id="{55C808E2-563C-46E2-9084-340D5A811E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71026" y="4574845"/>
            <a:ext cx="2822975" cy="188198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5BC9AD4-BB49-465F-BED4-10BB468440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304" y="3147889"/>
            <a:ext cx="3592712" cy="2024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20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63AE3-9833-4B73-AA24-A280CE605FFA}"/>
              </a:ext>
            </a:extLst>
          </p:cNvPr>
          <p:cNvSpPr>
            <a:spLocks noGrp="1"/>
          </p:cNvSpPr>
          <p:nvPr>
            <p:ph type="title"/>
          </p:nvPr>
        </p:nvSpPr>
        <p:spPr>
          <a:xfrm>
            <a:off x="2967318" y="413273"/>
            <a:ext cx="8610600" cy="1293028"/>
          </a:xfrm>
        </p:spPr>
        <p:txBody>
          <a:bodyPr/>
          <a:lstStyle/>
          <a:p>
            <a:r>
              <a:rPr lang="es-EC" dirty="0"/>
              <a:t>Fin de la pobreza - Metas</a:t>
            </a:r>
          </a:p>
        </p:txBody>
      </p:sp>
      <p:sp>
        <p:nvSpPr>
          <p:cNvPr id="8" name="CuadroTexto 7">
            <a:extLst>
              <a:ext uri="{FF2B5EF4-FFF2-40B4-BE49-F238E27FC236}">
                <a16:creationId xmlns:a16="http://schemas.microsoft.com/office/drawing/2014/main" id="{793D69A9-6260-4003-B4AC-1C9F3AE7C6A7}"/>
              </a:ext>
            </a:extLst>
          </p:cNvPr>
          <p:cNvSpPr txBox="1"/>
          <p:nvPr/>
        </p:nvSpPr>
        <p:spPr>
          <a:xfrm>
            <a:off x="1246094" y="1706301"/>
            <a:ext cx="9932894" cy="4247317"/>
          </a:xfrm>
          <a:prstGeom prst="rect">
            <a:avLst/>
          </a:prstGeom>
          <a:noFill/>
        </p:spPr>
        <p:txBody>
          <a:bodyPr wrap="square">
            <a:spAutoFit/>
          </a:bodyPr>
          <a:lstStyle/>
          <a:p>
            <a:pPr algn="just"/>
            <a:r>
              <a:rPr lang="es-ES" b="0" i="0" dirty="0">
                <a:solidFill>
                  <a:srgbClr val="4D4D4D"/>
                </a:solidFill>
                <a:effectLst/>
                <a:latin typeface="Roboto" panose="02000000000000000000" pitchFamily="2" charset="0"/>
              </a:rPr>
              <a:t>1.2 Para 2030, reducir al menos a la mitad la proporción de hombres, mujeres y niños y niñas de todas las edades que viven en la pobreza en todas sus dimensiones con arreglo a las definiciones nacionales.</a:t>
            </a:r>
          </a:p>
          <a:p>
            <a:pPr algn="just"/>
            <a:endParaRPr lang="es-ES" dirty="0">
              <a:solidFill>
                <a:srgbClr val="4D4D4D"/>
              </a:solidFill>
              <a:latin typeface="Roboto" panose="02000000000000000000" pitchFamily="2" charset="0"/>
            </a:endParaRPr>
          </a:p>
          <a:p>
            <a:pPr algn="just"/>
            <a:endParaRPr lang="es-ES" dirty="0">
              <a:solidFill>
                <a:srgbClr val="4D4D4D"/>
              </a:solidFill>
              <a:latin typeface="Roboto" panose="02000000000000000000" pitchFamily="2" charset="0"/>
            </a:endParaRPr>
          </a:p>
          <a:p>
            <a:pPr algn="just"/>
            <a:endParaRPr lang="es-ES" dirty="0">
              <a:solidFill>
                <a:srgbClr val="4D4D4D"/>
              </a:solidFill>
              <a:latin typeface="Roboto" panose="02000000000000000000" pitchFamily="2" charset="0"/>
            </a:endParaRPr>
          </a:p>
          <a:p>
            <a:pPr algn="just"/>
            <a:endParaRPr lang="es-ES" dirty="0">
              <a:solidFill>
                <a:srgbClr val="4D4D4D"/>
              </a:solidFill>
              <a:latin typeface="Roboto" panose="02000000000000000000" pitchFamily="2" charset="0"/>
            </a:endParaRPr>
          </a:p>
          <a:p>
            <a:pPr algn="just"/>
            <a:endParaRPr lang="es-ES" dirty="0">
              <a:solidFill>
                <a:srgbClr val="4D4D4D"/>
              </a:solidFill>
              <a:latin typeface="Roboto" panose="02000000000000000000" pitchFamily="2" charset="0"/>
            </a:endParaRPr>
          </a:p>
          <a:p>
            <a:pPr algn="just"/>
            <a:r>
              <a:rPr lang="es-ES" b="1" i="0" dirty="0">
                <a:solidFill>
                  <a:srgbClr val="4D4D4D"/>
                </a:solidFill>
                <a:effectLst/>
                <a:latin typeface="Roboto" panose="02000000000000000000" pitchFamily="2" charset="0"/>
              </a:rPr>
              <a:t>1.5</a:t>
            </a:r>
            <a:r>
              <a:rPr lang="es-ES" b="0" i="0" dirty="0">
                <a:solidFill>
                  <a:srgbClr val="4D4D4D"/>
                </a:solidFill>
                <a:effectLst/>
                <a:latin typeface="Roboto" panose="02000000000000000000" pitchFamily="2" charset="0"/>
              </a:rPr>
              <a:t>   Para 2030, fomentar la resiliencia de los pobres y las personas que se encuentran en situaciones vulnerables y reducir su exposición y vulnerabilidad a los fenómenos extremos relacionados con el clima y a otros desastres económicos, sociales y ambientales.</a:t>
            </a:r>
          </a:p>
          <a:p>
            <a:pPr algn="just"/>
            <a:endParaRPr lang="es-ES" dirty="0">
              <a:solidFill>
                <a:srgbClr val="4D4D4D"/>
              </a:solidFill>
              <a:latin typeface="Roboto" panose="02000000000000000000" pitchFamily="2" charset="0"/>
            </a:endParaRPr>
          </a:p>
          <a:p>
            <a:pPr algn="just"/>
            <a:endParaRPr lang="es-ES" b="0" i="0" dirty="0">
              <a:solidFill>
                <a:srgbClr val="4D4D4D"/>
              </a:solidFill>
              <a:effectLst/>
              <a:latin typeface="Roboto" panose="02000000000000000000" pitchFamily="2" charset="0"/>
            </a:endParaRPr>
          </a:p>
          <a:p>
            <a:pPr algn="just"/>
            <a:endParaRPr lang="es-ES" dirty="0">
              <a:solidFill>
                <a:srgbClr val="4D4D4D"/>
              </a:solidFill>
              <a:latin typeface="Roboto" panose="02000000000000000000" pitchFamily="2" charset="0"/>
            </a:endParaRPr>
          </a:p>
          <a:p>
            <a:pPr algn="just"/>
            <a:endParaRPr lang="es-EC" dirty="0"/>
          </a:p>
        </p:txBody>
      </p:sp>
      <p:pic>
        <p:nvPicPr>
          <p:cNvPr id="3074" name="Picture 2" descr="Gráfico de evolución de personas icono de crecimiento de la población  aumento de desarrollo social línea símbolo icono vector | Vector Premium">
            <a:extLst>
              <a:ext uri="{FF2B5EF4-FFF2-40B4-BE49-F238E27FC236}">
                <a16:creationId xmlns:a16="http://schemas.microsoft.com/office/drawing/2014/main" id="{B7B1B7B8-30B0-441B-AC4C-09A21C9BF8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122" t="24868" r="21653" b="23704"/>
          <a:stretch/>
        </p:blipFill>
        <p:spPr bwMode="auto">
          <a:xfrm>
            <a:off x="5226422" y="2460388"/>
            <a:ext cx="1595719" cy="136263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F39B946-063D-4C3E-A716-564DD79601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530" y="4908882"/>
            <a:ext cx="2396939" cy="1342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50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63AE3-9833-4B73-AA24-A280CE605FFA}"/>
              </a:ext>
            </a:extLst>
          </p:cNvPr>
          <p:cNvSpPr>
            <a:spLocks noGrp="1"/>
          </p:cNvSpPr>
          <p:nvPr>
            <p:ph type="title"/>
          </p:nvPr>
        </p:nvSpPr>
        <p:spPr>
          <a:xfrm>
            <a:off x="2277035" y="271314"/>
            <a:ext cx="9291918" cy="1293028"/>
          </a:xfrm>
        </p:spPr>
        <p:txBody>
          <a:bodyPr/>
          <a:lstStyle/>
          <a:p>
            <a:r>
              <a:rPr lang="es-EC" dirty="0"/>
              <a:t>Fin de la pobreza - herramientas</a:t>
            </a:r>
          </a:p>
        </p:txBody>
      </p:sp>
      <p:pic>
        <p:nvPicPr>
          <p:cNvPr id="6" name="Picture 2" descr="A Basic Introduction to OpenCV in Deep Learning - Analytics Vidhya">
            <a:extLst>
              <a:ext uri="{FF2B5EF4-FFF2-40B4-BE49-F238E27FC236}">
                <a16:creationId xmlns:a16="http://schemas.microsoft.com/office/drawing/2014/main" id="{AF84E13D-A6CE-4570-93FD-494BCC4A96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57" r="50046" b="17210"/>
          <a:stretch/>
        </p:blipFill>
        <p:spPr bwMode="auto">
          <a:xfrm>
            <a:off x="645459" y="2054725"/>
            <a:ext cx="1425387" cy="159845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Vscode">
            <a:extLst>
              <a:ext uri="{FF2B5EF4-FFF2-40B4-BE49-F238E27FC236}">
                <a16:creationId xmlns:a16="http://schemas.microsoft.com/office/drawing/2014/main" id="{3483F5AF-1277-4CF2-A4E3-404648E4C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734" y="3429000"/>
            <a:ext cx="1685645" cy="168564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rimeros Pasos con Google Colab (Python + Matematicas + Web) - YouTube">
            <a:extLst>
              <a:ext uri="{FF2B5EF4-FFF2-40B4-BE49-F238E27FC236}">
                <a16:creationId xmlns:a16="http://schemas.microsoft.com/office/drawing/2014/main" id="{187C0C4B-8912-4B66-A61E-91BE93DCC1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980" t="19196" r="13608" b="16666"/>
          <a:stretch/>
        </p:blipFill>
        <p:spPr bwMode="auto">
          <a:xfrm>
            <a:off x="4066267" y="2287387"/>
            <a:ext cx="2555956" cy="12505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aggle - Wikipedia, la enciclopedia libre">
            <a:extLst>
              <a:ext uri="{FF2B5EF4-FFF2-40B4-BE49-F238E27FC236}">
                <a16:creationId xmlns:a16="http://schemas.microsoft.com/office/drawing/2014/main" id="{81ADC87D-54B1-4354-B689-9683342DF1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8851" y="3816131"/>
            <a:ext cx="3362043" cy="1298514"/>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Excel Avanzado Virtual | Academia Cecap">
            <a:extLst>
              <a:ext uri="{FF2B5EF4-FFF2-40B4-BE49-F238E27FC236}">
                <a16:creationId xmlns:a16="http://schemas.microsoft.com/office/drawing/2014/main" id="{A801EB78-843C-44EC-9913-7DE59FF9C1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7042" y="2170331"/>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Qué es GitHub y por qué es útil en la actualidad 💻 | HACK A BOSS">
            <a:extLst>
              <a:ext uri="{FF2B5EF4-FFF2-40B4-BE49-F238E27FC236}">
                <a16:creationId xmlns:a16="http://schemas.microsoft.com/office/drawing/2014/main" id="{EAB7C9F6-B03F-4C55-9FEB-CC338D7E46F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361" t="3957" r="16623" b="6013"/>
          <a:stretch/>
        </p:blipFill>
        <p:spPr bwMode="auto">
          <a:xfrm>
            <a:off x="4249551" y="5114645"/>
            <a:ext cx="1425387" cy="127661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nformatica &amp; TIC: Lenguaje HTML y CSS">
            <a:extLst>
              <a:ext uri="{FF2B5EF4-FFF2-40B4-BE49-F238E27FC236}">
                <a16:creationId xmlns:a16="http://schemas.microsoft.com/office/drawing/2014/main" id="{445908C3-61AA-425D-B068-6999FBEEF8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78316" y="4863945"/>
            <a:ext cx="2224855" cy="152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41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63AE3-9833-4B73-AA24-A280CE605FFA}"/>
              </a:ext>
            </a:extLst>
          </p:cNvPr>
          <p:cNvSpPr>
            <a:spLocks noGrp="1"/>
          </p:cNvSpPr>
          <p:nvPr>
            <p:ph type="title"/>
          </p:nvPr>
        </p:nvSpPr>
        <p:spPr>
          <a:xfrm>
            <a:off x="2277035" y="271314"/>
            <a:ext cx="9291918" cy="1293028"/>
          </a:xfrm>
        </p:spPr>
        <p:txBody>
          <a:bodyPr/>
          <a:lstStyle/>
          <a:p>
            <a:r>
              <a:rPr lang="es-EC" dirty="0"/>
              <a:t>Metodología</a:t>
            </a:r>
          </a:p>
        </p:txBody>
      </p:sp>
      <p:sp>
        <p:nvSpPr>
          <p:cNvPr id="14" name="CuadroTexto 13">
            <a:extLst>
              <a:ext uri="{FF2B5EF4-FFF2-40B4-BE49-F238E27FC236}">
                <a16:creationId xmlns:a16="http://schemas.microsoft.com/office/drawing/2014/main" id="{6AA114C7-C7E8-4717-8816-17ECD642F24B}"/>
              </a:ext>
            </a:extLst>
          </p:cNvPr>
          <p:cNvSpPr txBox="1"/>
          <p:nvPr/>
        </p:nvSpPr>
        <p:spPr>
          <a:xfrm>
            <a:off x="1945341" y="1927412"/>
            <a:ext cx="8301318" cy="369332"/>
          </a:xfrm>
          <a:prstGeom prst="rect">
            <a:avLst/>
          </a:prstGeom>
          <a:noFill/>
        </p:spPr>
        <p:txBody>
          <a:bodyPr wrap="square">
            <a:spAutoFit/>
          </a:bodyPr>
          <a:lstStyle/>
          <a:p>
            <a:pPr algn="ctr"/>
            <a:r>
              <a:rPr lang="es-EC" b="1" dirty="0"/>
              <a:t>Tecnología predictiva para erradicar la pobreza antes de que ocurra</a:t>
            </a:r>
          </a:p>
        </p:txBody>
      </p:sp>
      <p:sp>
        <p:nvSpPr>
          <p:cNvPr id="16" name="CuadroTexto 15">
            <a:extLst>
              <a:ext uri="{FF2B5EF4-FFF2-40B4-BE49-F238E27FC236}">
                <a16:creationId xmlns:a16="http://schemas.microsoft.com/office/drawing/2014/main" id="{05FABF2D-AA12-4CBC-83C3-297C1CF2469C}"/>
              </a:ext>
            </a:extLst>
          </p:cNvPr>
          <p:cNvSpPr txBox="1"/>
          <p:nvPr/>
        </p:nvSpPr>
        <p:spPr>
          <a:xfrm>
            <a:off x="1013011" y="2883931"/>
            <a:ext cx="9291918" cy="2585323"/>
          </a:xfrm>
          <a:prstGeom prst="rect">
            <a:avLst/>
          </a:prstGeom>
          <a:noFill/>
        </p:spPr>
        <p:txBody>
          <a:bodyPr wrap="square">
            <a:spAutoFit/>
          </a:bodyPr>
          <a:lstStyle/>
          <a:p>
            <a:r>
              <a:rPr lang="es-EC" b="1" dirty="0"/>
              <a:t>LEVANTAMIENTO Y CURACIÓN DE DATOS</a:t>
            </a:r>
          </a:p>
          <a:p>
            <a:endParaRPr lang="es-EC" dirty="0"/>
          </a:p>
          <a:p>
            <a:r>
              <a:rPr lang="es-EC" b="1" dirty="0"/>
              <a:t>Objetivo: </a:t>
            </a:r>
            <a:r>
              <a:rPr lang="es-EC" dirty="0"/>
              <a:t>Recolectar, limpiar e integrar datos multisectoriales necesarios para entrenar los modelos.</a:t>
            </a:r>
          </a:p>
          <a:p>
            <a:endParaRPr lang="es-EC" dirty="0"/>
          </a:p>
          <a:p>
            <a:r>
              <a:rPr lang="es-EC" b="1" dirty="0"/>
              <a:t>Actividades: </a:t>
            </a:r>
          </a:p>
          <a:p>
            <a:pPr marL="285750" indent="-285750">
              <a:buFont typeface="Arial" panose="020B0604020202020204" pitchFamily="34" charset="0"/>
              <a:buChar char="•"/>
            </a:pPr>
            <a:r>
              <a:rPr lang="es-EC" dirty="0"/>
              <a:t>Acceso a fuentes oficiales (INEC, ministerios, satélites, apps sociales).</a:t>
            </a:r>
          </a:p>
          <a:p>
            <a:pPr marL="285750" indent="-285750">
              <a:buFont typeface="Arial" panose="020B0604020202020204" pitchFamily="34" charset="0"/>
              <a:buChar char="•"/>
            </a:pPr>
            <a:r>
              <a:rPr lang="es-EC" dirty="0"/>
              <a:t>Curación de datos: limpieza, estructuración, normalización.</a:t>
            </a:r>
          </a:p>
          <a:p>
            <a:pPr marL="285750" indent="-285750">
              <a:buFont typeface="Arial" panose="020B0604020202020204" pitchFamily="34" charset="0"/>
              <a:buChar char="•"/>
            </a:pPr>
            <a:r>
              <a:rPr lang="es-EC" dirty="0"/>
              <a:t>Integración en un lago de datos (data </a:t>
            </a:r>
            <a:r>
              <a:rPr lang="es-EC" dirty="0" err="1"/>
              <a:t>lake</a:t>
            </a:r>
            <a:r>
              <a:rPr lang="es-EC" dirty="0"/>
              <a:t>) unificado.</a:t>
            </a:r>
          </a:p>
        </p:txBody>
      </p:sp>
      <p:pic>
        <p:nvPicPr>
          <p:cNvPr id="17" name="Picture 10" descr="Kaggle - Wikipedia, la enciclopedia libre">
            <a:extLst>
              <a:ext uri="{FF2B5EF4-FFF2-40B4-BE49-F238E27FC236}">
                <a16:creationId xmlns:a16="http://schemas.microsoft.com/office/drawing/2014/main" id="{2BBF9F62-245A-40A1-975F-E472FA1BD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84" y="930129"/>
            <a:ext cx="2582113" cy="9972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2" descr="Excel Avanzado Virtual | Academia Cecap">
            <a:extLst>
              <a:ext uri="{FF2B5EF4-FFF2-40B4-BE49-F238E27FC236}">
                <a16:creationId xmlns:a16="http://schemas.microsoft.com/office/drawing/2014/main" id="{3BFC5E76-EED1-41DB-B892-152A756BA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5560" y="4843611"/>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169AFE8-DF7B-4A53-AF35-125A86D78ED4}"/>
              </a:ext>
            </a:extLst>
          </p:cNvPr>
          <p:cNvSpPr txBox="1"/>
          <p:nvPr/>
        </p:nvSpPr>
        <p:spPr>
          <a:xfrm>
            <a:off x="2545977" y="5663356"/>
            <a:ext cx="6096000" cy="646331"/>
          </a:xfrm>
          <a:prstGeom prst="rect">
            <a:avLst/>
          </a:prstGeom>
          <a:noFill/>
        </p:spPr>
        <p:txBody>
          <a:bodyPr wrap="square">
            <a:spAutoFit/>
          </a:bodyPr>
          <a:lstStyle/>
          <a:p>
            <a:r>
              <a:rPr lang="es-EC" b="1" dirty="0"/>
              <a:t>Variables clave</a:t>
            </a:r>
            <a:r>
              <a:rPr lang="es-EC" dirty="0"/>
              <a:t>: Educación, salud, vivienda, seguridad, acceso a servicios.</a:t>
            </a:r>
          </a:p>
        </p:txBody>
      </p:sp>
    </p:spTree>
    <p:extLst>
      <p:ext uri="{BB962C8B-B14F-4D97-AF65-F5344CB8AC3E}">
        <p14:creationId xmlns:p14="http://schemas.microsoft.com/office/powerpoint/2010/main" val="400305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63AE3-9833-4B73-AA24-A280CE605FFA}"/>
              </a:ext>
            </a:extLst>
          </p:cNvPr>
          <p:cNvSpPr>
            <a:spLocks noGrp="1"/>
          </p:cNvSpPr>
          <p:nvPr>
            <p:ph type="title"/>
          </p:nvPr>
        </p:nvSpPr>
        <p:spPr>
          <a:xfrm>
            <a:off x="2277035" y="271314"/>
            <a:ext cx="9291918" cy="1293028"/>
          </a:xfrm>
        </p:spPr>
        <p:txBody>
          <a:bodyPr/>
          <a:lstStyle/>
          <a:p>
            <a:r>
              <a:rPr lang="es-EC" dirty="0"/>
              <a:t>Metodología</a:t>
            </a:r>
          </a:p>
        </p:txBody>
      </p:sp>
      <p:sp>
        <p:nvSpPr>
          <p:cNvPr id="14" name="CuadroTexto 13">
            <a:extLst>
              <a:ext uri="{FF2B5EF4-FFF2-40B4-BE49-F238E27FC236}">
                <a16:creationId xmlns:a16="http://schemas.microsoft.com/office/drawing/2014/main" id="{6AA114C7-C7E8-4717-8816-17ECD642F24B}"/>
              </a:ext>
            </a:extLst>
          </p:cNvPr>
          <p:cNvSpPr txBox="1"/>
          <p:nvPr/>
        </p:nvSpPr>
        <p:spPr>
          <a:xfrm>
            <a:off x="1945341" y="1927412"/>
            <a:ext cx="8301318" cy="400110"/>
          </a:xfrm>
          <a:prstGeom prst="rect">
            <a:avLst/>
          </a:prstGeom>
          <a:noFill/>
        </p:spPr>
        <p:txBody>
          <a:bodyPr wrap="square">
            <a:spAutoFit/>
          </a:bodyPr>
          <a:lstStyle/>
          <a:p>
            <a:pPr algn="ctr"/>
            <a:r>
              <a:rPr lang="es-EC" sz="2000" b="1" dirty="0"/>
              <a:t>Desarrollo del sistema predictivo</a:t>
            </a:r>
          </a:p>
        </p:txBody>
      </p:sp>
      <p:sp>
        <p:nvSpPr>
          <p:cNvPr id="16" name="CuadroTexto 15">
            <a:extLst>
              <a:ext uri="{FF2B5EF4-FFF2-40B4-BE49-F238E27FC236}">
                <a16:creationId xmlns:a16="http://schemas.microsoft.com/office/drawing/2014/main" id="{05FABF2D-AA12-4CBC-83C3-297C1CF2469C}"/>
              </a:ext>
            </a:extLst>
          </p:cNvPr>
          <p:cNvSpPr txBox="1"/>
          <p:nvPr/>
        </p:nvSpPr>
        <p:spPr>
          <a:xfrm>
            <a:off x="1246094" y="2852826"/>
            <a:ext cx="9291918" cy="2585323"/>
          </a:xfrm>
          <a:prstGeom prst="rect">
            <a:avLst/>
          </a:prstGeom>
          <a:noFill/>
        </p:spPr>
        <p:txBody>
          <a:bodyPr wrap="square">
            <a:spAutoFit/>
          </a:bodyPr>
          <a:lstStyle/>
          <a:p>
            <a:endParaRPr lang="es-EC" dirty="0"/>
          </a:p>
          <a:p>
            <a:r>
              <a:rPr lang="es-ES" b="1" dirty="0"/>
              <a:t>Objetivo: </a:t>
            </a:r>
            <a:r>
              <a:rPr lang="es-ES" dirty="0"/>
              <a:t>Construir y entrenar modelos de Machine </a:t>
            </a:r>
            <a:r>
              <a:rPr lang="es-ES" dirty="0" err="1"/>
              <a:t>Learning</a:t>
            </a:r>
            <a:r>
              <a:rPr lang="es-ES" dirty="0"/>
              <a:t> para anticipar riesgos de pobreza</a:t>
            </a:r>
            <a:r>
              <a:rPr lang="es-ES" b="1" dirty="0"/>
              <a:t>.</a:t>
            </a:r>
          </a:p>
          <a:p>
            <a:endParaRPr lang="es-ES" b="1" dirty="0"/>
          </a:p>
          <a:p>
            <a:r>
              <a:rPr lang="es-ES" b="1" dirty="0"/>
              <a:t>Actividades:</a:t>
            </a:r>
          </a:p>
          <a:p>
            <a:pPr marL="285750" indent="-285750">
              <a:buFont typeface="Arial" panose="020B0604020202020204" pitchFamily="34" charset="0"/>
              <a:buChar char="•"/>
            </a:pPr>
            <a:r>
              <a:rPr lang="es-ES" dirty="0"/>
              <a:t>Modelado estadístico y aprendizaje supervisado/no supervisado.</a:t>
            </a:r>
          </a:p>
          <a:p>
            <a:pPr marL="285750" indent="-285750">
              <a:buFont typeface="Arial" panose="020B0604020202020204" pitchFamily="34" charset="0"/>
              <a:buChar char="•"/>
            </a:pPr>
            <a:r>
              <a:rPr lang="es-ES" dirty="0"/>
              <a:t>Generación de perfiles de riesgo y mapas de calor.</a:t>
            </a:r>
          </a:p>
          <a:p>
            <a:pPr marL="285750" indent="-285750">
              <a:buFont typeface="Arial" panose="020B0604020202020204" pitchFamily="34" charset="0"/>
              <a:buChar char="•"/>
            </a:pPr>
            <a:r>
              <a:rPr lang="es-ES" dirty="0"/>
              <a:t>Validación cruzada con datos históricos y actuales.* Inclusión de modelos climáticos, económicos y sociales.</a:t>
            </a:r>
            <a:endParaRPr lang="es-EC" dirty="0"/>
          </a:p>
        </p:txBody>
      </p:sp>
      <p:pic>
        <p:nvPicPr>
          <p:cNvPr id="19" name="Picture 2" descr="A Basic Introduction to OpenCV in Deep Learning - Analytics Vidhya">
            <a:extLst>
              <a:ext uri="{FF2B5EF4-FFF2-40B4-BE49-F238E27FC236}">
                <a16:creationId xmlns:a16="http://schemas.microsoft.com/office/drawing/2014/main" id="{E77BB63E-65DA-422C-835C-60D11A96DE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57" r="50046" b="17210"/>
          <a:stretch/>
        </p:blipFill>
        <p:spPr bwMode="auto">
          <a:xfrm>
            <a:off x="1021977" y="905061"/>
            <a:ext cx="1425387" cy="159845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Primeros Pasos con Google Colab (Python + Matematicas + Web) - YouTube">
            <a:extLst>
              <a:ext uri="{FF2B5EF4-FFF2-40B4-BE49-F238E27FC236}">
                <a16:creationId xmlns:a16="http://schemas.microsoft.com/office/drawing/2014/main" id="{CFE9C0E6-F4B0-475D-8479-04DECCEBD8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80" t="19196" r="13608" b="16666"/>
          <a:stretch/>
        </p:blipFill>
        <p:spPr bwMode="auto">
          <a:xfrm>
            <a:off x="8968681" y="5336175"/>
            <a:ext cx="2555956" cy="1250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886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63AE3-9833-4B73-AA24-A280CE605FFA}"/>
              </a:ext>
            </a:extLst>
          </p:cNvPr>
          <p:cNvSpPr>
            <a:spLocks noGrp="1"/>
          </p:cNvSpPr>
          <p:nvPr>
            <p:ph type="title"/>
          </p:nvPr>
        </p:nvSpPr>
        <p:spPr>
          <a:xfrm>
            <a:off x="2277035" y="271314"/>
            <a:ext cx="9291918" cy="1293028"/>
          </a:xfrm>
        </p:spPr>
        <p:txBody>
          <a:bodyPr/>
          <a:lstStyle/>
          <a:p>
            <a:r>
              <a:rPr lang="es-EC" dirty="0"/>
              <a:t>Metodología</a:t>
            </a:r>
          </a:p>
        </p:txBody>
      </p:sp>
      <p:sp>
        <p:nvSpPr>
          <p:cNvPr id="14" name="CuadroTexto 13">
            <a:extLst>
              <a:ext uri="{FF2B5EF4-FFF2-40B4-BE49-F238E27FC236}">
                <a16:creationId xmlns:a16="http://schemas.microsoft.com/office/drawing/2014/main" id="{6AA114C7-C7E8-4717-8816-17ECD642F24B}"/>
              </a:ext>
            </a:extLst>
          </p:cNvPr>
          <p:cNvSpPr txBox="1"/>
          <p:nvPr/>
        </p:nvSpPr>
        <p:spPr>
          <a:xfrm>
            <a:off x="1945341" y="1927412"/>
            <a:ext cx="8301318" cy="400110"/>
          </a:xfrm>
          <a:prstGeom prst="rect">
            <a:avLst/>
          </a:prstGeom>
          <a:noFill/>
        </p:spPr>
        <p:txBody>
          <a:bodyPr wrap="square">
            <a:spAutoFit/>
          </a:bodyPr>
          <a:lstStyle/>
          <a:p>
            <a:pPr algn="ctr"/>
            <a:r>
              <a:rPr lang="es-EC" sz="2000" b="1" dirty="0"/>
              <a:t>IMPLEMENTACIÓN PILOTO Y ESCALAMIENTO</a:t>
            </a:r>
          </a:p>
        </p:txBody>
      </p:sp>
      <p:sp>
        <p:nvSpPr>
          <p:cNvPr id="16" name="CuadroTexto 15">
            <a:extLst>
              <a:ext uri="{FF2B5EF4-FFF2-40B4-BE49-F238E27FC236}">
                <a16:creationId xmlns:a16="http://schemas.microsoft.com/office/drawing/2014/main" id="{05FABF2D-AA12-4CBC-83C3-297C1CF2469C}"/>
              </a:ext>
            </a:extLst>
          </p:cNvPr>
          <p:cNvSpPr txBox="1"/>
          <p:nvPr/>
        </p:nvSpPr>
        <p:spPr>
          <a:xfrm>
            <a:off x="1246094" y="2852826"/>
            <a:ext cx="9291918" cy="2308324"/>
          </a:xfrm>
          <a:prstGeom prst="rect">
            <a:avLst/>
          </a:prstGeom>
          <a:noFill/>
        </p:spPr>
        <p:txBody>
          <a:bodyPr wrap="square">
            <a:spAutoFit/>
          </a:bodyPr>
          <a:lstStyle/>
          <a:p>
            <a:endParaRPr lang="es-EC" dirty="0"/>
          </a:p>
          <a:p>
            <a:r>
              <a:rPr lang="es-ES" b="1" dirty="0"/>
              <a:t>Objetivo: </a:t>
            </a:r>
            <a:r>
              <a:rPr lang="es-ES" dirty="0"/>
              <a:t>Probar el sistema en territorios priorizados y escalar según aprendizajes.</a:t>
            </a:r>
          </a:p>
          <a:p>
            <a:endParaRPr lang="es-ES" b="1" dirty="0"/>
          </a:p>
          <a:p>
            <a:r>
              <a:rPr lang="es-ES" b="1" dirty="0"/>
              <a:t>Actividades:</a:t>
            </a:r>
          </a:p>
          <a:p>
            <a:pPr marL="285750" indent="-285750">
              <a:buFont typeface="Arial" panose="020B0604020202020204" pitchFamily="34" charset="0"/>
              <a:buChar char="•"/>
            </a:pPr>
            <a:r>
              <a:rPr lang="es-ES" dirty="0"/>
              <a:t>Selección de territorios piloto (según vulnerabilidad y disponibilidad de datos).</a:t>
            </a:r>
          </a:p>
          <a:p>
            <a:pPr marL="285750" indent="-285750">
              <a:buFont typeface="Arial" panose="020B0604020202020204" pitchFamily="34" charset="0"/>
              <a:buChar char="•"/>
            </a:pPr>
            <a:r>
              <a:rPr lang="es-ES" dirty="0"/>
              <a:t>Activación de redes comunitarias y capacitación.</a:t>
            </a:r>
          </a:p>
          <a:p>
            <a:pPr marL="285750" indent="-285750">
              <a:buFont typeface="Arial" panose="020B0604020202020204" pitchFamily="34" charset="0"/>
              <a:buChar char="•"/>
            </a:pPr>
            <a:r>
              <a:rPr lang="es-ES" dirty="0"/>
              <a:t>Monitoreo de alertas y acciones preventivas.</a:t>
            </a:r>
          </a:p>
          <a:p>
            <a:pPr marL="285750" indent="-285750">
              <a:buFont typeface="Arial" panose="020B0604020202020204" pitchFamily="34" charset="0"/>
              <a:buChar char="•"/>
            </a:pPr>
            <a:r>
              <a:rPr lang="es-ES" dirty="0"/>
              <a:t>Ajuste de modelos y funcionalidades según retroalimentación.</a:t>
            </a:r>
            <a:endParaRPr lang="es-EC" dirty="0"/>
          </a:p>
        </p:txBody>
      </p:sp>
      <p:pic>
        <p:nvPicPr>
          <p:cNvPr id="19" name="Picture 2" descr="A Basic Introduction to OpenCV in Deep Learning - Analytics Vidhya">
            <a:extLst>
              <a:ext uri="{FF2B5EF4-FFF2-40B4-BE49-F238E27FC236}">
                <a16:creationId xmlns:a16="http://schemas.microsoft.com/office/drawing/2014/main" id="{E77BB63E-65DA-422C-835C-60D11A96DE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757" r="50046" b="17210"/>
          <a:stretch/>
        </p:blipFill>
        <p:spPr bwMode="auto">
          <a:xfrm>
            <a:off x="1021977" y="905061"/>
            <a:ext cx="1425387" cy="159845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Primeros Pasos con Google Colab (Python + Matematicas + Web) - YouTube">
            <a:extLst>
              <a:ext uri="{FF2B5EF4-FFF2-40B4-BE49-F238E27FC236}">
                <a16:creationId xmlns:a16="http://schemas.microsoft.com/office/drawing/2014/main" id="{CFE9C0E6-F4B0-475D-8479-04DECCEBD8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980" t="19196" r="13608" b="16666"/>
          <a:stretch/>
        </p:blipFill>
        <p:spPr bwMode="auto">
          <a:xfrm>
            <a:off x="8968681" y="5336175"/>
            <a:ext cx="2555956" cy="1250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579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663AE3-9833-4B73-AA24-A280CE605FFA}"/>
              </a:ext>
            </a:extLst>
          </p:cNvPr>
          <p:cNvSpPr>
            <a:spLocks noGrp="1"/>
          </p:cNvSpPr>
          <p:nvPr>
            <p:ph type="title"/>
          </p:nvPr>
        </p:nvSpPr>
        <p:spPr>
          <a:xfrm>
            <a:off x="2277035" y="271314"/>
            <a:ext cx="9291918" cy="1293028"/>
          </a:xfrm>
        </p:spPr>
        <p:txBody>
          <a:bodyPr/>
          <a:lstStyle/>
          <a:p>
            <a:r>
              <a:rPr lang="es-EC" dirty="0"/>
              <a:t>Metodología</a:t>
            </a:r>
          </a:p>
        </p:txBody>
      </p:sp>
      <p:sp>
        <p:nvSpPr>
          <p:cNvPr id="14" name="CuadroTexto 13">
            <a:extLst>
              <a:ext uri="{FF2B5EF4-FFF2-40B4-BE49-F238E27FC236}">
                <a16:creationId xmlns:a16="http://schemas.microsoft.com/office/drawing/2014/main" id="{6AA114C7-C7E8-4717-8816-17ECD642F24B}"/>
              </a:ext>
            </a:extLst>
          </p:cNvPr>
          <p:cNvSpPr txBox="1"/>
          <p:nvPr/>
        </p:nvSpPr>
        <p:spPr>
          <a:xfrm>
            <a:off x="1945341" y="1927412"/>
            <a:ext cx="8301318" cy="400110"/>
          </a:xfrm>
          <a:prstGeom prst="rect">
            <a:avLst/>
          </a:prstGeom>
          <a:noFill/>
        </p:spPr>
        <p:txBody>
          <a:bodyPr wrap="square">
            <a:spAutoFit/>
          </a:bodyPr>
          <a:lstStyle/>
          <a:p>
            <a:pPr algn="ctr"/>
            <a:r>
              <a:rPr lang="es-EC" sz="2000" b="1" dirty="0"/>
              <a:t>IMPLEMENTACIÓN PILOTO Y ESCALAMIENTO</a:t>
            </a:r>
          </a:p>
        </p:txBody>
      </p:sp>
      <p:sp>
        <p:nvSpPr>
          <p:cNvPr id="16" name="CuadroTexto 15">
            <a:extLst>
              <a:ext uri="{FF2B5EF4-FFF2-40B4-BE49-F238E27FC236}">
                <a16:creationId xmlns:a16="http://schemas.microsoft.com/office/drawing/2014/main" id="{05FABF2D-AA12-4CBC-83C3-297C1CF2469C}"/>
              </a:ext>
            </a:extLst>
          </p:cNvPr>
          <p:cNvSpPr txBox="1"/>
          <p:nvPr/>
        </p:nvSpPr>
        <p:spPr>
          <a:xfrm>
            <a:off x="1246094" y="2852826"/>
            <a:ext cx="9291918" cy="2308324"/>
          </a:xfrm>
          <a:prstGeom prst="rect">
            <a:avLst/>
          </a:prstGeom>
          <a:noFill/>
        </p:spPr>
        <p:txBody>
          <a:bodyPr wrap="square">
            <a:spAutoFit/>
          </a:bodyPr>
          <a:lstStyle/>
          <a:p>
            <a:endParaRPr lang="es-EC" dirty="0"/>
          </a:p>
          <a:p>
            <a:r>
              <a:rPr lang="es-ES" b="1" dirty="0"/>
              <a:t>Objetivo: </a:t>
            </a:r>
            <a:r>
              <a:rPr lang="es-ES" dirty="0"/>
              <a:t>Probar el sistema en territorios priorizados y escalar según aprendizajes.</a:t>
            </a:r>
          </a:p>
          <a:p>
            <a:endParaRPr lang="es-ES" b="1" dirty="0"/>
          </a:p>
          <a:p>
            <a:r>
              <a:rPr lang="es-ES" b="1" dirty="0"/>
              <a:t>Actividades:</a:t>
            </a:r>
          </a:p>
          <a:p>
            <a:pPr marL="285750" indent="-285750">
              <a:buFont typeface="Arial" panose="020B0604020202020204" pitchFamily="34" charset="0"/>
              <a:buChar char="•"/>
            </a:pPr>
            <a:r>
              <a:rPr lang="es-ES" dirty="0"/>
              <a:t>Selección de territorios piloto (según vulnerabilidad y disponibilidad de datos).</a:t>
            </a:r>
          </a:p>
          <a:p>
            <a:pPr marL="285750" indent="-285750">
              <a:buFont typeface="Arial" panose="020B0604020202020204" pitchFamily="34" charset="0"/>
              <a:buChar char="•"/>
            </a:pPr>
            <a:r>
              <a:rPr lang="es-ES" dirty="0"/>
              <a:t>Activación de redes comunitarias y capacitación.</a:t>
            </a:r>
          </a:p>
          <a:p>
            <a:pPr marL="285750" indent="-285750">
              <a:buFont typeface="Arial" panose="020B0604020202020204" pitchFamily="34" charset="0"/>
              <a:buChar char="•"/>
            </a:pPr>
            <a:r>
              <a:rPr lang="es-ES" dirty="0"/>
              <a:t>Monitoreo de alertas y acciones preventivas.</a:t>
            </a:r>
          </a:p>
          <a:p>
            <a:pPr marL="285750" indent="-285750">
              <a:buFont typeface="Arial" panose="020B0604020202020204" pitchFamily="34" charset="0"/>
              <a:buChar char="•"/>
            </a:pPr>
            <a:r>
              <a:rPr lang="es-ES" dirty="0"/>
              <a:t>Ajuste de modelos y funcionalidades según retroalimentación.</a:t>
            </a:r>
            <a:endParaRPr lang="es-EC" dirty="0"/>
          </a:p>
        </p:txBody>
      </p:sp>
      <p:pic>
        <p:nvPicPr>
          <p:cNvPr id="20" name="Picture 8" descr="Primeros Pasos con Google Colab (Python + Matematicas + Web) - YouTube">
            <a:extLst>
              <a:ext uri="{FF2B5EF4-FFF2-40B4-BE49-F238E27FC236}">
                <a16:creationId xmlns:a16="http://schemas.microsoft.com/office/drawing/2014/main" id="{CFE9C0E6-F4B0-475D-8479-04DECCEBD8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80" t="19196" r="13608" b="16666"/>
          <a:stretch/>
        </p:blipFill>
        <p:spPr bwMode="auto">
          <a:xfrm>
            <a:off x="667363" y="958072"/>
            <a:ext cx="2555956" cy="1250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657044"/>
      </p:ext>
    </p:extLst>
  </p:cSld>
  <p:clrMapOvr>
    <a:masterClrMapping/>
  </p:clrMapOvr>
</p:sld>
</file>

<file path=ppt/theme/theme1.xml><?xml version="1.0" encoding="utf-8"?>
<a:theme xmlns:a="http://schemas.openxmlformats.org/drawingml/2006/main" name="Estela de condensación">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TM04033937[[fn=Estela de condensación]]</Template>
  <TotalTime>196</TotalTime>
  <Words>560</Words>
  <Application>Microsoft Office PowerPoint</Application>
  <PresentationFormat>Panorámica</PresentationFormat>
  <Paragraphs>76</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Century Gothic</vt:lpstr>
      <vt:lpstr>Roboto</vt:lpstr>
      <vt:lpstr>Estela de condensación</vt:lpstr>
      <vt:lpstr>Universidad Israel</vt:lpstr>
      <vt:lpstr>Fin de la pobreza</vt:lpstr>
      <vt:lpstr>Fin de la pobreza</vt:lpstr>
      <vt:lpstr>Fin de la pobreza - Metas</vt:lpstr>
      <vt:lpstr>Fin de la pobreza - herramientas</vt:lpstr>
      <vt:lpstr>Metodología</vt:lpstr>
      <vt:lpstr>Metodología</vt:lpstr>
      <vt:lpstr>Metodología</vt:lpstr>
      <vt:lpstr>Metodología</vt:lpstr>
      <vt:lpstr>Metodología</vt:lpstr>
      <vt:lpstr>Metodología</vt:lpstr>
      <vt:lpstr>Metodología</vt:lpstr>
      <vt:lpstr>Metodología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Israel</dc:title>
  <dc:creator>Omar Díaz</dc:creator>
  <cp:lastModifiedBy>Omar Díaz</cp:lastModifiedBy>
  <cp:revision>15</cp:revision>
  <dcterms:created xsi:type="dcterms:W3CDTF">2024-11-22T15:50:54Z</dcterms:created>
  <dcterms:modified xsi:type="dcterms:W3CDTF">2025-06-19T07:29:10Z</dcterms:modified>
</cp:coreProperties>
</file>