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7" r:id="rId1"/>
  </p:sldMasterIdLst>
  <p:sldIdLst>
    <p:sldId id="256" r:id="rId2"/>
    <p:sldId id="262" r:id="rId3"/>
    <p:sldId id="269" r:id="rId4"/>
    <p:sldId id="270" r:id="rId5"/>
    <p:sldId id="272" r:id="rId6"/>
    <p:sldId id="257" r:id="rId7"/>
    <p:sldId id="259" r:id="rId8"/>
    <p:sldId id="264" r:id="rId9"/>
    <p:sldId id="271" r:id="rId10"/>
    <p:sldId id="265" r:id="rId11"/>
    <p:sldId id="266" r:id="rId12"/>
    <p:sldId id="261" r:id="rId13"/>
    <p:sldId id="267" r:id="rId14"/>
    <p:sldId id="26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6"/>
    <a:srgbClr val="01A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2B282-B7EC-451C-80E6-0C579128C773}" v="1" dt="2020-01-01T11:33:37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4" Type="http://schemas.openxmlformats.org/officeDocument/2006/relationships/image" Target="../media/image5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BF2C4-D573-49BA-94F5-4ECDE66D0D2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F087043-21A8-46D8-B436-259B92CA2E69}">
      <dgm:prSet custT="1"/>
      <dgm:spPr/>
      <dgm:t>
        <a:bodyPr/>
        <a:lstStyle/>
        <a:p>
          <a:r>
            <a:rPr lang="es-ES" sz="2000"/>
            <a:t>Diseñar controladores borrosos Mamdani es sencillo y aporta buenos resultados</a:t>
          </a:r>
          <a:endParaRPr lang="en-US" sz="2000"/>
        </a:p>
      </dgm:t>
    </dgm:pt>
    <dgm:pt modelId="{6CAAAF39-792E-47AD-868F-5B107009F3FC}" type="parTrans" cxnId="{BB9D2624-7DCE-4306-B1BE-7617DE6E4ED1}">
      <dgm:prSet/>
      <dgm:spPr/>
      <dgm:t>
        <a:bodyPr/>
        <a:lstStyle/>
        <a:p>
          <a:endParaRPr lang="en-US"/>
        </a:p>
      </dgm:t>
    </dgm:pt>
    <dgm:pt modelId="{F987BD31-D626-48AA-B500-DFC3E9894CB5}" type="sibTrans" cxnId="{BB9D2624-7DCE-4306-B1BE-7617DE6E4ED1}">
      <dgm:prSet/>
      <dgm:spPr/>
      <dgm:t>
        <a:bodyPr/>
        <a:lstStyle/>
        <a:p>
          <a:endParaRPr lang="en-US"/>
        </a:p>
      </dgm:t>
    </dgm:pt>
    <dgm:pt modelId="{FFF3D242-24B3-4600-9E78-2E95FA93FF82}">
      <dgm:prSet custT="1"/>
      <dgm:spPr/>
      <dgm:t>
        <a:bodyPr/>
        <a:lstStyle/>
        <a:p>
          <a:r>
            <a:rPr lang="es-ES" sz="2000" dirty="0"/>
            <a:t>Los controladores </a:t>
          </a:r>
          <a:r>
            <a:rPr lang="es-ES" sz="2000" dirty="0" err="1"/>
            <a:t>neuroborrosos</a:t>
          </a:r>
          <a:r>
            <a:rPr lang="es-ES" sz="2000" dirty="0"/>
            <a:t> </a:t>
          </a:r>
          <a:r>
            <a:rPr lang="es-ES" sz="2000" dirty="0" err="1"/>
            <a:t>Sugeno</a:t>
          </a:r>
          <a:r>
            <a:rPr lang="es-ES" sz="2000" dirty="0"/>
            <a:t> nos proporcionan un controlador borroso que actúa imitando los datos que le proporcionemos</a:t>
          </a:r>
          <a:endParaRPr lang="en-US" sz="2000" dirty="0"/>
        </a:p>
      </dgm:t>
    </dgm:pt>
    <dgm:pt modelId="{2F9FA625-2A0F-4F98-A2EC-2CD1A682EB94}" type="parTrans" cxnId="{01ACE043-50A4-48A5-BD41-97F1B5D755B2}">
      <dgm:prSet/>
      <dgm:spPr/>
      <dgm:t>
        <a:bodyPr/>
        <a:lstStyle/>
        <a:p>
          <a:endParaRPr lang="en-US"/>
        </a:p>
      </dgm:t>
    </dgm:pt>
    <dgm:pt modelId="{93235E5F-960E-45A8-BFEE-F03476E53A56}" type="sibTrans" cxnId="{01ACE043-50A4-48A5-BD41-97F1B5D755B2}">
      <dgm:prSet/>
      <dgm:spPr/>
      <dgm:t>
        <a:bodyPr/>
        <a:lstStyle/>
        <a:p>
          <a:endParaRPr lang="en-US"/>
        </a:p>
      </dgm:t>
    </dgm:pt>
    <dgm:pt modelId="{F3EC4401-6358-48E4-B158-7F288BBCFE80}" type="pres">
      <dgm:prSet presAssocID="{67CBF2C4-D573-49BA-94F5-4ECDE66D0D21}" presName="root" presStyleCnt="0">
        <dgm:presLayoutVars>
          <dgm:dir/>
          <dgm:resizeHandles val="exact"/>
        </dgm:presLayoutVars>
      </dgm:prSet>
      <dgm:spPr/>
    </dgm:pt>
    <dgm:pt modelId="{710ED1AE-DFE4-4208-843E-52C5D7D86018}" type="pres">
      <dgm:prSet presAssocID="{67CBF2C4-D573-49BA-94F5-4ECDE66D0D21}" presName="container" presStyleCnt="0">
        <dgm:presLayoutVars>
          <dgm:dir/>
          <dgm:resizeHandles val="exact"/>
        </dgm:presLayoutVars>
      </dgm:prSet>
      <dgm:spPr/>
    </dgm:pt>
    <dgm:pt modelId="{A8477C8D-A977-4EB2-BE8F-E4BFDF81FB04}" type="pres">
      <dgm:prSet presAssocID="{CF087043-21A8-46D8-B436-259B92CA2E69}" presName="compNode" presStyleCnt="0"/>
      <dgm:spPr/>
    </dgm:pt>
    <dgm:pt modelId="{5C8DE712-8639-447C-AF9F-F425230AC83A}" type="pres">
      <dgm:prSet presAssocID="{CF087043-21A8-46D8-B436-259B92CA2E69}" presName="iconBgRect" presStyleLbl="bgShp" presStyleIdx="0" presStyleCnt="2"/>
      <dgm:spPr/>
    </dgm:pt>
    <dgm:pt modelId="{38FA72BC-386A-4237-A9F3-F772F13491B9}" type="pres">
      <dgm:prSet presAssocID="{CF087043-21A8-46D8-B436-259B92CA2E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7BF741-6E05-40B7-80C5-92C9B95EA2F3}" type="pres">
      <dgm:prSet presAssocID="{CF087043-21A8-46D8-B436-259B92CA2E69}" presName="spaceRect" presStyleCnt="0"/>
      <dgm:spPr/>
    </dgm:pt>
    <dgm:pt modelId="{340F7F69-1F9E-4CF6-81F4-BA88E7C62EFE}" type="pres">
      <dgm:prSet presAssocID="{CF087043-21A8-46D8-B436-259B92CA2E69}" presName="textRect" presStyleLbl="revTx" presStyleIdx="0" presStyleCnt="2">
        <dgm:presLayoutVars>
          <dgm:chMax val="1"/>
          <dgm:chPref val="1"/>
        </dgm:presLayoutVars>
      </dgm:prSet>
      <dgm:spPr/>
    </dgm:pt>
    <dgm:pt modelId="{F69B11F2-A92F-4493-8C6B-54FBBC93F6D9}" type="pres">
      <dgm:prSet presAssocID="{F987BD31-D626-48AA-B500-DFC3E9894CB5}" presName="sibTrans" presStyleLbl="sibTrans2D1" presStyleIdx="0" presStyleCnt="0"/>
      <dgm:spPr/>
    </dgm:pt>
    <dgm:pt modelId="{B36DCFF8-2694-49A8-83A9-EAC340C2DA4B}" type="pres">
      <dgm:prSet presAssocID="{FFF3D242-24B3-4600-9E78-2E95FA93FF82}" presName="compNode" presStyleCnt="0"/>
      <dgm:spPr/>
    </dgm:pt>
    <dgm:pt modelId="{EE6BB7B4-02B5-4F1E-A4E9-E4416E98D8D6}" type="pres">
      <dgm:prSet presAssocID="{FFF3D242-24B3-4600-9E78-2E95FA93FF82}" presName="iconBgRect" presStyleLbl="bgShp" presStyleIdx="1" presStyleCnt="2"/>
      <dgm:spPr/>
    </dgm:pt>
    <dgm:pt modelId="{BDA0BE89-CA2D-4D75-A2F0-06B9781B2759}" type="pres">
      <dgm:prSet presAssocID="{FFF3D242-24B3-4600-9E78-2E95FA93FF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53D94A3-37A1-4010-BBEA-C0642E752331}" type="pres">
      <dgm:prSet presAssocID="{FFF3D242-24B3-4600-9E78-2E95FA93FF82}" presName="spaceRect" presStyleCnt="0"/>
      <dgm:spPr/>
    </dgm:pt>
    <dgm:pt modelId="{C9AB90AB-2FC8-4038-B0F9-8E5FF0E38700}" type="pres">
      <dgm:prSet presAssocID="{FFF3D242-24B3-4600-9E78-2E95FA93FF82}" presName="textRect" presStyleLbl="revTx" presStyleIdx="1" presStyleCnt="2" custScaleX="114322">
        <dgm:presLayoutVars>
          <dgm:chMax val="1"/>
          <dgm:chPref val="1"/>
        </dgm:presLayoutVars>
      </dgm:prSet>
      <dgm:spPr/>
    </dgm:pt>
  </dgm:ptLst>
  <dgm:cxnLst>
    <dgm:cxn modelId="{BB9D2624-7DCE-4306-B1BE-7617DE6E4ED1}" srcId="{67CBF2C4-D573-49BA-94F5-4ECDE66D0D21}" destId="{CF087043-21A8-46D8-B436-259B92CA2E69}" srcOrd="0" destOrd="0" parTransId="{6CAAAF39-792E-47AD-868F-5B107009F3FC}" sibTransId="{F987BD31-D626-48AA-B500-DFC3E9894CB5}"/>
    <dgm:cxn modelId="{35249C2D-0992-4EDC-8649-F85ECCBACD9D}" type="presOf" srcId="{CF087043-21A8-46D8-B436-259B92CA2E69}" destId="{340F7F69-1F9E-4CF6-81F4-BA88E7C62EFE}" srcOrd="0" destOrd="0" presId="urn:microsoft.com/office/officeart/2018/2/layout/IconCircleList"/>
    <dgm:cxn modelId="{01ACE043-50A4-48A5-BD41-97F1B5D755B2}" srcId="{67CBF2C4-D573-49BA-94F5-4ECDE66D0D21}" destId="{FFF3D242-24B3-4600-9E78-2E95FA93FF82}" srcOrd="1" destOrd="0" parTransId="{2F9FA625-2A0F-4F98-A2EC-2CD1A682EB94}" sibTransId="{93235E5F-960E-45A8-BFEE-F03476E53A56}"/>
    <dgm:cxn modelId="{D69542AA-88FB-4194-8704-AEE74DC86C62}" type="presOf" srcId="{67CBF2C4-D573-49BA-94F5-4ECDE66D0D21}" destId="{F3EC4401-6358-48E4-B158-7F288BBCFE80}" srcOrd="0" destOrd="0" presId="urn:microsoft.com/office/officeart/2018/2/layout/IconCircleList"/>
    <dgm:cxn modelId="{3B83D0CF-2732-45D9-9C83-390AEF95D958}" type="presOf" srcId="{FFF3D242-24B3-4600-9E78-2E95FA93FF82}" destId="{C9AB90AB-2FC8-4038-B0F9-8E5FF0E38700}" srcOrd="0" destOrd="0" presId="urn:microsoft.com/office/officeart/2018/2/layout/IconCircleList"/>
    <dgm:cxn modelId="{D1FDC7F9-2491-45A5-8239-529B0F110A1E}" type="presOf" srcId="{F987BD31-D626-48AA-B500-DFC3E9894CB5}" destId="{F69B11F2-A92F-4493-8C6B-54FBBC93F6D9}" srcOrd="0" destOrd="0" presId="urn:microsoft.com/office/officeart/2018/2/layout/IconCircleList"/>
    <dgm:cxn modelId="{890FAEA2-01D1-4C39-B339-C0D28FF79E4F}" type="presParOf" srcId="{F3EC4401-6358-48E4-B158-7F288BBCFE80}" destId="{710ED1AE-DFE4-4208-843E-52C5D7D86018}" srcOrd="0" destOrd="0" presId="urn:microsoft.com/office/officeart/2018/2/layout/IconCircleList"/>
    <dgm:cxn modelId="{80761298-BB9A-4622-A5EB-E6791A325E51}" type="presParOf" srcId="{710ED1AE-DFE4-4208-843E-52C5D7D86018}" destId="{A8477C8D-A977-4EB2-BE8F-E4BFDF81FB04}" srcOrd="0" destOrd="0" presId="urn:microsoft.com/office/officeart/2018/2/layout/IconCircleList"/>
    <dgm:cxn modelId="{E0745E48-FBF8-41F2-96ED-44679448B82D}" type="presParOf" srcId="{A8477C8D-A977-4EB2-BE8F-E4BFDF81FB04}" destId="{5C8DE712-8639-447C-AF9F-F425230AC83A}" srcOrd="0" destOrd="0" presId="urn:microsoft.com/office/officeart/2018/2/layout/IconCircleList"/>
    <dgm:cxn modelId="{A655F219-6C54-4B4C-8CAA-94F75EB9F1F8}" type="presParOf" srcId="{A8477C8D-A977-4EB2-BE8F-E4BFDF81FB04}" destId="{38FA72BC-386A-4237-A9F3-F772F13491B9}" srcOrd="1" destOrd="0" presId="urn:microsoft.com/office/officeart/2018/2/layout/IconCircleList"/>
    <dgm:cxn modelId="{4CAA3C66-A1E5-4A18-A39A-42249486A774}" type="presParOf" srcId="{A8477C8D-A977-4EB2-BE8F-E4BFDF81FB04}" destId="{947BF741-6E05-40B7-80C5-92C9B95EA2F3}" srcOrd="2" destOrd="0" presId="urn:microsoft.com/office/officeart/2018/2/layout/IconCircleList"/>
    <dgm:cxn modelId="{C22ABECD-CEC0-4272-9EFB-0D6537E0B3D6}" type="presParOf" srcId="{A8477C8D-A977-4EB2-BE8F-E4BFDF81FB04}" destId="{340F7F69-1F9E-4CF6-81F4-BA88E7C62EFE}" srcOrd="3" destOrd="0" presId="urn:microsoft.com/office/officeart/2018/2/layout/IconCircleList"/>
    <dgm:cxn modelId="{54F991F8-D48B-48E0-AE69-DB60538B89B0}" type="presParOf" srcId="{710ED1AE-DFE4-4208-843E-52C5D7D86018}" destId="{F69B11F2-A92F-4493-8C6B-54FBBC93F6D9}" srcOrd="1" destOrd="0" presId="urn:microsoft.com/office/officeart/2018/2/layout/IconCircleList"/>
    <dgm:cxn modelId="{09DF75F7-84EB-418F-96E3-8C3D28193386}" type="presParOf" srcId="{710ED1AE-DFE4-4208-843E-52C5D7D86018}" destId="{B36DCFF8-2694-49A8-83A9-EAC340C2DA4B}" srcOrd="2" destOrd="0" presId="urn:microsoft.com/office/officeart/2018/2/layout/IconCircleList"/>
    <dgm:cxn modelId="{54FC60A0-04D9-46A0-980E-D1AC67E85F35}" type="presParOf" srcId="{B36DCFF8-2694-49A8-83A9-EAC340C2DA4B}" destId="{EE6BB7B4-02B5-4F1E-A4E9-E4416E98D8D6}" srcOrd="0" destOrd="0" presId="urn:microsoft.com/office/officeart/2018/2/layout/IconCircleList"/>
    <dgm:cxn modelId="{5B2D30EB-1B80-4312-B742-055946358FAD}" type="presParOf" srcId="{B36DCFF8-2694-49A8-83A9-EAC340C2DA4B}" destId="{BDA0BE89-CA2D-4D75-A2F0-06B9781B2759}" srcOrd="1" destOrd="0" presId="urn:microsoft.com/office/officeart/2018/2/layout/IconCircleList"/>
    <dgm:cxn modelId="{EA5BAB71-C634-42FF-8DFF-DC4C95934913}" type="presParOf" srcId="{B36DCFF8-2694-49A8-83A9-EAC340C2DA4B}" destId="{353D94A3-37A1-4010-BBEA-C0642E752331}" srcOrd="2" destOrd="0" presId="urn:microsoft.com/office/officeart/2018/2/layout/IconCircleList"/>
    <dgm:cxn modelId="{9B45C491-9407-479D-81CE-DA54D8263E88}" type="presParOf" srcId="{B36DCFF8-2694-49A8-83A9-EAC340C2DA4B}" destId="{C9AB90AB-2FC8-4038-B0F9-8E5FF0E387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DE712-8639-447C-AF9F-F425230AC83A}">
      <dsp:nvSpPr>
        <dsp:cNvPr id="0" name=""/>
        <dsp:cNvSpPr/>
      </dsp:nvSpPr>
      <dsp:spPr>
        <a:xfrm>
          <a:off x="605833" y="965031"/>
          <a:ext cx="1171912" cy="11719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A72BC-386A-4237-A9F3-F772F13491B9}">
      <dsp:nvSpPr>
        <dsp:cNvPr id="0" name=""/>
        <dsp:cNvSpPr/>
      </dsp:nvSpPr>
      <dsp:spPr>
        <a:xfrm>
          <a:off x="851934" y="1211133"/>
          <a:ext cx="679708" cy="679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F7F69-1F9E-4CF6-81F4-BA88E7C62EFE}">
      <dsp:nvSpPr>
        <dsp:cNvPr id="0" name=""/>
        <dsp:cNvSpPr/>
      </dsp:nvSpPr>
      <dsp:spPr>
        <a:xfrm>
          <a:off x="2028869" y="965031"/>
          <a:ext cx="2762363" cy="117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Diseñar controladores borrosos Mamdani es sencillo y aporta buenos resultados</a:t>
          </a:r>
          <a:endParaRPr lang="en-US" sz="2000" kern="1200"/>
        </a:p>
      </dsp:txBody>
      <dsp:txXfrm>
        <a:off x="2028869" y="965031"/>
        <a:ext cx="2762363" cy="1171912"/>
      </dsp:txXfrm>
    </dsp:sp>
    <dsp:sp modelId="{EE6BB7B4-02B5-4F1E-A4E9-E4416E98D8D6}">
      <dsp:nvSpPr>
        <dsp:cNvPr id="0" name=""/>
        <dsp:cNvSpPr/>
      </dsp:nvSpPr>
      <dsp:spPr>
        <a:xfrm>
          <a:off x="5272554" y="965031"/>
          <a:ext cx="1171912" cy="11719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0BE89-CA2D-4D75-A2F0-06B9781B2759}">
      <dsp:nvSpPr>
        <dsp:cNvPr id="0" name=""/>
        <dsp:cNvSpPr/>
      </dsp:nvSpPr>
      <dsp:spPr>
        <a:xfrm>
          <a:off x="5518655" y="1211133"/>
          <a:ext cx="679708" cy="679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B90AB-2FC8-4038-B0F9-8E5FF0E38700}">
      <dsp:nvSpPr>
        <dsp:cNvPr id="0" name=""/>
        <dsp:cNvSpPr/>
      </dsp:nvSpPr>
      <dsp:spPr>
        <a:xfrm>
          <a:off x="6497777" y="965031"/>
          <a:ext cx="3157989" cy="117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Los controladores </a:t>
          </a:r>
          <a:r>
            <a:rPr lang="es-ES" sz="2000" kern="1200" dirty="0" err="1"/>
            <a:t>neuroborrosos</a:t>
          </a:r>
          <a:r>
            <a:rPr lang="es-ES" sz="2000" kern="1200" dirty="0"/>
            <a:t> </a:t>
          </a:r>
          <a:r>
            <a:rPr lang="es-ES" sz="2000" kern="1200" dirty="0" err="1"/>
            <a:t>Sugeno</a:t>
          </a:r>
          <a:r>
            <a:rPr lang="es-ES" sz="2000" kern="1200" dirty="0"/>
            <a:t> nos proporcionan un controlador borroso que actúa imitando los datos que le proporcionemos</a:t>
          </a:r>
          <a:endParaRPr lang="en-US" sz="2000" kern="1200" dirty="0"/>
        </a:p>
      </dsp:txBody>
      <dsp:txXfrm>
        <a:off x="6497777" y="965031"/>
        <a:ext cx="3157989" cy="117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4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74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6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98790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9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8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0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2.jpeg"/><Relationship Id="rId3" Type="http://schemas.openxmlformats.org/officeDocument/2006/relationships/image" Target="../media/image35.png"/><Relationship Id="rId7" Type="http://schemas.openxmlformats.org/officeDocument/2006/relationships/image" Target="../media/image26.png"/><Relationship Id="rId12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0.png"/><Relationship Id="rId5" Type="http://schemas.openxmlformats.org/officeDocument/2006/relationships/image" Target="../media/image37.jpe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2FAD23-0F35-48D0-9A74-6EA053139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44" b="1528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042406-2C7F-A74A-8569-505FF768A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070736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s-ES_tradnl">
                <a:solidFill>
                  <a:schemeClr val="tx1"/>
                </a:solidFill>
              </a:rPr>
              <a:t>Práctica final - SCI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262020-E42A-D345-952C-E13A603E1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>
                <a:solidFill>
                  <a:schemeClr val="tx1"/>
                </a:solidFill>
              </a:rPr>
              <a:t>Juan Casado Ballesteros</a:t>
            </a:r>
          </a:p>
          <a:p>
            <a:r>
              <a:rPr lang="es-ES_tradnl">
                <a:solidFill>
                  <a:schemeClr val="tx1"/>
                </a:solidFill>
              </a:rPr>
              <a:t>Juan José Córdoba Zamora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CB592A6-EB0C-9D4D-AECC-728D13E2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89" y="4309997"/>
            <a:ext cx="2693606" cy="2307353"/>
          </a:xfrm>
          <a:prstGeom prst="rect">
            <a:avLst/>
          </a:prstGeom>
        </p:spPr>
      </p:pic>
      <p:pic>
        <p:nvPicPr>
          <p:cNvPr id="8" name="Picture 7" descr="A picture containing light, clock&#10;&#10;Description automatically generated">
            <a:extLst>
              <a:ext uri="{FF2B5EF4-FFF2-40B4-BE49-F238E27FC236}">
                <a16:creationId xmlns:a16="http://schemas.microsoft.com/office/drawing/2014/main" id="{90AC3237-B5E9-5E44-BFBE-74F6F943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556" y="4309997"/>
            <a:ext cx="2522056" cy="22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03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0C34-878E-CD4C-9E68-B246E855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 sin obstáculos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ABB377-3F42-2C41-8F7B-DDB87D2A8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738" y="3178198"/>
            <a:ext cx="3584751" cy="2376060"/>
          </a:xfrm>
        </p:spPr>
      </p:pic>
      <p:pic>
        <p:nvPicPr>
          <p:cNvPr id="4" name="Imagen 3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5DC45A8-7799-264B-8111-522F8D5523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8" y="3178197"/>
            <a:ext cx="3231495" cy="2376061"/>
          </a:xfrm>
          <a:prstGeom prst="rect">
            <a:avLst/>
          </a:prstGeom>
        </p:spPr>
      </p:pic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359C75DA-DAA3-FC42-A14A-2068271B2C3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043" y="2533557"/>
            <a:ext cx="2483485" cy="1903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469691-8E76-2B40-80B0-C719A8E3631E}"/>
              </a:ext>
            </a:extLst>
          </p:cNvPr>
          <p:cNvSpPr txBox="1"/>
          <p:nvPr/>
        </p:nvSpPr>
        <p:spPr>
          <a:xfrm>
            <a:off x="4708738" y="5603318"/>
            <a:ext cx="370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/>
              <a:t>gbellmf</a:t>
            </a:r>
            <a:r>
              <a:rPr lang="es-ES"/>
              <a:t>: derivable en todo el dominio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3ED286-02CF-F84F-9F8C-55915ED3E15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044" y="4437287"/>
            <a:ext cx="2483485" cy="1903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EBBA4-E935-3F44-8812-DF4CA7223BBB}"/>
              </a:ext>
            </a:extLst>
          </p:cNvPr>
          <p:cNvSpPr txBox="1"/>
          <p:nvPr/>
        </p:nvSpPr>
        <p:spPr>
          <a:xfrm>
            <a:off x="1429793" y="2544362"/>
            <a:ext cx="1761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/>
              <a:t>Capturar datos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9FFA5-2DFB-5049-A71F-593D63F55AD3}"/>
              </a:ext>
            </a:extLst>
          </p:cNvPr>
          <p:cNvSpPr txBox="1"/>
          <p:nvPr/>
        </p:nvSpPr>
        <p:spPr>
          <a:xfrm>
            <a:off x="5114836" y="2544362"/>
            <a:ext cx="3060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/>
              <a:t>Obtenemos un controlador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77BE8AC-5ECF-974C-81A4-3B81433C125D}"/>
              </a:ext>
            </a:extLst>
          </p:cNvPr>
          <p:cNvSpPr/>
          <p:nvPr/>
        </p:nvSpPr>
        <p:spPr>
          <a:xfrm>
            <a:off x="3678035" y="4151361"/>
            <a:ext cx="1218726" cy="74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13EF4-C230-914C-A4C7-BD102BC25451}"/>
              </a:ext>
            </a:extLst>
          </p:cNvPr>
          <p:cNvSpPr txBox="1"/>
          <p:nvPr/>
        </p:nvSpPr>
        <p:spPr>
          <a:xfrm>
            <a:off x="3705161" y="4335257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Entrenar</a:t>
            </a:r>
          </a:p>
        </p:txBody>
      </p:sp>
    </p:spTree>
    <p:extLst>
      <p:ext uri="{BB962C8B-B14F-4D97-AF65-F5344CB8AC3E}">
        <p14:creationId xmlns:p14="http://schemas.microsoft.com/office/powerpoint/2010/main" val="114443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30B3-6972-AD47-9AD0-6D5F9E4F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 con obstáculos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007D3C-73C5-2C4B-8D14-AC5D320EB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2026" y="2522678"/>
            <a:ext cx="3010352" cy="3814578"/>
          </a:xfrm>
        </p:spPr>
      </p:pic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76482CBC-4059-034F-B6DA-8F0A719C2B5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33" y="2503256"/>
            <a:ext cx="1732181" cy="1237087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FEF7BA2-9BBF-A14F-BC87-B2A2D2A3175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43" y="2522676"/>
            <a:ext cx="1732181" cy="1198245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7556BB5-E14A-CE46-B6B7-47A0B6B61C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75" t="11995" b="47025"/>
          <a:stretch/>
        </p:blipFill>
        <p:spPr>
          <a:xfrm>
            <a:off x="7162405" y="5011050"/>
            <a:ext cx="5029595" cy="1764516"/>
          </a:xfrm>
          <a:prstGeom prst="rect">
            <a:avLst/>
          </a:prstGeom>
        </p:spPr>
      </p:pic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FC9CF49E-F15E-1F46-96DF-10C6D7ED214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0" y="2522678"/>
            <a:ext cx="1253164" cy="119824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3374CD6-8AA2-3940-B110-2FDEF75B6CCB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3" y="3759765"/>
            <a:ext cx="1231629" cy="1198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F30331-EA0E-2A45-BC40-C8DE1B7D253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0" y="5005153"/>
            <a:ext cx="1253164" cy="1198245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7058C76-54E5-7447-AE2C-EDB8253AF05B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24" y="3759765"/>
            <a:ext cx="1732181" cy="118872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00034D-2968-0D40-8BB5-91832CAF63B9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20" y="3759765"/>
            <a:ext cx="1732181" cy="118872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86BC00BC-31DE-6A40-9245-9BCFB13F52FE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68" y="4967907"/>
            <a:ext cx="1727837" cy="1235491"/>
          </a:xfrm>
          <a:prstGeom prst="rect">
            <a:avLst/>
          </a:prstGeom>
        </p:spPr>
      </p:pic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8857230-07D4-4B41-9061-11A6CA0F6FA2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21" y="5005153"/>
            <a:ext cx="1736704" cy="1188720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8EFEB38-3A6D-D94B-BCB3-95FDE66526E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3806" b="14203"/>
          <a:stretch/>
        </p:blipFill>
        <p:spPr>
          <a:xfrm>
            <a:off x="5609313" y="2536490"/>
            <a:ext cx="973373" cy="1082314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C216BE40-EAF4-2741-9921-8C371942690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53136" b="14203"/>
          <a:stretch/>
        </p:blipFill>
        <p:spPr>
          <a:xfrm>
            <a:off x="5596338" y="5044494"/>
            <a:ext cx="973372" cy="1082315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DFFAA2E-AD86-7D47-A6EA-B66284A7C13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3806" b="14203"/>
          <a:stretch/>
        </p:blipFill>
        <p:spPr>
          <a:xfrm>
            <a:off x="5602825" y="3812968"/>
            <a:ext cx="973373" cy="10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9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3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DFDB-1F9B-994C-8033-C4637C2C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Control de la velocidad Lineal</a:t>
            </a: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17D114BC-3CBD-7A4F-8EA9-4C249164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049" y="0"/>
            <a:ext cx="647395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A942-835D-204A-BD41-ADF1ED05B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783" y="5729468"/>
            <a:ext cx="4193313" cy="787556"/>
          </a:xfrm>
          <a:solidFill>
            <a:srgbClr val="4A5356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3600">
                <a:solidFill>
                  <a:schemeClr val="bg1"/>
                </a:solidFill>
              </a:rPr>
              <a:t>Lentos pero seguros</a:t>
            </a:r>
          </a:p>
        </p:txBody>
      </p:sp>
    </p:spTree>
    <p:extLst>
      <p:ext uri="{BB962C8B-B14F-4D97-AF65-F5344CB8AC3E}">
        <p14:creationId xmlns:p14="http://schemas.microsoft.com/office/powerpoint/2010/main" val="227574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0C34-878E-CD4C-9E68-B246E855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 sin obstáculos</a:t>
            </a:r>
          </a:p>
        </p:txBody>
      </p:sp>
      <p:pic>
        <p:nvPicPr>
          <p:cNvPr id="4" name="Imagen 27">
            <a:extLst>
              <a:ext uri="{FF2B5EF4-FFF2-40B4-BE49-F238E27FC236}">
                <a16:creationId xmlns:a16="http://schemas.microsoft.com/office/drawing/2014/main" id="{0C47BDDA-035D-504C-B7BB-80307D8F8B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4" y="4780780"/>
            <a:ext cx="3840480" cy="1263015"/>
          </a:xfrm>
          <a:prstGeom prst="rect">
            <a:avLst/>
          </a:prstGeom>
        </p:spPr>
      </p:pic>
      <p:pic>
        <p:nvPicPr>
          <p:cNvPr id="5" name="Imagen 36" descr="Imagen que contiene mapa&#10;&#10;Descripción generada automáticamente">
            <a:extLst>
              <a:ext uri="{FF2B5EF4-FFF2-40B4-BE49-F238E27FC236}">
                <a16:creationId xmlns:a16="http://schemas.microsoft.com/office/drawing/2014/main" id="{545B423B-7AB7-B649-BABB-A4802093DC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4" y="2566424"/>
            <a:ext cx="3840480" cy="1263015"/>
          </a:xfrm>
          <a:prstGeom prst="rect">
            <a:avLst/>
          </a:prstGeom>
        </p:spPr>
      </p:pic>
      <p:pic>
        <p:nvPicPr>
          <p:cNvPr id="6" name="Imagen 61" descr="Imagen que contiene captura de pantalla, mapa&#10;&#10;Descripción generada automáticamente">
            <a:extLst>
              <a:ext uri="{FF2B5EF4-FFF2-40B4-BE49-F238E27FC236}">
                <a16:creationId xmlns:a16="http://schemas.microsoft.com/office/drawing/2014/main" id="{C8CFC452-2FE1-224D-9B69-D71A106EE6F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52" y="2566424"/>
            <a:ext cx="3840480" cy="1263015"/>
          </a:xfrm>
          <a:prstGeom prst="rect">
            <a:avLst/>
          </a:prstGeom>
        </p:spPr>
      </p:pic>
      <p:pic>
        <p:nvPicPr>
          <p:cNvPr id="7" name="Imagen 54">
            <a:extLst>
              <a:ext uri="{FF2B5EF4-FFF2-40B4-BE49-F238E27FC236}">
                <a16:creationId xmlns:a16="http://schemas.microsoft.com/office/drawing/2014/main" id="{FE7A3C43-5803-ED47-A9DD-BF71ACB2FFC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19" y="4780780"/>
            <a:ext cx="2887345" cy="121221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3E18F6A-4AED-EB48-A0AC-B3CC6084F64A}"/>
              </a:ext>
            </a:extLst>
          </p:cNvPr>
          <p:cNvSpPr/>
          <p:nvPr/>
        </p:nvSpPr>
        <p:spPr>
          <a:xfrm>
            <a:off x="5588719" y="5544274"/>
            <a:ext cx="2887346" cy="49952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6200">
            <a:solidFill>
              <a:srgbClr val="FFC000">
                <a:alpha val="7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B3CDD-3121-3D49-A4C3-C36DF7D7EEAD}"/>
              </a:ext>
            </a:extLst>
          </p:cNvPr>
          <p:cNvSpPr txBox="1"/>
          <p:nvPr/>
        </p:nvSpPr>
        <p:spPr>
          <a:xfrm>
            <a:off x="1733779" y="4132858"/>
            <a:ext cx="576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Si estamos centrados iremos rápido, si no, iremos más lento</a:t>
            </a:r>
          </a:p>
        </p:txBody>
      </p:sp>
      <p:pic>
        <p:nvPicPr>
          <p:cNvPr id="10" name="Imagen 5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2C6C66E-21BC-D74D-BA8B-905EE90D434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77" y="3334544"/>
            <a:ext cx="2599055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30B3-6972-AD47-9AD0-6D5F9E4F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 con obstáculos</a:t>
            </a:r>
          </a:p>
        </p:txBody>
      </p:sp>
      <p:pic>
        <p:nvPicPr>
          <p:cNvPr id="5" name="Imagen 65">
            <a:extLst>
              <a:ext uri="{FF2B5EF4-FFF2-40B4-BE49-F238E27FC236}">
                <a16:creationId xmlns:a16="http://schemas.microsoft.com/office/drawing/2014/main" id="{2A0D8187-F688-DB41-B454-1AB75492BA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8" y="4366571"/>
            <a:ext cx="2590800" cy="1955800"/>
          </a:xfrm>
          <a:prstGeom prst="rect">
            <a:avLst/>
          </a:prstGeom>
        </p:spPr>
      </p:pic>
      <p:pic>
        <p:nvPicPr>
          <p:cNvPr id="6" name="Imagen 6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5B53B8F0-AC87-924A-B119-52F2B263E2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2344004"/>
            <a:ext cx="2590799" cy="1955800"/>
          </a:xfrm>
          <a:prstGeom prst="rect">
            <a:avLst/>
          </a:prstGeom>
        </p:spPr>
      </p:pic>
      <p:pic>
        <p:nvPicPr>
          <p:cNvPr id="7" name="Imagen 63">
            <a:extLst>
              <a:ext uri="{FF2B5EF4-FFF2-40B4-BE49-F238E27FC236}">
                <a16:creationId xmlns:a16="http://schemas.microsoft.com/office/drawing/2014/main" id="{044AF9C1-1701-A34E-BF86-BFD09A489D5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2" y="2344004"/>
            <a:ext cx="3832225" cy="2809875"/>
          </a:xfrm>
          <a:prstGeom prst="rect">
            <a:avLst/>
          </a:prstGeom>
        </p:spPr>
      </p:pic>
      <p:pic>
        <p:nvPicPr>
          <p:cNvPr id="8" name="Imagen 62" descr="Imagen que contiene texto&#10;&#10;Descripción generada automáticamente">
            <a:extLst>
              <a:ext uri="{FF2B5EF4-FFF2-40B4-BE49-F238E27FC236}">
                <a16:creationId xmlns:a16="http://schemas.microsoft.com/office/drawing/2014/main" id="{9C1E3ED3-2FA6-1C48-BA78-CA8FCCBAA2C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2" y="5310979"/>
            <a:ext cx="2783840" cy="1320165"/>
          </a:xfrm>
          <a:prstGeom prst="rect">
            <a:avLst/>
          </a:prstGeom>
        </p:spPr>
      </p:pic>
      <p:pic>
        <p:nvPicPr>
          <p:cNvPr id="9" name="Imagen 6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E73ED4D-9145-244C-A496-BBC3B2C9853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36" y="2344004"/>
            <a:ext cx="3595370" cy="2218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9CCEF-C078-3E48-97E9-7766F0711C36}"/>
              </a:ext>
            </a:extLst>
          </p:cNvPr>
          <p:cNvSpPr txBox="1"/>
          <p:nvPr/>
        </p:nvSpPr>
        <p:spPr>
          <a:xfrm>
            <a:off x="7832546" y="5047732"/>
            <a:ext cx="399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En Sugeno tendremos dos controladores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Uno para la velocidad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Otro para la velocidad lineal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4BD23-56BE-184F-9EC7-1D73192044E1}"/>
              </a:ext>
            </a:extLst>
          </p:cNvPr>
          <p:cNvSpPr txBox="1"/>
          <p:nvPr/>
        </p:nvSpPr>
        <p:spPr>
          <a:xfrm>
            <a:off x="3553859" y="6368724"/>
            <a:ext cx="508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Si estamos cerca de los obstáculos iremos más lento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BA249A3-B751-D149-BA27-6A131CB053D1}"/>
              </a:ext>
            </a:extLst>
          </p:cNvPr>
          <p:cNvSpPr/>
          <p:nvPr/>
        </p:nvSpPr>
        <p:spPr>
          <a:xfrm>
            <a:off x="484232" y="6291799"/>
            <a:ext cx="2319928" cy="36933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6200">
            <a:solidFill>
              <a:srgbClr val="FFC000">
                <a:alpha val="7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37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6BD3-E57B-E74B-8438-16D2E14A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ES"/>
              <a:t>Conclusiones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BB897AB-E0AE-4A57-B10D-BF8F4D79E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49412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5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5F25-E767-A542-AC70-33917F83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s-ES" sz="2400"/>
              <a:t>Trabajo realizado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0C93-24E7-3F45-800A-46B97135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/>
              <a:t>Controladores borroso Mamdani para controlar la velocidad angular</a:t>
            </a:r>
          </a:p>
          <a:p>
            <a:pPr marL="0" indent="0">
              <a:buNone/>
            </a:pPr>
            <a:endParaRPr lang="es-ES"/>
          </a:p>
          <a:p>
            <a:r>
              <a:rPr lang="es-ES"/>
              <a:t>Para el mapa sin obstáculos y el mapa con obstáculos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2446D-0208-B546-A1A6-852F4CA4B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8" r="20711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5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5F25-E767-A542-AC70-33917F83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s-ES" sz="2400"/>
              <a:t>Trabajo realizado</a:t>
            </a: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2C181E5-F00D-0940-986E-FB1C06A8C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5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0C93-24E7-3F45-800A-46B97135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/>
              <a:t>Controladores </a:t>
            </a:r>
            <a:r>
              <a:rPr lang="es-ES" b="1" err="1"/>
              <a:t>neuroborrosos</a:t>
            </a:r>
            <a:r>
              <a:rPr lang="es-ES" b="1"/>
              <a:t> Sugeno para controlar la velocidad angular</a:t>
            </a:r>
          </a:p>
          <a:p>
            <a:pPr marL="0" indent="0">
              <a:buNone/>
            </a:pPr>
            <a:endParaRPr lang="es-ES"/>
          </a:p>
          <a:p>
            <a:r>
              <a:rPr lang="es-ES"/>
              <a:t>Para el mapa sin obstáculos y el mapa con obstáculos</a:t>
            </a:r>
          </a:p>
        </p:txBody>
      </p:sp>
    </p:spTree>
    <p:extLst>
      <p:ext uri="{BB962C8B-B14F-4D97-AF65-F5344CB8AC3E}">
        <p14:creationId xmlns:p14="http://schemas.microsoft.com/office/powerpoint/2010/main" val="12921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5F25-E767-A542-AC70-33917F83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Trabajo realizado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0C93-24E7-3F45-800A-46B97135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9662"/>
            <a:ext cx="7729728" cy="3865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900" b="1"/>
              <a:t>También controlamos la velocidad lineal :D</a:t>
            </a:r>
            <a:endParaRPr lang="es-ES"/>
          </a:p>
          <a:p>
            <a:r>
              <a:rPr lang="es-ES"/>
              <a:t>Se va más lento pero más seguro </a:t>
            </a:r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F216D5AC-0598-144A-850A-3FC178A1B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707" y="3185245"/>
            <a:ext cx="4395888" cy="30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5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913E6-C70B-9944-A43A-5064BEF2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Datos de entrada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391CBD-A40D-A54D-9D9C-618D9295207F}"/>
              </a:ext>
            </a:extLst>
          </p:cNvPr>
          <p:cNvSpPr txBox="1">
            <a:spLocks/>
          </p:cNvSpPr>
          <p:nvPr/>
        </p:nvSpPr>
        <p:spPr>
          <a:xfrm>
            <a:off x="5405266" y="270192"/>
            <a:ext cx="5320696" cy="82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3200" b="1"/>
              <a:t>Parejas de sensores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2F2482-7DFD-3A40-9C00-40C4BAEDE4D7}"/>
              </a:ext>
            </a:extLst>
          </p:cNvPr>
          <p:cNvSpPr txBox="1">
            <a:spLocks/>
          </p:cNvSpPr>
          <p:nvPr/>
        </p:nvSpPr>
        <p:spPr>
          <a:xfrm>
            <a:off x="5405266" y="3210990"/>
            <a:ext cx="5320696" cy="82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3200" b="1"/>
              <a:t>Offset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ACA92C4-4DEC-8A49-9E4F-256442C1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514" y="1301990"/>
            <a:ext cx="2578100" cy="1435100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084D104E-6753-B84B-BA7B-5D2B2568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038" y="1301990"/>
            <a:ext cx="2590800" cy="14351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E61CF0B-391D-AA48-B521-A17312171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725" y="4103629"/>
            <a:ext cx="2186651" cy="218665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EFDD322-E908-4C4E-922E-FAD7FA1B9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038" y="4103629"/>
            <a:ext cx="2146300" cy="2133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BC61CA-9201-0642-BB4C-E11D5483A293}"/>
              </a:ext>
            </a:extLst>
          </p:cNvPr>
          <p:cNvSpPr txBox="1"/>
          <p:nvPr/>
        </p:nvSpPr>
        <p:spPr>
          <a:xfrm>
            <a:off x="5344064" y="2737090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Centrarnos en la pista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47EB62-E20D-9E43-9C3A-9989502B2D2D}"/>
              </a:ext>
            </a:extLst>
          </p:cNvPr>
          <p:cNvSpPr txBox="1"/>
          <p:nvPr/>
        </p:nvSpPr>
        <p:spPr>
          <a:xfrm>
            <a:off x="8891463" y="273709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Esquivar obstáculos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A26923-31BE-BC47-9B62-6E1A93F93C24}"/>
              </a:ext>
            </a:extLst>
          </p:cNvPr>
          <p:cNvSpPr txBox="1"/>
          <p:nvPr/>
        </p:nvSpPr>
        <p:spPr>
          <a:xfrm rot="780042">
            <a:off x="9238159" y="3641971"/>
            <a:ext cx="277835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sz="2000"/>
              <a:t>Qué es estar centrados?</a:t>
            </a:r>
          </a:p>
        </p:txBody>
      </p:sp>
    </p:spTree>
    <p:extLst>
      <p:ext uri="{BB962C8B-B14F-4D97-AF65-F5344CB8AC3E}">
        <p14:creationId xmlns:p14="http://schemas.microsoft.com/office/powerpoint/2010/main" val="63497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913E6-C70B-9944-A43A-5064BEF2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Mamdani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B2B0-4A50-8E4F-931E-C6DB1191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108" y="2497250"/>
            <a:ext cx="1837506" cy="1863499"/>
          </a:xfrm>
        </p:spPr>
        <p:txBody>
          <a:bodyPr anchor="ctr">
            <a:normAutofit/>
          </a:bodyPr>
          <a:lstStyle/>
          <a:p>
            <a:r>
              <a:rPr lang="es-ES" sz="2400"/>
              <a:t>Tipo</a:t>
            </a:r>
          </a:p>
          <a:p>
            <a:r>
              <a:rPr lang="es-ES" sz="2400"/>
              <a:t>Cantidad</a:t>
            </a:r>
          </a:p>
          <a:p>
            <a:r>
              <a:rPr lang="es-ES" sz="2400"/>
              <a:t>Posición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391CBD-A40D-A54D-9D9C-618D9295207F}"/>
              </a:ext>
            </a:extLst>
          </p:cNvPr>
          <p:cNvSpPr txBox="1">
            <a:spLocks/>
          </p:cNvSpPr>
          <p:nvPr/>
        </p:nvSpPr>
        <p:spPr>
          <a:xfrm>
            <a:off x="5405266" y="758394"/>
            <a:ext cx="5320696" cy="82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3200" b="1"/>
              <a:t>Funciones de pertenencia</a:t>
            </a:r>
          </a:p>
        </p:txBody>
      </p:sp>
    </p:spTree>
    <p:extLst>
      <p:ext uri="{BB962C8B-B14F-4D97-AF65-F5344CB8AC3E}">
        <p14:creationId xmlns:p14="http://schemas.microsoft.com/office/powerpoint/2010/main" val="418175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0C34-878E-CD4C-9E68-B246E855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 sin obstáculos</a:t>
            </a:r>
          </a:p>
        </p:txBody>
      </p:sp>
      <p:pic>
        <p:nvPicPr>
          <p:cNvPr id="12" name="Imagen 16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BC12C348-B3E9-BF4A-B97F-5E1E22D8A2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0" y="2479323"/>
            <a:ext cx="6601745" cy="2154003"/>
          </a:xfrm>
          <a:prstGeom prst="rect">
            <a:avLst/>
          </a:prstGeom>
        </p:spPr>
      </p:pic>
      <p:pic>
        <p:nvPicPr>
          <p:cNvPr id="13" name="Imagen 1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7683B61-E8FE-CD46-8E86-B6014CB9EAF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3"/>
          <a:stretch/>
        </p:blipFill>
        <p:spPr>
          <a:xfrm>
            <a:off x="6782765" y="2479323"/>
            <a:ext cx="5116011" cy="2154002"/>
          </a:xfrm>
          <a:prstGeom prst="rect">
            <a:avLst/>
          </a:prstGeom>
        </p:spPr>
      </p:pic>
      <p:pic>
        <p:nvPicPr>
          <p:cNvPr id="15" name="Imagen 15">
            <a:extLst>
              <a:ext uri="{FF2B5EF4-FFF2-40B4-BE49-F238E27FC236}">
                <a16:creationId xmlns:a16="http://schemas.microsoft.com/office/drawing/2014/main" id="{02249E7E-1650-F141-8E16-B2910A9AF7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65" y="5069711"/>
            <a:ext cx="4501869" cy="1509980"/>
          </a:xfrm>
          <a:prstGeom prst="rect">
            <a:avLst/>
          </a:prstGeom>
        </p:spPr>
      </p:pic>
      <p:pic>
        <p:nvPicPr>
          <p:cNvPr id="16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38674DB4-4997-3A4C-A495-2365B064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95" y="4853350"/>
            <a:ext cx="2678882" cy="1942701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1AF000EC-9D4D-314B-9314-A86E6B637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1423" y="4853349"/>
            <a:ext cx="2678882" cy="194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9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30B3-6972-AD47-9AD0-6D5F9E4F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 con obstáculos</a:t>
            </a:r>
          </a:p>
        </p:txBody>
      </p:sp>
      <p:pic>
        <p:nvPicPr>
          <p:cNvPr id="4" name="Imagen 3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3E4BEF2-5A42-3C47-BCD7-13E8268119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4" y="2492100"/>
            <a:ext cx="4011930" cy="1198245"/>
          </a:xfrm>
          <a:prstGeom prst="rect">
            <a:avLst/>
          </a:prstGeom>
        </p:spPr>
      </p:pic>
      <p:pic>
        <p:nvPicPr>
          <p:cNvPr id="5" name="Imagen 3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9D02DE6-EEC1-DC4A-91F2-7802A0FE92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4" y="3690345"/>
            <a:ext cx="4011930" cy="1198245"/>
          </a:xfrm>
          <a:prstGeom prst="rect">
            <a:avLst/>
          </a:prstGeom>
        </p:spPr>
      </p:pic>
      <p:pic>
        <p:nvPicPr>
          <p:cNvPr id="6" name="Imagen 32" descr="Imagen que contiene mapa&#10;&#10;Descripción generada automáticamente">
            <a:extLst>
              <a:ext uri="{FF2B5EF4-FFF2-40B4-BE49-F238E27FC236}">
                <a16:creationId xmlns:a16="http://schemas.microsoft.com/office/drawing/2014/main" id="{551D3346-6B6A-7A46-95D8-68B28AAB126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4" y="4888590"/>
            <a:ext cx="4011930" cy="1198245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3A13C98-D4B3-934D-BF74-37026791050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17" y="2504943"/>
            <a:ext cx="1708538" cy="1333940"/>
          </a:xfrm>
          <a:prstGeom prst="rect">
            <a:avLst/>
          </a:prstGeom>
        </p:spPr>
      </p:pic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C6D1B9-FB19-E345-9141-15A14B2E5C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03" y="2498431"/>
            <a:ext cx="1801542" cy="1327610"/>
          </a:xfrm>
          <a:prstGeom prst="rect">
            <a:avLst/>
          </a:prstGeom>
        </p:spPr>
      </p:pic>
      <p:pic>
        <p:nvPicPr>
          <p:cNvPr id="12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C30BC8DD-2B21-C34D-8C96-860CC2CBD4B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18" y="3826041"/>
            <a:ext cx="1708538" cy="1188720"/>
          </a:xfrm>
          <a:prstGeom prst="rect">
            <a:avLst/>
          </a:prstGeom>
        </p:spPr>
      </p:pic>
      <p:pic>
        <p:nvPicPr>
          <p:cNvPr id="13" name="Imagen 20">
            <a:extLst>
              <a:ext uri="{FF2B5EF4-FFF2-40B4-BE49-F238E27FC236}">
                <a16:creationId xmlns:a16="http://schemas.microsoft.com/office/drawing/2014/main" id="{164614AE-4E61-B449-9C1E-A9AEDF049FA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04" y="3813199"/>
            <a:ext cx="1801542" cy="1188720"/>
          </a:xfrm>
          <a:prstGeom prst="rect">
            <a:avLst/>
          </a:prstGeom>
        </p:spPr>
      </p:pic>
      <p:pic>
        <p:nvPicPr>
          <p:cNvPr id="14" name="Imagen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FB029F6-F597-B74C-882C-F2EE80F2C61C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18" y="4982143"/>
            <a:ext cx="1708538" cy="1198246"/>
          </a:xfrm>
          <a:prstGeom prst="rect">
            <a:avLst/>
          </a:prstGeom>
        </p:spPr>
      </p:pic>
      <p:pic>
        <p:nvPicPr>
          <p:cNvPr id="15" name="Imagen 19">
            <a:extLst>
              <a:ext uri="{FF2B5EF4-FFF2-40B4-BE49-F238E27FC236}">
                <a16:creationId xmlns:a16="http://schemas.microsoft.com/office/drawing/2014/main" id="{03E23299-51B5-0C49-8DCE-7AE7A1FAF9BB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04" y="4922157"/>
            <a:ext cx="1801541" cy="1245390"/>
          </a:xfrm>
          <a:prstGeom prst="rect">
            <a:avLst/>
          </a:prstGeom>
        </p:spPr>
      </p:pic>
      <p:pic>
        <p:nvPicPr>
          <p:cNvPr id="16" name="Picture 15" descr="A close up of a mans face&#10;&#10;Description automatically generated">
            <a:extLst>
              <a:ext uri="{FF2B5EF4-FFF2-40B4-BE49-F238E27FC236}">
                <a16:creationId xmlns:a16="http://schemas.microsoft.com/office/drawing/2014/main" id="{15C41D4F-4BEE-5340-9F59-8AE67D3B1F68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99" y="2486825"/>
            <a:ext cx="1253164" cy="1198245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29C6FCBB-76FE-104E-9CA3-FE77084CAA14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2" y="3723912"/>
            <a:ext cx="1231629" cy="11982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B57750-D5A4-7A42-93DC-1935AE5A7719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99" y="4969300"/>
            <a:ext cx="1253164" cy="11982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309689-3F7F-7D44-B8E3-F1462D3A56AB}"/>
              </a:ext>
            </a:extLst>
          </p:cNvPr>
          <p:cNvSpPr txBox="1"/>
          <p:nvPr/>
        </p:nvSpPr>
        <p:spPr>
          <a:xfrm rot="787951">
            <a:off x="10280122" y="2302159"/>
            <a:ext cx="168326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/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385580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913E6-C70B-9944-A43A-5064BEF2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Sugeno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B2B0-4A50-8E4F-931E-C6DB1191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835" y="1970142"/>
            <a:ext cx="4084935" cy="2917715"/>
          </a:xfrm>
        </p:spPr>
        <p:txBody>
          <a:bodyPr anchor="ctr">
            <a:normAutofit/>
          </a:bodyPr>
          <a:lstStyle/>
          <a:p>
            <a:r>
              <a:rPr lang="es-ES" sz="2400"/>
              <a:t>Obtención </a:t>
            </a:r>
          </a:p>
          <a:p>
            <a:r>
              <a:rPr lang="es-ES" sz="2400"/>
              <a:t>Cantidad</a:t>
            </a:r>
          </a:p>
          <a:p>
            <a:r>
              <a:rPr lang="es-ES" sz="2400"/>
              <a:t>División</a:t>
            </a:r>
          </a:p>
          <a:p>
            <a:r>
              <a:rPr lang="es-ES" sz="2400"/>
              <a:t>Calidad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391CBD-A40D-A54D-9D9C-618D9295207F}"/>
              </a:ext>
            </a:extLst>
          </p:cNvPr>
          <p:cNvSpPr txBox="1">
            <a:spLocks/>
          </p:cNvSpPr>
          <p:nvPr/>
        </p:nvSpPr>
        <p:spPr>
          <a:xfrm>
            <a:off x="5405266" y="758394"/>
            <a:ext cx="5320696" cy="82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3200" b="1"/>
              <a:t>Datos de entrenamiento</a:t>
            </a:r>
          </a:p>
        </p:txBody>
      </p:sp>
      <p:pic>
        <p:nvPicPr>
          <p:cNvPr id="9" name="Imagen 21">
            <a:extLst>
              <a:ext uri="{FF2B5EF4-FFF2-40B4-BE49-F238E27FC236}">
                <a16:creationId xmlns:a16="http://schemas.microsoft.com/office/drawing/2014/main" id="{7A65EA45-CDEE-614E-A5C4-D2ACD08F05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739" y="1586484"/>
            <a:ext cx="4483260" cy="2582654"/>
          </a:xfrm>
          <a:prstGeom prst="rect">
            <a:avLst/>
          </a:prstGeom>
        </p:spPr>
      </p:pic>
      <p:pic>
        <p:nvPicPr>
          <p:cNvPr id="11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D88FAB13-2974-CA44-A1AA-C70E0E12741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739" y="4169138"/>
            <a:ext cx="4483260" cy="23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57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Panorámica</PresentationFormat>
  <Paragraphs>52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Práctica final - SCI</vt:lpstr>
      <vt:lpstr>Trabajo realizado</vt:lpstr>
      <vt:lpstr>Trabajo realizado</vt:lpstr>
      <vt:lpstr>Trabajo realizado</vt:lpstr>
      <vt:lpstr>Datos de entrada</vt:lpstr>
      <vt:lpstr>Mamdani</vt:lpstr>
      <vt:lpstr>Controlador sin obstáculos</vt:lpstr>
      <vt:lpstr>Controlador con obstáculos</vt:lpstr>
      <vt:lpstr>Sugeno</vt:lpstr>
      <vt:lpstr>Controlador sin obstáculos</vt:lpstr>
      <vt:lpstr>Controlador con obstáculos</vt:lpstr>
      <vt:lpstr>Control de la velocidad Lineal</vt:lpstr>
      <vt:lpstr>Controlador sin obstáculos</vt:lpstr>
      <vt:lpstr>Controlador con obstáculos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final - SCI</dc:title>
  <dc:creator>Juan Casado</dc:creator>
  <cp:lastModifiedBy>Córdoba Zamora Juan José</cp:lastModifiedBy>
  <cp:revision>1</cp:revision>
  <dcterms:created xsi:type="dcterms:W3CDTF">2019-12-30T16:43:04Z</dcterms:created>
  <dcterms:modified xsi:type="dcterms:W3CDTF">2020-01-01T11:34:26Z</dcterms:modified>
</cp:coreProperties>
</file>