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16D5-7216-451A-8778-58E4F4B58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06011"/>
            <a:ext cx="8825658" cy="2029694"/>
          </a:xfrm>
        </p:spPr>
        <p:txBody>
          <a:bodyPr/>
          <a:lstStyle/>
          <a:p>
            <a:r>
              <a:rPr lang="es-ES" dirty="0"/>
              <a:t>PECL1 SISTEMAS EMPRESARIALES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563858-5FA4-42D2-BA0A-B04185C2A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209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24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908E-850D-4EAF-930A-D4773BE21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02" y="784280"/>
            <a:ext cx="8825658" cy="2327888"/>
          </a:xfrm>
        </p:spPr>
        <p:txBody>
          <a:bodyPr/>
          <a:lstStyle/>
          <a:p>
            <a:r>
              <a:rPr lang="es-ES" b="1" cap="all" dirty="0"/>
              <a:t>TAREA PSI 6.1:</a:t>
            </a:r>
            <a:br>
              <a:rPr lang="es-ES" b="1" cap="all" dirty="0"/>
            </a:br>
            <a:r>
              <a:rPr lang="es-ES" sz="3200" cap="all" dirty="0"/>
              <a:t>DIAGNÓSTICO DE LA SITUACIÓN ACTUAL</a:t>
            </a:r>
            <a:br>
              <a:rPr lang="es-ES" cap="all" dirty="0"/>
            </a:br>
            <a:endParaRPr lang="es-E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A5C49E2-3D3A-4ACB-A091-30CFDB198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93768"/>
              </p:ext>
            </p:extLst>
          </p:nvPr>
        </p:nvGraphicFramePr>
        <p:xfrm>
          <a:off x="914400" y="2323048"/>
          <a:ext cx="9753601" cy="3750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2427">
                  <a:extLst>
                    <a:ext uri="{9D8B030D-6E8A-4147-A177-3AD203B41FA5}">
                      <a16:colId xmlns:a16="http://schemas.microsoft.com/office/drawing/2014/main" val="2434805497"/>
                    </a:ext>
                  </a:extLst>
                </a:gridCol>
                <a:gridCol w="906905">
                  <a:extLst>
                    <a:ext uri="{9D8B030D-6E8A-4147-A177-3AD203B41FA5}">
                      <a16:colId xmlns:a16="http://schemas.microsoft.com/office/drawing/2014/main" val="847244915"/>
                    </a:ext>
                  </a:extLst>
                </a:gridCol>
                <a:gridCol w="755578">
                  <a:extLst>
                    <a:ext uri="{9D8B030D-6E8A-4147-A177-3AD203B41FA5}">
                      <a16:colId xmlns:a16="http://schemas.microsoft.com/office/drawing/2014/main" val="260880646"/>
                    </a:ext>
                  </a:extLst>
                </a:gridCol>
                <a:gridCol w="754511">
                  <a:extLst>
                    <a:ext uri="{9D8B030D-6E8A-4147-A177-3AD203B41FA5}">
                      <a16:colId xmlns:a16="http://schemas.microsoft.com/office/drawing/2014/main" val="659946567"/>
                    </a:ext>
                  </a:extLst>
                </a:gridCol>
                <a:gridCol w="755578">
                  <a:extLst>
                    <a:ext uri="{9D8B030D-6E8A-4147-A177-3AD203B41FA5}">
                      <a16:colId xmlns:a16="http://schemas.microsoft.com/office/drawing/2014/main" val="3643068484"/>
                    </a:ext>
                  </a:extLst>
                </a:gridCol>
                <a:gridCol w="755578">
                  <a:extLst>
                    <a:ext uri="{9D8B030D-6E8A-4147-A177-3AD203B41FA5}">
                      <a16:colId xmlns:a16="http://schemas.microsoft.com/office/drawing/2014/main" val="1710740661"/>
                    </a:ext>
                  </a:extLst>
                </a:gridCol>
                <a:gridCol w="755578">
                  <a:extLst>
                    <a:ext uri="{9D8B030D-6E8A-4147-A177-3AD203B41FA5}">
                      <a16:colId xmlns:a16="http://schemas.microsoft.com/office/drawing/2014/main" val="816649060"/>
                    </a:ext>
                  </a:extLst>
                </a:gridCol>
                <a:gridCol w="607446">
                  <a:extLst>
                    <a:ext uri="{9D8B030D-6E8A-4147-A177-3AD203B41FA5}">
                      <a16:colId xmlns:a16="http://schemas.microsoft.com/office/drawing/2014/main" val="1813672765"/>
                    </a:ext>
                  </a:extLst>
                </a:gridCol>
              </a:tblGrid>
              <a:tr h="592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Proceso de cálculo de nóminas.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209039"/>
                  </a:ext>
                </a:extLst>
              </a:tr>
              <a:tr h="4770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Actividad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Tiempo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328898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Crear documento para la nomina a realizar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576307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Rellenar los datos del propio trabajador.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242382"/>
                  </a:ext>
                </a:extLst>
              </a:tr>
              <a:tr h="376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Comprobar que los datos sobre las horas trabajadas son correctos.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805907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Imprimir nómina de empleado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396272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Dejar la nómina de cada empleado en su buzón.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0’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64157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Esperar a que el empleado confirme nómina.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INDEF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766200"/>
                  </a:ext>
                </a:extLst>
              </a:tr>
              <a:tr h="3841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Solucionar posibles conflictos en caso de que los hubiera.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15’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X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346829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17E0D0C7-1613-41D7-8B6F-FED5FB2EFCFE}"/>
              </a:ext>
            </a:extLst>
          </p:cNvPr>
          <p:cNvSpPr/>
          <p:nvPr/>
        </p:nvSpPr>
        <p:spPr>
          <a:xfrm>
            <a:off x="6432882" y="2400201"/>
            <a:ext cx="336885" cy="3857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069E6F9-070D-4604-86EA-4C17A90736EF}"/>
              </a:ext>
            </a:extLst>
          </p:cNvPr>
          <p:cNvSpPr/>
          <p:nvPr/>
        </p:nvSpPr>
        <p:spPr>
          <a:xfrm>
            <a:off x="7248610" y="2400201"/>
            <a:ext cx="465220" cy="3857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591871-6F23-4886-8370-DED62DE6FF61}"/>
              </a:ext>
            </a:extLst>
          </p:cNvPr>
          <p:cNvSpPr/>
          <p:nvPr/>
        </p:nvSpPr>
        <p:spPr>
          <a:xfrm>
            <a:off x="8082797" y="2465156"/>
            <a:ext cx="336885" cy="24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5C1E9C7D-56DB-4574-8019-36CB369ED322}"/>
              </a:ext>
            </a:extLst>
          </p:cNvPr>
          <p:cNvSpPr/>
          <p:nvPr/>
        </p:nvSpPr>
        <p:spPr>
          <a:xfrm>
            <a:off x="8756565" y="2465157"/>
            <a:ext cx="465221" cy="240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1A27C4FA-5EB0-4D04-BF27-D6967C653065}"/>
              </a:ext>
            </a:extLst>
          </p:cNvPr>
          <p:cNvSpPr/>
          <p:nvPr/>
        </p:nvSpPr>
        <p:spPr>
          <a:xfrm rot="10800000">
            <a:off x="9526586" y="2465156"/>
            <a:ext cx="336885" cy="3208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unión de suma 11">
            <a:extLst>
              <a:ext uri="{FF2B5EF4-FFF2-40B4-BE49-F238E27FC236}">
                <a16:creationId xmlns:a16="http://schemas.microsoft.com/office/drawing/2014/main" id="{C7C38EFB-85B5-4666-89C7-2D0DB6FDBF73}"/>
              </a:ext>
            </a:extLst>
          </p:cNvPr>
          <p:cNvSpPr/>
          <p:nvPr/>
        </p:nvSpPr>
        <p:spPr>
          <a:xfrm>
            <a:off x="10168272" y="2465156"/>
            <a:ext cx="339308" cy="320843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37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83B35-AB81-48B4-BAF4-27D8BBED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653" y="838200"/>
            <a:ext cx="9689430" cy="1311442"/>
          </a:xfrm>
        </p:spPr>
        <p:txBody>
          <a:bodyPr/>
          <a:lstStyle/>
          <a:p>
            <a:r>
              <a:rPr lang="es-ES" b="1" cap="all" dirty="0"/>
              <a:t>TAREA PSI 6.2:	</a:t>
            </a:r>
            <a:br>
              <a:rPr lang="es-ES" b="1" cap="all" dirty="0"/>
            </a:br>
            <a:r>
              <a:rPr lang="es-ES" cap="all" dirty="0"/>
              <a:t>DEFINICIÓN DEL MODELO DE SISTEMAS DE información</a:t>
            </a:r>
            <a:br>
              <a:rPr lang="es-ES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729FA-D133-4098-979B-1B01E6C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s-ES" sz="2000" b="1" dirty="0"/>
              <a:t>BASE  DE DATOS CENTRALIZADA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TPS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OAS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PAGINA WEB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APLICACIÓN PARA CLIENTES</a:t>
            </a:r>
          </a:p>
          <a:p>
            <a:pPr>
              <a:buClr>
                <a:schemeClr val="tx1"/>
              </a:buClr>
            </a:pPr>
            <a:r>
              <a:rPr lang="es-ES" sz="2000" b="1" dirty="0"/>
              <a:t>DSS</a:t>
            </a:r>
          </a:p>
        </p:txBody>
      </p:sp>
    </p:spTree>
    <p:extLst>
      <p:ext uri="{BB962C8B-B14F-4D97-AF65-F5344CB8AC3E}">
        <p14:creationId xmlns:p14="http://schemas.microsoft.com/office/powerpoint/2010/main" val="323223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D611-D7B8-4BA4-B29B-DEE75156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304801"/>
            <a:ext cx="8761413" cy="2021303"/>
          </a:xfrm>
        </p:spPr>
        <p:txBody>
          <a:bodyPr/>
          <a:lstStyle/>
          <a:p>
            <a:r>
              <a:rPr lang="es-ES" b="1" dirty="0"/>
              <a:t>PSI 1: INICIO DEL PLAN DE SISTEMAS DE INFORMACION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E22E4-7DC1-48FF-89C6-F3311EB1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1" y="2326104"/>
            <a:ext cx="10796337" cy="422709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ES" sz="3100" dirty="0">
                <a:solidFill>
                  <a:schemeClr val="tx1"/>
                </a:solidFill>
              </a:rPr>
              <a:t>ANALISIS DE NECESIDAD DEL PSI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Aumentar los beneficios un 12% 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Mejorar la gestión de los recursos.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Minimizar los problemas de las asignaciones de trabajo.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Aumentar la comunicación interna de la empresa.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Disponer del personal TIC cualificado para poder realizar proyectos propios de I + D + I.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Expansión de la empresa en diferentes </a:t>
            </a:r>
            <a:r>
              <a:rPr lang="es-ES" dirty="0">
                <a:solidFill>
                  <a:schemeClr val="bg1"/>
                </a:solidFill>
              </a:rPr>
              <a:t>ámbitos.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99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CCBE8-8A12-48AC-99AD-593DFF7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811" y="697640"/>
            <a:ext cx="9242676" cy="86142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s-ES" sz="3200" dirty="0"/>
              <a:t>IDENTIFICACION DEL ALCANCE DEL PSI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251636B-90E6-423D-BDB4-934EFC08B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60542"/>
              </p:ext>
            </p:extLst>
          </p:nvPr>
        </p:nvGraphicFramePr>
        <p:xfrm>
          <a:off x="882315" y="1796716"/>
          <a:ext cx="10299031" cy="4363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280">
                  <a:extLst>
                    <a:ext uri="{9D8B030D-6E8A-4147-A177-3AD203B41FA5}">
                      <a16:colId xmlns:a16="http://schemas.microsoft.com/office/drawing/2014/main" val="2614080681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748899881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2330349879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1995806452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3456385132"/>
                    </a:ext>
                  </a:extLst>
                </a:gridCol>
                <a:gridCol w="1358861">
                  <a:extLst>
                    <a:ext uri="{9D8B030D-6E8A-4147-A177-3AD203B41FA5}">
                      <a16:colId xmlns:a16="http://schemas.microsoft.com/office/drawing/2014/main" val="2202905087"/>
                    </a:ext>
                  </a:extLst>
                </a:gridCol>
                <a:gridCol w="1744446">
                  <a:extLst>
                    <a:ext uri="{9D8B030D-6E8A-4147-A177-3AD203B41FA5}">
                      <a16:colId xmlns:a16="http://schemas.microsoft.com/office/drawing/2014/main" val="3646413811"/>
                    </a:ext>
                  </a:extLst>
                </a:gridCol>
              </a:tblGrid>
              <a:tr h="810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PROCESOS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Dirección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Administración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Personal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Vigilancia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Transporte y Valija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Departamento de Televigilancia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8813605"/>
                  </a:ext>
                </a:extLst>
              </a:tr>
              <a:tr h="399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Calculo de nominas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3023822"/>
                  </a:ext>
                </a:extLst>
              </a:tr>
              <a:tr h="399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Gestión de Cuadrantes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653194"/>
                  </a:ext>
                </a:extLst>
              </a:tr>
              <a:tr h="1948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Facturación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1999589"/>
                  </a:ext>
                </a:extLst>
              </a:tr>
              <a:tr h="399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Realizar la contabilidad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7255984"/>
                  </a:ext>
                </a:extLst>
              </a:tr>
              <a:tr h="1948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Control del stock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956861"/>
                  </a:ext>
                </a:extLst>
              </a:tr>
              <a:tr h="399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Registro de horas trabajadas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7422455"/>
                  </a:ext>
                </a:extLst>
              </a:tr>
              <a:tr h="548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Comunicación interna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8639964"/>
                  </a:ext>
                </a:extLst>
              </a:tr>
              <a:tr h="1015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Conexiones remotas del sistema</a:t>
                      </a:r>
                      <a:endParaRPr lang="es-E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(página web y teleasistencia)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43300" algn="l"/>
                        </a:tabLs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87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3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9325B-42EB-465C-B7E4-EB7471C8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5432"/>
            <a:ext cx="8761413" cy="2058068"/>
          </a:xfrm>
        </p:spPr>
        <p:txBody>
          <a:bodyPr/>
          <a:lstStyle/>
          <a:p>
            <a:r>
              <a:rPr lang="es-ES" b="1" cap="all" dirty="0"/>
              <a:t>ACTIVIDAD PSI 2:</a:t>
            </a:r>
            <a:br>
              <a:rPr lang="es-ES" b="1" cap="all" dirty="0"/>
            </a:br>
            <a:r>
              <a:rPr lang="es-ES" b="1" cap="all" dirty="0"/>
              <a:t>DEFINICIÓN Y ORGANIZACIÓN DEL PSI</a:t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E83BC-20C5-42E6-B612-4BAF040D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326106"/>
            <a:ext cx="9878918" cy="5935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ES" sz="2400" b="1" cap="all" dirty="0"/>
              <a:t>Especificación del Ámbito y Alcance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136047-920C-4277-8BB4-23EDBB4F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6338"/>
            <a:ext cx="9878919" cy="2843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CALCULO DE NOMINAS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GESTION DE CUADRANTES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FACTURACION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REALIZAR CONTABILIDAD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CONTROL DE STOCK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REGISTRO DE HORAS TRABAJADAS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/>
              <a:t>COMUNICACIÓN INTERNA</a:t>
            </a:r>
          </a:p>
        </p:txBody>
      </p:sp>
    </p:spTree>
    <p:extLst>
      <p:ext uri="{BB962C8B-B14F-4D97-AF65-F5344CB8AC3E}">
        <p14:creationId xmlns:p14="http://schemas.microsoft.com/office/powerpoint/2010/main" val="103303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E2CC4-5AB2-4125-81FF-C1D059DD8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265" y="353654"/>
            <a:ext cx="8825658" cy="707635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s-ES" sz="3200" dirty="0"/>
              <a:t>DEFINICION DEL PLAN DE TRABAJO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305EB54-F03E-4637-987D-AC9A9FDB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51927"/>
              </p:ext>
            </p:extLst>
          </p:nvPr>
        </p:nvGraphicFramePr>
        <p:xfrm>
          <a:off x="1600530" y="1182847"/>
          <a:ext cx="7946142" cy="5159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7171">
                  <a:extLst>
                    <a:ext uri="{9D8B030D-6E8A-4147-A177-3AD203B41FA5}">
                      <a16:colId xmlns:a16="http://schemas.microsoft.com/office/drawing/2014/main" val="4188423965"/>
                    </a:ext>
                  </a:extLst>
                </a:gridCol>
                <a:gridCol w="1998971">
                  <a:extLst>
                    <a:ext uri="{9D8B030D-6E8A-4147-A177-3AD203B41FA5}">
                      <a16:colId xmlns:a16="http://schemas.microsoft.com/office/drawing/2014/main" val="2506958995"/>
                    </a:ext>
                  </a:extLst>
                </a:gridCol>
              </a:tblGrid>
              <a:tr h="14331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PROGRAMA   DE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TRABAJO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400191625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ACTIVIDADES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N.º DIAS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216166408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1: INICIO DEL PLAN DE SISTEMAS DE INFORMACIÓN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5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35144625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Análisis de la necesidad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430411327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Identificación del alcance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829644649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Determinación de responsables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99944645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2: DEFINICIÓN Y ORGANIZACIÓN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9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3924121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Especificación del ámbito y alcance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740394650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Organización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12269494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Definición del plan de trabajo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262815657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Comunicación del plan de trabajo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430527407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3: ESTUDIO DE LA INFORMACIÓN RELEVANTE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6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763817681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Selección y análisis de antecedentes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2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31215176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Valoración de antecedentes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896663220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4: IDENTIFICACIÓN DE REQUISITOS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13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1803458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Estudio de los Procesos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6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1199630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Análisis de las Necesidades de Información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897130029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Catalogación de Requisitos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3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426739170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5: ESTUDIO DE LOS SISTEMAS DE INFORMACIÓN ACTUALES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185081506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Alcance y Objetivos del Estudio de los Sistemas de Información Actuales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6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37418432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Análisis de los Sistemas de Información Actuales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695666881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Valoración de los Sistemas de Información Actuales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70666644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6: DISEÑO DEL MODELO DE SISTEMAS DE INFORMACIÓN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8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32109016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Diagnóstico de la Situación Actual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3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45151651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Definición del Modelo de Sistemas de Información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907358336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7: DEFINICIÓN DE LA ARQUITECTURA TECNOLÓGICA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14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694240763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Identificación de las Necesidades de Infraestructura Tecnológica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6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2007793775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Selección de la Arquitectura Tecnológica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8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171985805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8: DEFINICIÓN DEL PLAN DE ACCIÓN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15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453170969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Definición de Proyectos a Realizar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10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900288587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Elaboración del Plan de Mantenimiento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5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78903255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ETAPA 9: REVISIÓN Y APROBACIÓN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EN LA ETAPA 10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2572282836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Convocatoria de la Presentación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284572318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Evaluación y Mejora de la Propuesta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8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629391140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Aprobación del PSI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>
                          <a:effectLst/>
                        </a:rPr>
                        <a:t>1</a:t>
                      </a:r>
                      <a:endParaRPr lang="es-E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1480186952"/>
                  </a:ext>
                </a:extLst>
              </a:tr>
              <a:tr h="143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 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600" dirty="0">
                          <a:effectLst/>
                        </a:rPr>
                        <a:t>TOTAL 94</a:t>
                      </a:r>
                      <a:endParaRPr lang="es-E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6" marR="46396" marT="0" marB="0"/>
                </a:tc>
                <a:extLst>
                  <a:ext uri="{0D108BD9-81ED-4DB2-BD59-A6C34878D82A}">
                    <a16:rowId xmlns:a16="http://schemas.microsoft.com/office/drawing/2014/main" val="365501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45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80A15-E8CB-455C-990C-F4B8E637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3" y="1251284"/>
            <a:ext cx="10555704" cy="1239253"/>
          </a:xfrm>
        </p:spPr>
        <p:txBody>
          <a:bodyPr/>
          <a:lstStyle/>
          <a:p>
            <a:r>
              <a:rPr lang="es-ES" b="1" cap="all" dirty="0"/>
              <a:t>ACTIVIDAD PSI 3:</a:t>
            </a:r>
            <a:br>
              <a:rPr lang="es-ES" b="1" cap="all" dirty="0"/>
            </a:br>
            <a:r>
              <a:rPr lang="es-ES" b="1" cap="all" dirty="0"/>
              <a:t>TAREA PSI 3.1 Y 3.2:</a:t>
            </a:r>
            <a:br>
              <a:rPr lang="es-ES" b="1" cap="all" dirty="0"/>
            </a:br>
            <a:br>
              <a:rPr lang="es-ES" b="1" cap="all" dirty="0"/>
            </a:b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443E5-E7C7-4B92-9DE5-63D80EDF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3" y="2490537"/>
            <a:ext cx="8761412" cy="123925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s-ES" sz="3200" b="1" cap="all" dirty="0"/>
              <a:t>selección, análisis Y VALORACION de antecedentes</a:t>
            </a:r>
            <a:endParaRPr lang="es-ES" sz="3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3D4688-988D-4CC5-8174-CD977B87D291}"/>
              </a:ext>
            </a:extLst>
          </p:cNvPr>
          <p:cNvSpPr/>
          <p:nvPr/>
        </p:nvSpPr>
        <p:spPr>
          <a:xfrm>
            <a:off x="1140201" y="3675654"/>
            <a:ext cx="7265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CALCULO DE NOMINAS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GESTION DE CUADRANTES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FACTURACION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REALIZAR CONTABILIDAD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CONTROL DE STOCK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REGISTRO DE HORAS TRABAJADAS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COMUNICACIÓN INTERNA</a:t>
            </a:r>
          </a:p>
        </p:txBody>
      </p:sp>
    </p:spTree>
    <p:extLst>
      <p:ext uri="{BB962C8B-B14F-4D97-AF65-F5344CB8AC3E}">
        <p14:creationId xmlns:p14="http://schemas.microsoft.com/office/powerpoint/2010/main" val="256918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3F52C-5CF1-4DF4-AB0D-0EAD11B66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969271"/>
            <a:ext cx="8825658" cy="502159"/>
          </a:xfrm>
        </p:spPr>
        <p:txBody>
          <a:bodyPr/>
          <a:lstStyle/>
          <a:p>
            <a:r>
              <a:rPr lang="es-ES" b="1" cap="all" dirty="0"/>
              <a:t>ACTIVIDAD PSI 4:</a:t>
            </a:r>
            <a:br>
              <a:rPr lang="es-ES" b="1" cap="all" dirty="0"/>
            </a:br>
            <a:r>
              <a:rPr lang="es-ES" sz="3200" b="1" cap="all" dirty="0"/>
              <a:t>Estudio de los procesos del psi</a:t>
            </a:r>
            <a:br>
              <a:rPr lang="es-ES" b="1" cap="all" dirty="0"/>
            </a:br>
            <a:br>
              <a:rPr lang="es-ES" b="1" cap="all" dirty="0"/>
            </a:br>
            <a:endParaRPr lang="es-ES" dirty="0"/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58060C11-2930-4BE4-9898-62241055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75846"/>
              </p:ext>
            </p:extLst>
          </p:nvPr>
        </p:nvGraphicFramePr>
        <p:xfrm>
          <a:off x="1154955" y="1954081"/>
          <a:ext cx="9322296" cy="3866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5099">
                  <a:extLst>
                    <a:ext uri="{9D8B030D-6E8A-4147-A177-3AD203B41FA5}">
                      <a16:colId xmlns:a16="http://schemas.microsoft.com/office/drawing/2014/main" val="2434805497"/>
                    </a:ext>
                  </a:extLst>
                </a:gridCol>
                <a:gridCol w="866802">
                  <a:extLst>
                    <a:ext uri="{9D8B030D-6E8A-4147-A177-3AD203B41FA5}">
                      <a16:colId xmlns:a16="http://schemas.microsoft.com/office/drawing/2014/main" val="847244915"/>
                    </a:ext>
                  </a:extLst>
                </a:gridCol>
                <a:gridCol w="722166">
                  <a:extLst>
                    <a:ext uri="{9D8B030D-6E8A-4147-A177-3AD203B41FA5}">
                      <a16:colId xmlns:a16="http://schemas.microsoft.com/office/drawing/2014/main" val="260880646"/>
                    </a:ext>
                  </a:extLst>
                </a:gridCol>
                <a:gridCol w="721146">
                  <a:extLst>
                    <a:ext uri="{9D8B030D-6E8A-4147-A177-3AD203B41FA5}">
                      <a16:colId xmlns:a16="http://schemas.microsoft.com/office/drawing/2014/main" val="659946567"/>
                    </a:ext>
                  </a:extLst>
                </a:gridCol>
                <a:gridCol w="722166">
                  <a:extLst>
                    <a:ext uri="{9D8B030D-6E8A-4147-A177-3AD203B41FA5}">
                      <a16:colId xmlns:a16="http://schemas.microsoft.com/office/drawing/2014/main" val="3643068484"/>
                    </a:ext>
                  </a:extLst>
                </a:gridCol>
                <a:gridCol w="722166">
                  <a:extLst>
                    <a:ext uri="{9D8B030D-6E8A-4147-A177-3AD203B41FA5}">
                      <a16:colId xmlns:a16="http://schemas.microsoft.com/office/drawing/2014/main" val="1710740661"/>
                    </a:ext>
                  </a:extLst>
                </a:gridCol>
                <a:gridCol w="722166">
                  <a:extLst>
                    <a:ext uri="{9D8B030D-6E8A-4147-A177-3AD203B41FA5}">
                      <a16:colId xmlns:a16="http://schemas.microsoft.com/office/drawing/2014/main" val="816649060"/>
                    </a:ext>
                  </a:extLst>
                </a:gridCol>
                <a:gridCol w="580585">
                  <a:extLst>
                    <a:ext uri="{9D8B030D-6E8A-4147-A177-3AD203B41FA5}">
                      <a16:colId xmlns:a16="http://schemas.microsoft.com/office/drawing/2014/main" val="1813672765"/>
                    </a:ext>
                  </a:extLst>
                </a:gridCol>
              </a:tblGrid>
              <a:tr h="5499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Proceso de cálculo de nóminas.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209039"/>
                  </a:ext>
                </a:extLst>
              </a:tr>
              <a:tr h="4430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Actividad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Tiempo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328898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Crear documento nuevo para la nómina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576307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Rellenar los datos del propio trabajador.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10’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242382"/>
                  </a:ext>
                </a:extLst>
              </a:tr>
              <a:tr h="7324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Comprobar que los datos sobre las horas trabajadas son correctos.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8’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805907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Imprimir nómina de empleado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396272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Dejar la nómina de cada empleado en su buzón.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5’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664157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Esperar a que el empleado confirme nómina.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INDEF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766200"/>
                  </a:ext>
                </a:extLst>
              </a:tr>
              <a:tr h="356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Solucionar posibles conflictos en caso de que los hubiera.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15’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X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346829"/>
                  </a:ext>
                </a:extLst>
              </a:tr>
            </a:tbl>
          </a:graphicData>
        </a:graphic>
      </p:graphicFrame>
      <p:sp>
        <p:nvSpPr>
          <p:cNvPr id="25" name="Elipse 24">
            <a:extLst>
              <a:ext uri="{FF2B5EF4-FFF2-40B4-BE49-F238E27FC236}">
                <a16:creationId xmlns:a16="http://schemas.microsoft.com/office/drawing/2014/main" id="{B62FDC3F-8959-4904-8CB9-23F50A12A484}"/>
              </a:ext>
            </a:extLst>
          </p:cNvPr>
          <p:cNvSpPr/>
          <p:nvPr/>
        </p:nvSpPr>
        <p:spPr>
          <a:xfrm>
            <a:off x="6432882" y="2004476"/>
            <a:ext cx="336885" cy="3857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AC4BC6E6-1A6F-46B1-83DD-4C34C0455A6A}"/>
              </a:ext>
            </a:extLst>
          </p:cNvPr>
          <p:cNvSpPr/>
          <p:nvPr/>
        </p:nvSpPr>
        <p:spPr>
          <a:xfrm>
            <a:off x="7186863" y="2004476"/>
            <a:ext cx="336885" cy="3857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0BBC24C-4F56-492A-8798-B20A6D8DCB3B}"/>
              </a:ext>
            </a:extLst>
          </p:cNvPr>
          <p:cNvSpPr/>
          <p:nvPr/>
        </p:nvSpPr>
        <p:spPr>
          <a:xfrm>
            <a:off x="7892716" y="2069431"/>
            <a:ext cx="336885" cy="24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pentágono 27">
            <a:extLst>
              <a:ext uri="{FF2B5EF4-FFF2-40B4-BE49-F238E27FC236}">
                <a16:creationId xmlns:a16="http://schemas.microsoft.com/office/drawing/2014/main" id="{46FAD431-522D-4852-B1F7-765553B51557}"/>
              </a:ext>
            </a:extLst>
          </p:cNvPr>
          <p:cNvSpPr/>
          <p:nvPr/>
        </p:nvSpPr>
        <p:spPr>
          <a:xfrm>
            <a:off x="8566484" y="2069432"/>
            <a:ext cx="465221" cy="240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C5A0832A-B492-49B1-AFD6-E4C03F2BC9F1}"/>
              </a:ext>
            </a:extLst>
          </p:cNvPr>
          <p:cNvSpPr/>
          <p:nvPr/>
        </p:nvSpPr>
        <p:spPr>
          <a:xfrm rot="10800000">
            <a:off x="9336505" y="2069431"/>
            <a:ext cx="336885" cy="3208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Diagrama de flujo: unión de suma 29">
            <a:extLst>
              <a:ext uri="{FF2B5EF4-FFF2-40B4-BE49-F238E27FC236}">
                <a16:creationId xmlns:a16="http://schemas.microsoft.com/office/drawing/2014/main" id="{1FA5E58F-4C19-4F37-814B-3834EE89C951}"/>
              </a:ext>
            </a:extLst>
          </p:cNvPr>
          <p:cNvSpPr/>
          <p:nvPr/>
        </p:nvSpPr>
        <p:spPr>
          <a:xfrm>
            <a:off x="9978191" y="2069431"/>
            <a:ext cx="339308" cy="320843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98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71FED-8437-4AE1-91F9-FD92D7DF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609600"/>
            <a:ext cx="10299107" cy="1780674"/>
          </a:xfrm>
        </p:spPr>
        <p:txBody>
          <a:bodyPr/>
          <a:lstStyle/>
          <a:p>
            <a:br>
              <a:rPr lang="es-ES" b="1" cap="all" dirty="0"/>
            </a:br>
            <a:r>
              <a:rPr lang="es-ES" sz="3200" b="1" cap="all" dirty="0"/>
              <a:t>análisis DE LAS NECESIDADES DE INFORMACION Y CATALOGACION DE REQUISITOS</a:t>
            </a:r>
            <a:br>
              <a:rPr lang="es-ES" dirty="0"/>
            </a:b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1AA41-B04F-4728-8955-B42EF06F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7" y="2582779"/>
            <a:ext cx="9178430" cy="343702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CALCULO DE NOMINAS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GESTION DE CUADRANTES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FACTURACION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REALIZAR CONTABILIDAD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CONTROL DE STOCK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REGISTRO DE HORAS TRABAJADAS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COMUNICACIÓN INTERNA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81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77494-D9D6-45F0-9A82-62C21E3D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0" y="838200"/>
            <a:ext cx="9545053" cy="1295400"/>
          </a:xfrm>
        </p:spPr>
        <p:txBody>
          <a:bodyPr/>
          <a:lstStyle/>
          <a:p>
            <a:r>
              <a:rPr lang="es-ES" b="1" cap="all" dirty="0"/>
              <a:t>ACTIVIDAD PSI 5: </a:t>
            </a:r>
            <a:br>
              <a:rPr lang="es-ES" b="1" cap="all" dirty="0"/>
            </a:br>
            <a:r>
              <a:rPr lang="es-ES" b="1" cap="all" dirty="0"/>
              <a:t>ESTUDIO DE LOS SISTEMAS DE</a:t>
            </a:r>
            <a:br>
              <a:rPr lang="es-ES" b="1" cap="all" dirty="0"/>
            </a:br>
            <a:r>
              <a:rPr lang="es-ES" b="1" cap="all" dirty="0"/>
              <a:t>INFORMACIÓN ACTUALES</a:t>
            </a:r>
            <a:br>
              <a:rPr lang="es-ES" b="1" cap="all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B3663-1313-4181-9972-8B258014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CALCULO DE NOMINAS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GESTION DE CUADRANTES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FACTURACION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REALIZAR CONTABILIDAD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CONTROL DE STOCK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REGISTRO DE HORAS TRABAJADAS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COMUNICACIÓN INTERNA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99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722</Words>
  <Application>Microsoft Office PowerPoint</Application>
  <PresentationFormat>Panorámica</PresentationFormat>
  <Paragraphs>334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Sala de reuniones Ion</vt:lpstr>
      <vt:lpstr>PECL1 SISTEMAS EMPRESARIALES</vt:lpstr>
      <vt:lpstr>PSI 1: INICIO DEL PLAN DE SISTEMAS DE INFORMACION</vt:lpstr>
      <vt:lpstr>IDENTIFICACION DEL ALCANCE DEL PSI</vt:lpstr>
      <vt:lpstr>ACTIVIDAD PSI 2: DEFINICIÓN Y ORGANIZACIÓN DEL PSI </vt:lpstr>
      <vt:lpstr>DEFINICION DEL PLAN DE TRABAJO</vt:lpstr>
      <vt:lpstr>ACTIVIDAD PSI 3: TAREA PSI 3.1 Y 3.2:   </vt:lpstr>
      <vt:lpstr>ACTIVIDAD PSI 4: Estudio de los procesos del psi  </vt:lpstr>
      <vt:lpstr> análisis DE LAS NECESIDADES DE INFORMACION Y CATALOGACION DE REQUISITOS  </vt:lpstr>
      <vt:lpstr>ACTIVIDAD PSI 5:  ESTUDIO DE LOS SISTEMAS DE INFORMACIÓN ACTUALES </vt:lpstr>
      <vt:lpstr>TAREA PSI 6.1: DIAGNÓSTICO DE LA SITUACIÓN ACTUAL </vt:lpstr>
      <vt:lpstr>TAREA PSI 6.2:  DEFINICIÓN DEL MODELO DE SISTEMAS DE información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PECL1 SISTEMAS EMPRESARIALES</dc:title>
  <dc:creator>david marquez</dc:creator>
  <cp:lastModifiedBy>david marquez</cp:lastModifiedBy>
  <cp:revision>7</cp:revision>
  <dcterms:created xsi:type="dcterms:W3CDTF">2019-03-02T21:58:38Z</dcterms:created>
  <dcterms:modified xsi:type="dcterms:W3CDTF">2019-03-02T22:56:16Z</dcterms:modified>
</cp:coreProperties>
</file>