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6" r:id="rId3"/>
    <p:sldId id="367" r:id="rId4"/>
    <p:sldId id="25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7" r:id="rId14"/>
    <p:sldId id="378" r:id="rId15"/>
  </p:sldIdLst>
  <p:sldSz cx="9144000" cy="6858000" type="screen4x3"/>
  <p:notesSz cx="6797675" cy="987425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r" initials="R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FF"/>
    <a:srgbClr val="FF9900"/>
    <a:srgbClr val="99FD9B"/>
    <a:srgbClr val="FFCC00"/>
    <a:srgbClr val="FFFF00"/>
    <a:srgbClr val="E4F969"/>
    <a:srgbClr val="FF99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8" autoAdjust="0"/>
  </p:normalViewPr>
  <p:slideViewPr>
    <p:cSldViewPr snapToGrid="0">
      <p:cViewPr varScale="1">
        <p:scale>
          <a:sx n="95" d="100"/>
          <a:sy n="95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notesViewPr>
    <p:cSldViewPr snapToGrid="0">
      <p:cViewPr>
        <p:scale>
          <a:sx n="100" d="100"/>
          <a:sy n="100" d="100"/>
        </p:scale>
        <p:origin x="-804" y="307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382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t" anchorCtr="0" compatLnSpc="1">
            <a:prstTxWarp prst="textNoShape">
              <a:avLst/>
            </a:prstTxWarp>
          </a:bodyPr>
          <a:lstStyle>
            <a:lvl1pPr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7381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t" anchorCtr="0" compatLnSpc="1">
            <a:prstTxWarp prst="textNoShape">
              <a:avLst/>
            </a:prstTxWarp>
          </a:bodyPr>
          <a:lstStyle>
            <a:lvl1pPr algn="r"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5668"/>
            <a:ext cx="2947382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b" anchorCtr="0" compatLnSpc="1">
            <a:prstTxWarp prst="textNoShape">
              <a:avLst/>
            </a:prstTxWarp>
          </a:bodyPr>
          <a:lstStyle>
            <a:lvl1pPr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385668"/>
            <a:ext cx="2947381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b" anchorCtr="0" compatLnSpc="1">
            <a:prstTxWarp prst="textNoShape">
              <a:avLst/>
            </a:prstTxWarp>
          </a:bodyPr>
          <a:lstStyle>
            <a:lvl1pPr algn="r" defTabSz="922222">
              <a:defRPr kumimoji="0" sz="1200"/>
            </a:lvl1pPr>
          </a:lstStyle>
          <a:p>
            <a:fld id="{F7EFCAAB-D6B9-4746-BBDB-004743F0A344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333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382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t" anchorCtr="0" compatLnSpc="1">
            <a:prstTxWarp prst="textNoShape">
              <a:avLst/>
            </a:prstTxWarp>
          </a:bodyPr>
          <a:lstStyle>
            <a:lvl1pPr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7381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t" anchorCtr="0" compatLnSpc="1">
            <a:prstTxWarp prst="textNoShape">
              <a:avLst/>
            </a:prstTxWarp>
          </a:bodyPr>
          <a:lstStyle>
            <a:lvl1pPr algn="r"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735013"/>
            <a:ext cx="4897437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49950"/>
            <a:ext cx="4985772" cy="44891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5668"/>
            <a:ext cx="2947382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b" anchorCtr="0" compatLnSpc="1">
            <a:prstTxWarp prst="textNoShape">
              <a:avLst/>
            </a:prstTxWarp>
          </a:bodyPr>
          <a:lstStyle>
            <a:lvl1pPr defTabSz="922222">
              <a:defRPr kumimoji="0"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385668"/>
            <a:ext cx="2947381" cy="4885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87" tIns="46192" rIns="92387" bIns="46192" numCol="1" anchor="b" anchorCtr="0" compatLnSpc="1">
            <a:prstTxWarp prst="textNoShape">
              <a:avLst/>
            </a:prstTxWarp>
          </a:bodyPr>
          <a:lstStyle>
            <a:lvl1pPr algn="r" defTabSz="922222">
              <a:defRPr kumimoji="0" sz="1200"/>
            </a:lvl1pPr>
          </a:lstStyle>
          <a:p>
            <a:fld id="{188C12B0-46E6-4AD7-8B35-6671719A26F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79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2222"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6482733" indent="-36042998" defTabSz="922222"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973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7947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1920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5894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1AC1E6-4B38-4E6C-9700-CBEEEAC2C58B}" type="slidenum">
              <a:rPr kumimoji="0" lang="es-ES_tradnl" sz="1200"/>
              <a:pPr/>
              <a:t>1</a:t>
            </a:fld>
            <a:endParaRPr kumimoji="0" lang="es-ES_tradnl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36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8240"/>
            <a:ext cx="4985772" cy="444471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es-ES_tradnl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08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85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244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74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070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92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629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328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2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C12B0-46E6-4AD7-8B35-6671719A26FC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937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74"/>
          <p:cNvGrpSpPr>
            <a:grpSpLocks/>
          </p:cNvGrpSpPr>
          <p:nvPr/>
        </p:nvGrpSpPr>
        <p:grpSpPr bwMode="auto">
          <a:xfrm>
            <a:off x="160338" y="0"/>
            <a:ext cx="8982075" cy="6845300"/>
            <a:chOff x="101" y="0"/>
            <a:chExt cx="5658" cy="4312"/>
          </a:xfrm>
        </p:grpSpPr>
        <p:sp>
          <p:nvSpPr>
            <p:cNvPr id="5" name="Rectangle 3075"/>
            <p:cNvSpPr>
              <a:spLocks noChangeArrowheads="1"/>
            </p:cNvSpPr>
            <p:nvPr/>
          </p:nvSpPr>
          <p:spPr bwMode="ltGray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Rectangle 3076"/>
            <p:cNvSpPr>
              <a:spLocks noChangeArrowheads="1"/>
            </p:cNvSpPr>
            <p:nvPr/>
          </p:nvSpPr>
          <p:spPr bwMode="ltGray">
            <a:xfrm>
              <a:off x="277" y="0"/>
              <a:ext cx="235" cy="345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Rectangle 3077"/>
            <p:cNvSpPr>
              <a:spLocks noChangeArrowheads="1"/>
            </p:cNvSpPr>
            <p:nvPr/>
          </p:nvSpPr>
          <p:spPr bwMode="ltGray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Rectangle 3078"/>
            <p:cNvSpPr>
              <a:spLocks noChangeArrowheads="1"/>
            </p:cNvSpPr>
            <p:nvPr/>
          </p:nvSpPr>
          <p:spPr bwMode="ltGray">
            <a:xfrm>
              <a:off x="288" y="0"/>
              <a:ext cx="160" cy="27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9" name="Rectangle 3079"/>
            <p:cNvSpPr>
              <a:spLocks noChangeArrowheads="1"/>
            </p:cNvSpPr>
            <p:nvPr/>
          </p:nvSpPr>
          <p:spPr bwMode="ltGray">
            <a:xfrm>
              <a:off x="373" y="1644"/>
              <a:ext cx="331" cy="76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Rectangle 3080"/>
            <p:cNvSpPr>
              <a:spLocks noChangeArrowheads="1"/>
            </p:cNvSpPr>
            <p:nvPr/>
          </p:nvSpPr>
          <p:spPr bwMode="ltGray">
            <a:xfrm>
              <a:off x="326" y="1560"/>
              <a:ext cx="5433" cy="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11" name="Line 3081"/>
            <p:cNvSpPr>
              <a:spLocks noChangeShapeType="1"/>
            </p:cNvSpPr>
            <p:nvPr/>
          </p:nvSpPr>
          <p:spPr bwMode="auto">
            <a:xfrm>
              <a:off x="101" y="1560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2" name="Group 3087"/>
          <p:cNvGrpSpPr>
            <a:grpSpLocks/>
          </p:cNvGrpSpPr>
          <p:nvPr/>
        </p:nvGrpSpPr>
        <p:grpSpPr bwMode="auto">
          <a:xfrm>
            <a:off x="533400" y="441325"/>
            <a:ext cx="722313" cy="1311275"/>
            <a:chOff x="336" y="240"/>
            <a:chExt cx="455" cy="826"/>
          </a:xfrm>
        </p:grpSpPr>
        <p:grpSp>
          <p:nvGrpSpPr>
            <p:cNvPr id="13" name="Group 3088"/>
            <p:cNvGrpSpPr>
              <a:grpSpLocks/>
            </p:cNvGrpSpPr>
            <p:nvPr/>
          </p:nvGrpSpPr>
          <p:grpSpPr bwMode="auto">
            <a:xfrm>
              <a:off x="336" y="240"/>
              <a:ext cx="455" cy="624"/>
              <a:chOff x="336" y="240"/>
              <a:chExt cx="455" cy="624"/>
            </a:xfrm>
          </p:grpSpPr>
          <p:pic>
            <p:nvPicPr>
              <p:cNvPr id="15" name="Picture 3089" descr="logo_uah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240"/>
                <a:ext cx="45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 Box 3090"/>
              <p:cNvSpPr txBox="1">
                <a:spLocks noChangeArrowheads="1"/>
              </p:cNvSpPr>
              <p:nvPr/>
            </p:nvSpPr>
            <p:spPr bwMode="auto">
              <a:xfrm>
                <a:off x="432" y="672"/>
                <a:ext cx="2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s-ES_tradnl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+mn-ea"/>
                  </a:rPr>
                  <a:t>UA</a:t>
                </a:r>
              </a:p>
            </p:txBody>
          </p:sp>
        </p:grpSp>
        <p:sp>
          <p:nvSpPr>
            <p:cNvPr id="14" name="Text Box 3091"/>
            <p:cNvSpPr txBox="1">
              <a:spLocks noChangeArrowheads="1"/>
            </p:cNvSpPr>
            <p:nvPr/>
          </p:nvSpPr>
          <p:spPr bwMode="auto">
            <a:xfrm>
              <a:off x="384" y="912"/>
              <a:ext cx="116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_tradnl" sz="10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68618" name="Rectangle 308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1295400"/>
            <a:ext cx="7086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patrón</a:t>
            </a:r>
          </a:p>
        </p:txBody>
      </p:sp>
      <p:sp>
        <p:nvSpPr>
          <p:cNvPr id="68619" name="Rectangle 308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505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s-ES_tradnl"/>
              <a:t>Haga clic para modificar el estilo de subtítulo patrón</a:t>
            </a:r>
          </a:p>
        </p:txBody>
      </p:sp>
      <p:sp>
        <p:nvSpPr>
          <p:cNvPr id="17" name="Rectangle 308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Rectangle 308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" name="Rectangle 308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94D8A-E5A6-4AD6-AB16-983A3EF3CF4D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59420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A0845-BF37-4D55-A74C-1093794CDBB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24865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19431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28600"/>
            <a:ext cx="56769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AC8A4-CE1D-449E-9F7D-0F12E367CB5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52090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92071-1597-445C-9425-3B8CDCD6535A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9503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1AE11-B189-4977-8FD8-690E5BDD924A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103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3318C-C47F-4172-BB0B-F3E7EF3C952D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15983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87CF-E0CD-4974-AD4E-A8A4A2EB218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22233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A5A56-C0EC-43AD-B8C4-2C4C70243D51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1669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86340-E264-4855-9FB7-6E87D7F3036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03943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06CDF-5312-4D2D-BE1F-7118FBAE04A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42142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2D0F8-796A-48E8-B3B3-5862E60C1FC9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72376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60338" y="0"/>
            <a:ext cx="8972550" cy="6845300"/>
            <a:chOff x="101" y="0"/>
            <a:chExt cx="5652" cy="4312"/>
          </a:xfrm>
        </p:grpSpPr>
        <p:sp>
          <p:nvSpPr>
            <p:cNvPr id="67587" name="Rectangle 3"/>
            <p:cNvSpPr>
              <a:spLocks noChangeArrowheads="1"/>
            </p:cNvSpPr>
            <p:nvPr/>
          </p:nvSpPr>
          <p:spPr bwMode="ltGray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88" name="Rectangle 4"/>
            <p:cNvSpPr>
              <a:spLocks noChangeArrowheads="1"/>
            </p:cNvSpPr>
            <p:nvPr/>
          </p:nvSpPr>
          <p:spPr bwMode="ltGray">
            <a:xfrm>
              <a:off x="277" y="0"/>
              <a:ext cx="235" cy="29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ltGray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ltGray">
            <a:xfrm>
              <a:off x="256" y="0"/>
              <a:ext cx="192" cy="244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ltGray">
            <a:xfrm>
              <a:off x="373" y="924"/>
              <a:ext cx="331" cy="76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ltGray">
            <a:xfrm>
              <a:off x="320" y="888"/>
              <a:ext cx="5433" cy="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101" y="888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6759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8600"/>
            <a:ext cx="7010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patrón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3FA21926-2F96-4DDF-83F9-933ECCFCB3FE}" type="slidenum">
              <a:rPr lang="es-ES_tradnl"/>
              <a:pPr/>
              <a:t>‹Nº›</a:t>
            </a:fld>
            <a:endParaRPr lang="es-ES_tradnl"/>
          </a:p>
        </p:txBody>
      </p:sp>
      <p:grpSp>
        <p:nvGrpSpPr>
          <p:cNvPr id="1032" name="Group 15"/>
          <p:cNvGrpSpPr>
            <a:grpSpLocks/>
          </p:cNvGrpSpPr>
          <p:nvPr/>
        </p:nvGrpSpPr>
        <p:grpSpPr bwMode="auto">
          <a:xfrm>
            <a:off x="533400" y="457200"/>
            <a:ext cx="722313" cy="1311275"/>
            <a:chOff x="336" y="240"/>
            <a:chExt cx="455" cy="826"/>
          </a:xfrm>
        </p:grpSpPr>
        <p:grpSp>
          <p:nvGrpSpPr>
            <p:cNvPr id="1033" name="Group 16"/>
            <p:cNvGrpSpPr>
              <a:grpSpLocks/>
            </p:cNvGrpSpPr>
            <p:nvPr/>
          </p:nvGrpSpPr>
          <p:grpSpPr bwMode="auto">
            <a:xfrm>
              <a:off x="336" y="240"/>
              <a:ext cx="455" cy="624"/>
              <a:chOff x="336" y="240"/>
              <a:chExt cx="455" cy="624"/>
            </a:xfrm>
          </p:grpSpPr>
          <p:pic>
            <p:nvPicPr>
              <p:cNvPr id="1035" name="Picture 17" descr="logo_uah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240"/>
                <a:ext cx="45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02" name="Text Box 18"/>
              <p:cNvSpPr txBox="1">
                <a:spLocks noChangeArrowheads="1"/>
              </p:cNvSpPr>
              <p:nvPr/>
            </p:nvSpPr>
            <p:spPr bwMode="auto">
              <a:xfrm>
                <a:off x="432" y="672"/>
                <a:ext cx="2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s-ES_tradnl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+mn-ea"/>
                  </a:rPr>
                  <a:t>UA</a:t>
                </a:r>
              </a:p>
            </p:txBody>
          </p:sp>
        </p:grp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84" y="912"/>
              <a:ext cx="116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_tradnl" sz="10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onotype Sorts" charset="2"/>
        <a:buChar char="n"/>
        <a:defRPr sz="20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i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8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89D052-4F73-4BFC-B5B3-07527780D5DA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28800" y="1143000"/>
            <a:ext cx="6781800" cy="1143000"/>
          </a:xfrm>
        </p:spPr>
        <p:txBody>
          <a:bodyPr anchor="ctr"/>
          <a:lstStyle/>
          <a:p>
            <a:r>
              <a:rPr lang="es-ES" dirty="0" smtClean="0"/>
              <a:t>Laboratorio de Bases de Datos I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68924" y="2986267"/>
            <a:ext cx="5319670" cy="1295400"/>
          </a:xfrm>
        </p:spPr>
        <p:txBody>
          <a:bodyPr/>
          <a:lstStyle/>
          <a:p>
            <a:pPr algn="l">
              <a:buFont typeface="Monotype Sorts" charset="2"/>
              <a:buNone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Grado en Ingeniería Informática</a:t>
            </a:r>
          </a:p>
          <a:p>
            <a:pPr algn="l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Grado en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Ingeniería de Computadores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Monotype Sorts" charset="2"/>
              <a:buNone/>
            </a:pPr>
            <a:endParaRPr lang="es-ES" dirty="0" smtClean="0"/>
          </a:p>
        </p:txBody>
      </p:sp>
      <p:sp>
        <p:nvSpPr>
          <p:cNvPr id="16389" name="Rectangle 1029"/>
          <p:cNvSpPr>
            <a:spLocks noChangeArrowheads="1"/>
          </p:cNvSpPr>
          <p:nvPr/>
        </p:nvSpPr>
        <p:spPr bwMode="auto">
          <a:xfrm>
            <a:off x="5434641" y="5236234"/>
            <a:ext cx="3352800" cy="68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s-ES" sz="16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Oscar Gutiérrez Blanco</a:t>
            </a:r>
            <a:endParaRPr kumimoji="0" lang="es-ES" sz="1600" i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s-ES" sz="16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Ciencias de la Computación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s-ES" sz="16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Curso Académico 2017/2018</a:t>
            </a:r>
            <a:endParaRPr kumimoji="0" lang="es-ES" sz="16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33512" y="1581148"/>
            <a:ext cx="7481888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9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25892" y="1543050"/>
            <a:ext cx="7584758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3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562101"/>
            <a:ext cx="7715250" cy="5143500"/>
          </a:xfrm>
        </p:spPr>
        <p:txBody>
          <a:bodyPr/>
          <a:lstStyle/>
          <a:p>
            <a:pPr marL="0" indent="0">
              <a:buNone/>
            </a:pPr>
            <a:r>
              <a:rPr lang="es-ES" sz="1400" b="1" i="0" dirty="0" smtClean="0">
                <a:effectLst/>
              </a:rPr>
              <a:t>Ejercicio: Proyectos</a:t>
            </a:r>
          </a:p>
          <a:p>
            <a:pPr marL="0" indent="0">
              <a:buNone/>
            </a:pPr>
            <a:endParaRPr lang="es-ES" sz="1200" b="1" i="0" dirty="0">
              <a:effectLst/>
            </a:endParaRPr>
          </a:p>
          <a:p>
            <a:pPr marL="0" indent="0">
              <a:buNone/>
            </a:pPr>
            <a:r>
              <a:rPr lang="es-ES" sz="1200" i="0" dirty="0" smtClean="0">
                <a:effectLst/>
              </a:rPr>
              <a:t>Diseñar </a:t>
            </a:r>
            <a:r>
              <a:rPr lang="es-ES" sz="1200" i="0" dirty="0">
                <a:effectLst/>
              </a:rPr>
              <a:t>una base de datos relacional para una empresa que tiene que gestionar los empleados, departamentos y proyectos. Una vez concluida la fase de obtención y análisis de los requisitos, los diseñadores obtuvieron: </a:t>
            </a:r>
            <a:endParaRPr lang="es-ES" sz="1200" i="0" dirty="0" smtClean="0">
              <a:effectLst/>
            </a:endParaRPr>
          </a:p>
          <a:p>
            <a:pPr marL="0" indent="0">
              <a:buNone/>
            </a:pPr>
            <a:endParaRPr lang="es-ES" sz="1200" i="0" dirty="0">
              <a:effectLst/>
            </a:endParaRPr>
          </a:p>
          <a:p>
            <a:r>
              <a:rPr lang="es-ES" sz="1200" i="0" dirty="0">
                <a:effectLst/>
              </a:rPr>
              <a:t>La empresa se organiza en departamentos. Cada departamento tiene un número y nombre que son únicos y hay un cierto empleado que lo dirige. Nos interesa la fecha en la cuál dicho empleado comenzó a dirigir el departamento. Además un departamento puede estar distribuido en varios lugares de la empresa. </a:t>
            </a:r>
          </a:p>
          <a:p>
            <a:r>
              <a:rPr lang="es-ES" sz="1200" i="0" dirty="0">
                <a:effectLst/>
              </a:rPr>
              <a:t>Cada departamento controla un cierto número de proyectos, cada uno de los cuales tiene un nombre y número únicos, y se efectúa en un único lugar. </a:t>
            </a:r>
          </a:p>
          <a:p>
            <a:r>
              <a:rPr lang="es-ES" sz="1200" i="0" dirty="0">
                <a:effectLst/>
              </a:rPr>
              <a:t>De cada empleado se almacenará el nombre, número de la seguridad social, dirección, salario, sexo y fecha de nacimiento. Todo empleado está asignado a un departamento, pero puede trabajar en varios proyectos, que no necesariamente estarán controlados por el mismo departamento. Nos interesa el número de horas por semana que un empleado trabaja en cada proyecto y también quién es el supervisor directo de cada empleado. </a:t>
            </a:r>
          </a:p>
          <a:p>
            <a:r>
              <a:rPr lang="es-ES" sz="1200" i="0" dirty="0">
                <a:effectLst/>
              </a:rPr>
              <a:t>También se desea mantener al tanto de los familiares de cada empleado para poder administrar sus seguros. De cada familiar se almacenará el nombre, sexo, fecha de nacimiento y parentesco del empleado. </a:t>
            </a:r>
            <a:endParaRPr lang="es-ES" sz="1200" i="0" dirty="0" smtClean="0">
              <a:effectLst/>
            </a:endParaRPr>
          </a:p>
          <a:p>
            <a:pPr marL="0" indent="0">
              <a:buNone/>
            </a:pPr>
            <a:endParaRPr lang="es-ES" sz="1200" i="0" dirty="0">
              <a:effectLst/>
            </a:endParaRPr>
          </a:p>
          <a:p>
            <a:pPr marL="0" indent="0">
              <a:buNone/>
            </a:pPr>
            <a:r>
              <a:rPr lang="es-ES_tradnl" sz="1400" b="1" i="0" dirty="0" smtClean="0">
                <a:effectLst/>
              </a:rPr>
              <a:t>Se </a:t>
            </a:r>
            <a:r>
              <a:rPr lang="es-ES_tradnl" sz="1400" b="1" i="0" dirty="0">
                <a:effectLst/>
              </a:rPr>
              <a:t>pide</a:t>
            </a:r>
            <a:r>
              <a:rPr lang="es-ES_tradnl" sz="1400" b="1" i="0" dirty="0" smtClean="0">
                <a:effectLst/>
              </a:rPr>
              <a:t>:</a:t>
            </a:r>
          </a:p>
          <a:p>
            <a:pPr marL="0" indent="0">
              <a:buNone/>
            </a:pPr>
            <a:endParaRPr lang="es-ES" sz="1400" b="1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Diccionario de Datos</a:t>
            </a:r>
            <a:endParaRPr lang="es-ES" sz="120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Diagrama Entidad-Relación Extendido</a:t>
            </a:r>
            <a:endParaRPr lang="es-ES" sz="120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Documentación detallada de los objetos del diagrama</a:t>
            </a:r>
            <a:endParaRPr lang="es-ES" sz="1400" i="0" dirty="0">
              <a:effectLst/>
            </a:endParaRPr>
          </a:p>
          <a:p>
            <a:pPr marL="0" indent="0" algn="just">
              <a:buNone/>
            </a:pPr>
            <a:endParaRPr lang="es-ES" dirty="0" smtClean="0">
              <a:effectLst/>
            </a:endParaRP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2911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562100"/>
            <a:ext cx="7715250" cy="5295899"/>
          </a:xfrm>
        </p:spPr>
        <p:txBody>
          <a:bodyPr/>
          <a:lstStyle/>
          <a:p>
            <a:pPr marL="0" indent="0">
              <a:buNone/>
            </a:pPr>
            <a:r>
              <a:rPr lang="es-ES_tradnl" sz="1400" b="1" i="0" dirty="0" smtClean="0">
                <a:effectLst/>
              </a:rPr>
              <a:t>Ejercicio: </a:t>
            </a:r>
            <a:r>
              <a:rPr lang="es-ES" sz="1400" b="1" i="0" dirty="0" smtClean="0">
                <a:effectLst/>
              </a:rPr>
              <a:t>Videoclub</a:t>
            </a:r>
            <a:endParaRPr lang="es-ES" sz="1400" b="1" i="0" dirty="0">
              <a:effectLst/>
            </a:endParaRPr>
          </a:p>
          <a:p>
            <a:pPr marL="0" indent="0">
              <a:buNone/>
            </a:pPr>
            <a:r>
              <a:rPr lang="es-ES_tradnl" sz="1100" i="0" dirty="0">
                <a:effectLst/>
              </a:rPr>
              <a:t> </a:t>
            </a:r>
            <a:endParaRPr lang="es-ES" sz="1100" i="0" dirty="0">
              <a:effectLst/>
            </a:endParaRPr>
          </a:p>
          <a:p>
            <a:r>
              <a:rPr lang="es-ES" sz="1400" i="0" dirty="0">
                <a:effectLst/>
              </a:rPr>
              <a:t>Una cadena de videoclubs ha decidido, para mejorar su servicio, emplear una base de datos para almacenar la información referente a las películas que ofrece en alquiler. Esta información es la siguiente: </a:t>
            </a:r>
          </a:p>
          <a:p>
            <a:r>
              <a:rPr lang="es-ES" sz="1400" i="0" dirty="0">
                <a:effectLst/>
              </a:rPr>
              <a:t>Una película se caracteriza por su título, nacionalidad, productora, fecha y el papel que interpretan los actores principales.</a:t>
            </a:r>
          </a:p>
          <a:p>
            <a:r>
              <a:rPr lang="es-ES" sz="1400" i="0" dirty="0">
                <a:effectLst/>
              </a:rPr>
              <a:t>En una película pueden participar varios actores (nombre, nacionalidad, sexo) algunos de ellos como actores principales. </a:t>
            </a:r>
          </a:p>
          <a:p>
            <a:r>
              <a:rPr lang="es-ES" sz="1400" i="0" dirty="0">
                <a:effectLst/>
              </a:rPr>
              <a:t>Una película está dirigida por un director (nombre, nacionalidad). </a:t>
            </a:r>
          </a:p>
          <a:p>
            <a:r>
              <a:rPr lang="es-ES" sz="1400" i="0" dirty="0">
                <a:effectLst/>
              </a:rPr>
              <a:t>De cada película se dispone de uno o varios ejemplares diferenciados por un número de ejemplar y caracterizados por su estado de conservación. </a:t>
            </a:r>
          </a:p>
          <a:p>
            <a:r>
              <a:rPr lang="es-ES" sz="1400" i="0" dirty="0">
                <a:effectLst/>
              </a:rPr>
              <a:t>Un ejemplar se puede encontrar alquilado a algún cliente (DNI, nombre, dirección, teléfono). Se desea almacenar la fecha de comienzo del alquiler y la de devolución. </a:t>
            </a:r>
          </a:p>
          <a:p>
            <a:r>
              <a:rPr lang="es-ES" sz="1400" i="0" dirty="0">
                <a:effectLst/>
              </a:rPr>
              <a:t>Un socio tiene que ser avalado por otro socio que responda de él en caso de tener problemas en el alquiler.</a:t>
            </a:r>
          </a:p>
          <a:p>
            <a:pPr marL="0" indent="0">
              <a:buNone/>
            </a:pPr>
            <a:r>
              <a:rPr lang="es-ES" sz="1050" i="0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s-ES_tradnl" sz="1400" b="1" i="0" dirty="0" smtClean="0">
                <a:effectLst/>
              </a:rPr>
              <a:t>Se </a:t>
            </a:r>
            <a:r>
              <a:rPr lang="es-ES_tradnl" sz="1400" b="1" i="0" dirty="0">
                <a:effectLst/>
              </a:rPr>
              <a:t>pide</a:t>
            </a:r>
            <a:r>
              <a:rPr lang="es-ES_tradnl" sz="1400" b="1" i="0" dirty="0" smtClean="0">
                <a:effectLst/>
              </a:rPr>
              <a:t>:</a:t>
            </a:r>
          </a:p>
          <a:p>
            <a:pPr marL="0" indent="0">
              <a:buNone/>
            </a:pPr>
            <a:endParaRPr lang="es-ES" sz="105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050" i="0" dirty="0">
                <a:effectLst/>
              </a:rPr>
              <a:t>Diccionario de Datos</a:t>
            </a:r>
            <a:endParaRPr lang="es-ES" sz="105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050" i="0" dirty="0">
                <a:effectLst/>
              </a:rPr>
              <a:t>Diagrama Entidad-Relación Extendido</a:t>
            </a:r>
            <a:endParaRPr lang="es-ES" sz="105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050" i="0" dirty="0">
                <a:effectLst/>
              </a:rPr>
              <a:t>Documentación detallada de los objetos del diagrama</a:t>
            </a:r>
            <a:endParaRPr lang="es-ES" sz="1050" i="0" dirty="0">
              <a:effectLst/>
            </a:endParaRPr>
          </a:p>
          <a:p>
            <a:pPr marL="0" indent="0" algn="just">
              <a:buNone/>
            </a:pPr>
            <a:endParaRPr lang="es-ES" dirty="0" smtClean="0">
              <a:effectLst/>
            </a:endParaRP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2700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562100"/>
            <a:ext cx="7715250" cy="5295899"/>
          </a:xfrm>
        </p:spPr>
        <p:txBody>
          <a:bodyPr/>
          <a:lstStyle/>
          <a:p>
            <a:pPr marL="0" indent="0">
              <a:buNone/>
            </a:pPr>
            <a:r>
              <a:rPr lang="es-ES_tradnl" sz="1400" b="1" i="0" dirty="0" smtClean="0">
                <a:effectLst/>
              </a:rPr>
              <a:t>Ejercicio: </a:t>
            </a:r>
            <a:r>
              <a:rPr lang="es-ES_tradnl" sz="1400" b="1" i="0" dirty="0">
                <a:effectLst/>
              </a:rPr>
              <a:t>Fábrica</a:t>
            </a:r>
            <a:endParaRPr lang="es-ES" sz="1400" b="1" i="0" dirty="0">
              <a:effectLst/>
            </a:endParaRPr>
          </a:p>
          <a:p>
            <a:pPr marL="0" indent="0">
              <a:buNone/>
            </a:pPr>
            <a:r>
              <a:rPr lang="es-ES_tradnl" sz="1100" i="0" dirty="0">
                <a:effectLst/>
              </a:rPr>
              <a:t> </a:t>
            </a:r>
            <a:endParaRPr lang="es-ES" sz="1100" i="0" dirty="0">
              <a:effectLst/>
            </a:endParaRPr>
          </a:p>
          <a:p>
            <a:pPr marL="0" indent="0">
              <a:buNone/>
            </a:pPr>
            <a:r>
              <a:rPr lang="es-ES_tradnl" sz="1200" i="0" dirty="0" smtClean="0">
                <a:effectLst/>
              </a:rPr>
              <a:t>Una </a:t>
            </a:r>
            <a:r>
              <a:rPr lang="es-ES_tradnl" sz="1200" i="0" dirty="0">
                <a:effectLst/>
              </a:rPr>
              <a:t>fábrica de calzado situada en la ciudad de Alcalá se encarga de la fabricación de calzado para distribuir entre pequeños comercios y empresas de venta de calzado.</a:t>
            </a:r>
            <a:endParaRPr lang="es-ES" sz="1200" i="0" dirty="0">
              <a:effectLst/>
            </a:endParaRPr>
          </a:p>
          <a:p>
            <a:pPr marL="0" indent="0">
              <a:buNone/>
            </a:pPr>
            <a:r>
              <a:rPr lang="es-ES_tradnl" sz="1200" i="0" dirty="0">
                <a:effectLst/>
              </a:rPr>
              <a:t> </a:t>
            </a:r>
            <a:endParaRPr lang="es-ES" sz="1200" i="0" dirty="0">
              <a:effectLst/>
            </a:endParaRPr>
          </a:p>
          <a:p>
            <a:r>
              <a:rPr lang="es-ES" sz="1200" i="0" dirty="0">
                <a:effectLst/>
              </a:rPr>
              <a:t>De cada uno de los modelos de calzado fabricados se guarda información referente al identificador del modelo, material del que están fabricados el forro, empeine y suela del modelo, si es un modelo con cordones y si necesita tapas para el tacón.</a:t>
            </a:r>
          </a:p>
          <a:p>
            <a:r>
              <a:rPr lang="es-ES" sz="1200" i="0" dirty="0" smtClean="0">
                <a:effectLst/>
              </a:rPr>
              <a:t>De </a:t>
            </a:r>
            <a:r>
              <a:rPr lang="es-ES" sz="1200" i="0" dirty="0">
                <a:effectLst/>
              </a:rPr>
              <a:t>cada uno de los modelos, se tiene artículos que indican el número de pie (36,37, ...) y de los que se guarda información referente a: stock actual, stock mínimo, precio de fabricación y precio de venta.</a:t>
            </a:r>
          </a:p>
          <a:p>
            <a:r>
              <a:rPr lang="es-ES" sz="1200" i="0" dirty="0" smtClean="0">
                <a:effectLst/>
              </a:rPr>
              <a:t>Regularmente </a:t>
            </a:r>
            <a:r>
              <a:rPr lang="es-ES" sz="1200" i="0" dirty="0">
                <a:effectLst/>
              </a:rPr>
              <a:t>se efectúan órdenes de fabricación de los artículos. Estas órdenes se identifican por un número de pedido, los datos del cliente, fecha de emisión, fecha de entrega y los artículos solicitados, indicando: el número de línea, modelo, número de pie y cantidad pedida. </a:t>
            </a:r>
          </a:p>
          <a:p>
            <a:r>
              <a:rPr lang="es-ES" sz="1200" i="0" dirty="0" smtClean="0">
                <a:effectLst/>
              </a:rPr>
              <a:t>De </a:t>
            </a:r>
            <a:r>
              <a:rPr lang="es-ES" sz="1200" i="0" dirty="0">
                <a:effectLst/>
              </a:rPr>
              <a:t>cada cliente se guarda información referente al NIF, nombre, dirección, código postal, población, provincia, país, número de teléfono y fax. Estos clientes realizan pedidos donde se debe de guardar el cliente que realiza el pedido, fecha de emisión del pedido, fecha de entrega y los artículos solicitados, indicando el modelo, número de pie y cantidad pedida. En la parte inferior de la hoja de pedido, se indica el IVA aplicado (que puede variar) y el importe final del pedido. Además se debe de reflejar el importe total del pedido.</a:t>
            </a:r>
          </a:p>
          <a:p>
            <a:pPr marL="0" indent="0">
              <a:buNone/>
            </a:pPr>
            <a:r>
              <a:rPr lang="es-ES" sz="1200" i="0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s-ES_tradnl" sz="1400" b="1" i="0" dirty="0" smtClean="0">
                <a:effectLst/>
              </a:rPr>
              <a:t>Se </a:t>
            </a:r>
            <a:r>
              <a:rPr lang="es-ES_tradnl" sz="1400" b="1" i="0" dirty="0">
                <a:effectLst/>
              </a:rPr>
              <a:t>pide</a:t>
            </a:r>
            <a:r>
              <a:rPr lang="es-ES_tradnl" sz="1400" b="1" i="0" dirty="0" smtClean="0">
                <a:effectLst/>
              </a:rPr>
              <a:t>:</a:t>
            </a:r>
          </a:p>
          <a:p>
            <a:pPr marL="0" indent="0">
              <a:buNone/>
            </a:pPr>
            <a:endParaRPr lang="es-ES" sz="120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Diccionario de Datos</a:t>
            </a:r>
            <a:endParaRPr lang="es-ES" sz="120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Diagrama Entidad-Relación Extendido</a:t>
            </a:r>
            <a:endParaRPr lang="es-ES" sz="1200" i="0" dirty="0">
              <a:effectLst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s-ES_tradnl" sz="1200" i="0" dirty="0">
                <a:effectLst/>
              </a:rPr>
              <a:t>Documentación detallada de los objetos del diagrama</a:t>
            </a:r>
            <a:endParaRPr lang="es-ES" sz="1200" i="0" dirty="0">
              <a:effectLst/>
            </a:endParaRPr>
          </a:p>
          <a:p>
            <a:pPr marL="0" indent="0" algn="just">
              <a:buNone/>
            </a:pPr>
            <a:endParaRPr lang="es-ES" dirty="0" smtClean="0">
              <a:effectLst/>
            </a:endParaRP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05672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2974" y="1889185"/>
            <a:ext cx="7781027" cy="4114800"/>
          </a:xfrm>
        </p:spPr>
        <p:txBody>
          <a:bodyPr/>
          <a:lstStyle/>
          <a:p>
            <a:endParaRPr lang="es-ES" i="0" dirty="0">
              <a:effectLst/>
            </a:endParaRPr>
          </a:p>
          <a:p>
            <a:r>
              <a:rPr lang="es-ES" i="0" dirty="0" smtClean="0">
                <a:effectLst/>
              </a:rPr>
              <a:t>Teoría 60% y Laboratorio 40%</a:t>
            </a:r>
          </a:p>
          <a:p>
            <a:pPr marL="0" indent="0">
              <a:buNone/>
            </a:pPr>
            <a:endParaRPr lang="es-ES" i="0" dirty="0" smtClean="0">
              <a:effectLst/>
            </a:endParaRPr>
          </a:p>
          <a:p>
            <a:r>
              <a:rPr lang="es-ES" i="0" dirty="0" smtClean="0">
                <a:effectLst/>
              </a:rPr>
              <a:t>Evaluación continua: Tres pruebas. Se evaluarán con prácticas a realizar y entregar por escrito, así como realizar la defensa correspondiente.</a:t>
            </a:r>
          </a:p>
          <a:p>
            <a:pPr marL="0" indent="0">
              <a:buNone/>
            </a:pPr>
            <a:endParaRPr lang="es-ES" i="0" dirty="0" smtClean="0">
              <a:effectLst/>
            </a:endParaRPr>
          </a:p>
          <a:p>
            <a:r>
              <a:rPr lang="es-ES" i="0" dirty="0">
                <a:effectLst/>
              </a:rPr>
              <a:t>E</a:t>
            </a:r>
            <a:r>
              <a:rPr lang="es-ES" i="0" dirty="0" smtClean="0">
                <a:effectLst/>
              </a:rPr>
              <a:t>valuación final: Entrega </a:t>
            </a:r>
            <a:r>
              <a:rPr lang="es-ES" i="0" dirty="0">
                <a:effectLst/>
              </a:rPr>
              <a:t>de una práctica final.</a:t>
            </a:r>
            <a:endParaRPr lang="es-ES" i="0" dirty="0" smtClean="0">
              <a:effectLst/>
            </a:endParaRPr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2071-1597-445C-9425-3B8CDCD6535A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Tutorías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2973" y="2501661"/>
            <a:ext cx="7781027" cy="3019245"/>
          </a:xfrm>
        </p:spPr>
        <p:txBody>
          <a:bodyPr/>
          <a:lstStyle/>
          <a:p>
            <a:r>
              <a:rPr lang="es-ES" i="0" dirty="0" smtClean="0">
                <a:effectLst/>
              </a:rPr>
              <a:t>Despacho: </a:t>
            </a:r>
            <a:r>
              <a:rPr lang="es-ES" i="0" dirty="0" smtClean="0">
                <a:effectLst/>
              </a:rPr>
              <a:t>N311 (3º </a:t>
            </a:r>
            <a:r>
              <a:rPr lang="es-ES" i="0" dirty="0" smtClean="0">
                <a:effectLst/>
              </a:rPr>
              <a:t>Planta, norte)</a:t>
            </a:r>
          </a:p>
          <a:p>
            <a:endParaRPr lang="es-ES" i="0" dirty="0">
              <a:effectLst/>
            </a:endParaRPr>
          </a:p>
          <a:p>
            <a:r>
              <a:rPr lang="es-ES" i="0" dirty="0" smtClean="0">
                <a:effectLst/>
              </a:rPr>
              <a:t>Correo: </a:t>
            </a:r>
            <a:r>
              <a:rPr lang="es-ES" i="0" dirty="0" smtClean="0">
                <a:effectLst/>
              </a:rPr>
              <a:t>oscar.gutierrez@uah.es</a:t>
            </a:r>
            <a:endParaRPr lang="es-ES" i="0" dirty="0" smtClean="0">
              <a:effectLst/>
            </a:endParaRPr>
          </a:p>
          <a:p>
            <a:endParaRPr lang="es-ES" i="0" dirty="0">
              <a:effectLst/>
            </a:endParaRPr>
          </a:p>
          <a:p>
            <a:r>
              <a:rPr lang="es-ES" i="0" dirty="0" smtClean="0">
                <a:effectLst/>
              </a:rPr>
              <a:t>martes: </a:t>
            </a:r>
            <a:r>
              <a:rPr lang="es-ES" i="0" dirty="0" smtClean="0">
                <a:effectLst/>
              </a:rPr>
              <a:t>10:00 a </a:t>
            </a:r>
            <a:r>
              <a:rPr lang="es-ES" i="0" dirty="0" smtClean="0">
                <a:effectLst/>
              </a:rPr>
              <a:t>12:00 </a:t>
            </a:r>
            <a:endParaRPr lang="es-ES" i="0" dirty="0" smtClean="0">
              <a:effectLst/>
            </a:endParaRPr>
          </a:p>
          <a:p>
            <a:r>
              <a:rPr lang="es-ES" i="0" dirty="0" smtClean="0">
                <a:effectLst/>
              </a:rPr>
              <a:t>Resto a convenir con el alumno</a:t>
            </a:r>
            <a:endParaRPr lang="es-ES" i="0" dirty="0" smtClean="0">
              <a:effectLst/>
            </a:endParaRPr>
          </a:p>
          <a:p>
            <a:pPr marL="0" indent="0">
              <a:buNone/>
            </a:pPr>
            <a:endParaRPr lang="es-ES" i="0" dirty="0" smtClean="0">
              <a:effectLst/>
            </a:endParaRP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2071-1597-445C-9425-3B8CDCD6535A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1055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150743"/>
          </a:xfrm>
        </p:spPr>
        <p:txBody>
          <a:bodyPr/>
          <a:lstStyle/>
          <a:p>
            <a:r>
              <a:rPr lang="es-ES" i="0" dirty="0" smtClean="0">
                <a:effectLst/>
              </a:rPr>
              <a:t>Una </a:t>
            </a:r>
            <a:r>
              <a:rPr lang="es-ES" i="0" dirty="0">
                <a:effectLst/>
              </a:rPr>
              <a:t>lista de los elementos de un </a:t>
            </a:r>
            <a:r>
              <a:rPr lang="es-ES" i="0" dirty="0" smtClean="0">
                <a:effectLst/>
              </a:rPr>
              <a:t>sistema: Descripción escrita de los datos almacenados en la base de datos. </a:t>
            </a:r>
          </a:p>
          <a:p>
            <a:pPr marL="0" indent="0">
              <a:buNone/>
            </a:pPr>
            <a:endParaRPr lang="es-ES" i="0" dirty="0">
              <a:effectLst/>
            </a:endParaRPr>
          </a:p>
          <a:p>
            <a:r>
              <a:rPr lang="es-ES" i="0" dirty="0">
                <a:effectLst/>
              </a:rPr>
              <a:t>Describe los datos almacenados en una base de datos</a:t>
            </a:r>
            <a:r>
              <a:rPr lang="es-ES" i="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ES" i="0" dirty="0">
              <a:effectLst/>
            </a:endParaRPr>
          </a:p>
          <a:p>
            <a:r>
              <a:rPr lang="es-ES" i="0" dirty="0" smtClean="0">
                <a:effectLst/>
              </a:rPr>
              <a:t>Complemento </a:t>
            </a:r>
            <a:r>
              <a:rPr lang="es-ES" i="0" dirty="0">
                <a:effectLst/>
              </a:rPr>
              <a:t>del modelo </a:t>
            </a:r>
            <a:r>
              <a:rPr lang="es-ES" i="0" dirty="0" smtClean="0">
                <a:effectLst/>
              </a:rPr>
              <a:t>E/R: recoge </a:t>
            </a:r>
            <a:r>
              <a:rPr lang="es-ES" i="0" dirty="0">
                <a:effectLst/>
              </a:rPr>
              <a:t>información que no se incluye en dicho modelo (ya sea para facilitar su legibilidad o simplemente, porque no puede representarse en él). Hay detalles que no vienen recogidos en el modelo E/R y que conviene documentar para tenerlos disponibles en las siguientes fases del diseño de BBDD.</a:t>
            </a: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</a:rPr>
              <a:t>Importancia del diccionario</a:t>
            </a: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s-ES" i="0" dirty="0">
                <a:effectLst/>
              </a:rPr>
              <a:t>Los analistas utilizan los diccionarios de datos por cinco razones importantes: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s-ES" i="0" dirty="0" smtClean="0">
                <a:effectLst/>
              </a:rPr>
              <a:t>Para </a:t>
            </a:r>
            <a:r>
              <a:rPr lang="es-ES" i="0" dirty="0">
                <a:effectLst/>
              </a:rPr>
              <a:t>manejar los detalles en sistemas grandes.</a:t>
            </a:r>
          </a:p>
          <a:p>
            <a:pPr marL="457200" indent="-457200">
              <a:buFont typeface="+mj-lt"/>
              <a:buAutoNum type="arabicPeriod"/>
            </a:pPr>
            <a:r>
              <a:rPr lang="es-ES" i="0" dirty="0" smtClean="0">
                <a:effectLst/>
              </a:rPr>
              <a:t>Para </a:t>
            </a:r>
            <a:r>
              <a:rPr lang="es-ES" i="0" dirty="0">
                <a:effectLst/>
              </a:rPr>
              <a:t>comunicar un significado común para todos los elementos del sistema.</a:t>
            </a:r>
          </a:p>
          <a:p>
            <a:pPr marL="457200" indent="-457200">
              <a:buFont typeface="+mj-lt"/>
              <a:buAutoNum type="arabicPeriod"/>
            </a:pPr>
            <a:r>
              <a:rPr lang="es-ES" i="0" dirty="0" smtClean="0">
                <a:effectLst/>
              </a:rPr>
              <a:t>Para </a:t>
            </a:r>
            <a:r>
              <a:rPr lang="es-ES" i="0" dirty="0">
                <a:effectLst/>
              </a:rPr>
              <a:t>documentar las características del sistema.</a:t>
            </a:r>
          </a:p>
          <a:p>
            <a:pPr marL="457200" indent="-457200">
              <a:buFont typeface="+mj-lt"/>
              <a:buAutoNum type="arabicPeriod"/>
            </a:pPr>
            <a:r>
              <a:rPr lang="es-ES" i="0" dirty="0" smtClean="0">
                <a:effectLst/>
              </a:rPr>
              <a:t>Para </a:t>
            </a:r>
            <a:r>
              <a:rPr lang="es-ES" i="0" dirty="0">
                <a:effectLst/>
              </a:rPr>
              <a:t>facilitar el análisis de los detalles con la finalidad de evaluar las características y determinar dónde efectuar cambios en el sistema.</a:t>
            </a:r>
          </a:p>
          <a:p>
            <a:pPr marL="457200" indent="-457200">
              <a:buFont typeface="+mj-lt"/>
              <a:buAutoNum type="arabicPeriod"/>
            </a:pPr>
            <a:r>
              <a:rPr lang="es-ES" i="0" dirty="0" smtClean="0">
                <a:effectLst/>
              </a:rPr>
              <a:t>Localizar </a:t>
            </a:r>
            <a:r>
              <a:rPr lang="es-ES" i="0" dirty="0">
                <a:effectLst/>
              </a:rPr>
              <a:t>errores y omisiones en el sistema</a:t>
            </a:r>
            <a:r>
              <a:rPr lang="es-ES" dirty="0">
                <a:effectLst/>
              </a:rPr>
              <a:t>.</a:t>
            </a: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5343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0" indent="0" algn="just">
              <a:buNone/>
            </a:pPr>
            <a:r>
              <a:rPr lang="es-ES" i="0" dirty="0" smtClean="0">
                <a:effectLst/>
              </a:rPr>
              <a:t>Básicamente</a:t>
            </a:r>
            <a:r>
              <a:rPr lang="es-ES" i="0" dirty="0">
                <a:effectLst/>
              </a:rPr>
              <a:t>, un diccionario de datos recoge información de entidades y relaciones.</a:t>
            </a:r>
          </a:p>
          <a:p>
            <a:pPr marL="0" indent="0" algn="just">
              <a:buNone/>
            </a:pPr>
            <a:r>
              <a:rPr lang="es-ES" i="0" dirty="0">
                <a:effectLst/>
              </a:rPr>
              <a:t>Una entidad es una manera de agrupar información. Dicha información vienen dada en los atributos</a:t>
            </a:r>
            <a:r>
              <a:rPr lang="es-ES" i="0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es-ES" i="0" dirty="0">
              <a:effectLst/>
            </a:endParaRPr>
          </a:p>
          <a:p>
            <a:pPr marL="0" indent="0">
              <a:buNone/>
            </a:pPr>
            <a:r>
              <a:rPr lang="es-ES" i="0" u="sng" dirty="0">
                <a:effectLst/>
              </a:rPr>
              <a:t>Ejemplos de entidad</a:t>
            </a:r>
            <a:r>
              <a:rPr lang="es-ES" i="0" dirty="0">
                <a:effectLst/>
              </a:rPr>
              <a:t>: </a:t>
            </a:r>
            <a:endParaRPr lang="es-ES" i="0" dirty="0" smtClean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b="1" dirty="0">
                <a:effectLst/>
              </a:rPr>
              <a:t>Persona</a:t>
            </a: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Atributos: </a:t>
            </a:r>
            <a:r>
              <a:rPr lang="es-ES" i="0" dirty="0">
                <a:effectLst/>
              </a:rPr>
              <a:t>nombre, apellidos, </a:t>
            </a:r>
            <a:r>
              <a:rPr lang="es-ES" i="0" dirty="0" smtClean="0">
                <a:effectLst/>
              </a:rPr>
              <a:t>DNI, dirección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b="1" dirty="0">
                <a:effectLst/>
              </a:rPr>
              <a:t>Asignatura</a:t>
            </a: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Atributos: </a:t>
            </a:r>
            <a:r>
              <a:rPr lang="es-ES" i="0" dirty="0">
                <a:effectLst/>
              </a:rPr>
              <a:t>código de asignatura, nombre, plan al que pertenece, créditos de teoría, créditos de prácticas, curso, etc.</a:t>
            </a:r>
          </a:p>
          <a:p>
            <a:pPr marL="0" indent="0" algn="just">
              <a:buNone/>
            </a:pPr>
            <a:endParaRPr lang="es-ES" dirty="0" smtClean="0">
              <a:effectLst/>
            </a:endParaRP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383627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26" y="1585546"/>
            <a:ext cx="7254074" cy="48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4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>
                <a:effectLst/>
              </a:rPr>
              <a:t>Las relaciones </a:t>
            </a:r>
            <a:r>
              <a:rPr lang="es-ES" i="0" dirty="0">
                <a:effectLst/>
              </a:rPr>
              <a:t>unen entidades de modo que tengan sentido dentro de la BBDD</a:t>
            </a:r>
            <a:r>
              <a:rPr lang="es-ES" i="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i="0" u="sng" dirty="0">
                <a:effectLst/>
              </a:rPr>
              <a:t>Ejemplos de relación</a:t>
            </a:r>
            <a:r>
              <a:rPr lang="es-ES" i="0" dirty="0">
                <a:effectLst/>
              </a:rPr>
              <a:t>: </a:t>
            </a:r>
            <a:endParaRPr lang="es-ES" i="0" dirty="0" smtClean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b="1" i="0" dirty="0">
                <a:effectLst/>
              </a:rPr>
              <a:t>Matriculada en</a:t>
            </a:r>
            <a:endParaRPr lang="es-ES" i="0" dirty="0">
              <a:effectLst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ES" i="0" dirty="0">
                <a:effectLst/>
              </a:rPr>
              <a:t>Una persona puede estar matriculada en, como mínimo en 0 asignaturas (1 si es alumno) y como máximo en n asignaturas.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i="0" dirty="0">
                <a:effectLst/>
              </a:rPr>
              <a:t>Una asignatura puede tener como mínimo matrículas de 0 personas y como máximo de n personas.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i="0" dirty="0">
                <a:effectLst/>
              </a:rPr>
              <a:t>Las relaciones también pueden tener atributos (persona matriculada en un año académico).</a:t>
            </a:r>
          </a:p>
          <a:p>
            <a:pPr marL="0" indent="0" algn="just">
              <a:buNone/>
            </a:pPr>
            <a:endParaRPr lang="es-ES" dirty="0" smtClean="0">
              <a:effectLst/>
            </a:endParaRPr>
          </a:p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8078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F19156-4320-432A-8EFD-15F4A4E7301D}" type="slidenum">
              <a:rPr lang="es-ES_tradnl" sz="140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s-ES_tradn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s-ES" dirty="0" smtClean="0"/>
              <a:t>Sesión 1: Diccionario de datos</a:t>
            </a:r>
            <a:endParaRPr lang="es-ES" b="1" dirty="0" smtClean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4999"/>
            <a:ext cx="7543800" cy="4800601"/>
          </a:xfrm>
        </p:spPr>
        <p:txBody>
          <a:bodyPr/>
          <a:lstStyle/>
          <a:p>
            <a:pPr marL="457200" lvl="1" indent="0">
              <a:buNone/>
            </a:pPr>
            <a:endParaRPr lang="es-ES" sz="1000" dirty="0" smtClean="0">
              <a:sym typeface="Symbol" charset="2"/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s-ES" sz="18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94" y="1546817"/>
            <a:ext cx="7335804" cy="47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5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EndShow"/>
  <p:tag name="BRANCHTO" val="-3"/>
</p:tagLst>
</file>

<file path=ppt/theme/theme1.xml><?xml version="1.0" encoding="utf-8"?>
<a:theme xmlns:a="http://schemas.openxmlformats.org/drawingml/2006/main" name="CPSCM">
  <a:themeElements>
    <a:clrScheme name="CPSCM 1">
      <a:dk1>
        <a:srgbClr val="000000"/>
      </a:dk1>
      <a:lt1>
        <a:srgbClr val="FFFFFF"/>
      </a:lt1>
      <a:dk2>
        <a:srgbClr val="008080"/>
      </a:dk2>
      <a:lt2>
        <a:srgbClr val="FFFFFF"/>
      </a:lt2>
      <a:accent1>
        <a:srgbClr val="FF0033"/>
      </a:accent1>
      <a:accent2>
        <a:srgbClr val="3333FF"/>
      </a:accent2>
      <a:accent3>
        <a:srgbClr val="AAC0C0"/>
      </a:accent3>
      <a:accent4>
        <a:srgbClr val="DADADA"/>
      </a:accent4>
      <a:accent5>
        <a:srgbClr val="FFAAAD"/>
      </a:accent5>
      <a:accent6>
        <a:srgbClr val="2D2DE7"/>
      </a:accent6>
      <a:hlink>
        <a:srgbClr val="CBCBCB"/>
      </a:hlink>
      <a:folHlink>
        <a:srgbClr val="00CCCC"/>
      </a:folHlink>
    </a:clrScheme>
    <a:fontScheme name="CPSCM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PSCM 1">
        <a:dk1>
          <a:srgbClr val="000000"/>
        </a:dk1>
        <a:lt1>
          <a:srgbClr val="FFFFFF"/>
        </a:lt1>
        <a:dk2>
          <a:srgbClr val="008080"/>
        </a:dk2>
        <a:lt2>
          <a:srgbClr val="FFFFFF"/>
        </a:lt2>
        <a:accent1>
          <a:srgbClr val="FF0033"/>
        </a:accent1>
        <a:accent2>
          <a:srgbClr val="3333FF"/>
        </a:accent2>
        <a:accent3>
          <a:srgbClr val="AAC0C0"/>
        </a:accent3>
        <a:accent4>
          <a:srgbClr val="DADADA"/>
        </a:accent4>
        <a:accent5>
          <a:srgbClr val="FFAAAD"/>
        </a:accent5>
        <a:accent6>
          <a:srgbClr val="2D2DE7"/>
        </a:accent6>
        <a:hlink>
          <a:srgbClr val="CBCBCB"/>
        </a:hlink>
        <a:folHlink>
          <a:srgbClr val="00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SCM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9FF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FFFF"/>
        </a:accent5>
        <a:accent6>
          <a:srgbClr val="B9B9E7"/>
        </a:accent6>
        <a:hlink>
          <a:srgbClr val="CCE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SC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SCM 4">
        <a:dk1>
          <a:srgbClr val="000000"/>
        </a:dk1>
        <a:lt1>
          <a:srgbClr val="FFFFFF"/>
        </a:lt1>
        <a:dk2>
          <a:srgbClr val="000080"/>
        </a:dk2>
        <a:lt2>
          <a:srgbClr val="FFFFFF"/>
        </a:lt2>
        <a:accent1>
          <a:srgbClr val="00FFCC"/>
        </a:accent1>
        <a:accent2>
          <a:srgbClr val="9933FF"/>
        </a:accent2>
        <a:accent3>
          <a:srgbClr val="AAAAC0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CC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SCM 5">
        <a:dk1>
          <a:srgbClr val="000000"/>
        </a:dk1>
        <a:lt1>
          <a:srgbClr val="FFFFFF"/>
        </a:lt1>
        <a:dk2>
          <a:srgbClr val="990066"/>
        </a:dk2>
        <a:lt2>
          <a:srgbClr val="FFFFFF"/>
        </a:lt2>
        <a:accent1>
          <a:srgbClr val="FF9966"/>
        </a:accent1>
        <a:accent2>
          <a:srgbClr val="009966"/>
        </a:accent2>
        <a:accent3>
          <a:srgbClr val="CAAAB8"/>
        </a:accent3>
        <a:accent4>
          <a:srgbClr val="DADADA"/>
        </a:accent4>
        <a:accent5>
          <a:srgbClr val="FFCAB8"/>
        </a:accent5>
        <a:accent6>
          <a:srgbClr val="008A5C"/>
        </a:accent6>
        <a:hlink>
          <a:srgbClr val="3333CC"/>
        </a:hlink>
        <a:folHlink>
          <a:srgbClr val="FF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SCM 6">
        <a:dk1>
          <a:srgbClr val="000000"/>
        </a:dk1>
        <a:lt1>
          <a:srgbClr val="FFFFE1"/>
        </a:lt1>
        <a:dk2>
          <a:srgbClr val="000000"/>
        </a:dk2>
        <a:lt2>
          <a:srgbClr val="FFFFCC"/>
        </a:lt2>
        <a:accent1>
          <a:srgbClr val="FF9933"/>
        </a:accent1>
        <a:accent2>
          <a:srgbClr val="9999FF"/>
        </a:accent2>
        <a:accent3>
          <a:srgbClr val="FFFFEE"/>
        </a:accent3>
        <a:accent4>
          <a:srgbClr val="000000"/>
        </a:accent4>
        <a:accent5>
          <a:srgbClr val="FFCAAD"/>
        </a:accent5>
        <a:accent6>
          <a:srgbClr val="8A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C:\users\ivan\curso\clase\CPSCM.pot</Template>
  <TotalTime>6226</TotalTime>
  <Words>673</Words>
  <Application>Microsoft Office PowerPoint</Application>
  <PresentationFormat>Presentación en pantalla (4:3)</PresentationFormat>
  <Paragraphs>136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Monotype Sorts</vt:lpstr>
      <vt:lpstr>Symbol</vt:lpstr>
      <vt:lpstr>Times New Roman</vt:lpstr>
      <vt:lpstr>CPSCM</vt:lpstr>
      <vt:lpstr>Laboratorio de Bases de Datos I</vt:lpstr>
      <vt:lpstr>Evaluación</vt:lpstr>
      <vt:lpstr>Tutorías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  <vt:lpstr>Sesión 1: Diccionario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Arquitectura de  Sistemas de                       Bases de Datos</dc:title>
  <dc:creator>Rpr</dc:creator>
  <cp:lastModifiedBy>oscar</cp:lastModifiedBy>
  <cp:revision>373</cp:revision>
  <cp:lastPrinted>2018-01-30T10:00:59Z</cp:lastPrinted>
  <dcterms:created xsi:type="dcterms:W3CDTF">2011-02-10T11:17:42Z</dcterms:created>
  <dcterms:modified xsi:type="dcterms:W3CDTF">2018-01-30T10:01:35Z</dcterms:modified>
</cp:coreProperties>
</file>