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71" r:id="rId4"/>
    <p:sldId id="260" r:id="rId5"/>
    <p:sldId id="258" r:id="rId6"/>
    <p:sldId id="259" r:id="rId7"/>
    <p:sldId id="261" r:id="rId8"/>
    <p:sldId id="264" r:id="rId9"/>
    <p:sldId id="262" r:id="rId10"/>
    <p:sldId id="263" r:id="rId11"/>
    <p:sldId id="265" r:id="rId12"/>
    <p:sldId id="266" r:id="rId13"/>
    <p:sldId id="272" r:id="rId14"/>
    <p:sldId id="267" r:id="rId15"/>
    <p:sldId id="268" r:id="rId16"/>
    <p:sldId id="269" r:id="rId17"/>
    <p:sldId id="270" r:id="rId18"/>
  </p:sldIdLst>
  <p:sldSz cx="9144000" cy="5143500" type="screen16x9"/>
  <p:notesSz cx="6858000" cy="9144000"/>
  <p:embeddedFontLst>
    <p:embeddedFont>
      <p:font typeface="Old Standard TT" panose="020B0604020202020204"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5bb9b7bb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5bb9b7b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5bb9b7bb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5bb9b7b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5bb9b7bb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5bb9b7b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INTERPOLADOR</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r>
              <a:rPr lang="es-CO" dirty="0"/>
              <a:t>Juan Castañeda</a:t>
            </a:r>
          </a:p>
          <a:p>
            <a:r>
              <a:rPr lang="es-CO" dirty="0"/>
              <a:t>David Vanegas</a:t>
            </a:r>
          </a:p>
          <a:p>
            <a:r>
              <a:rPr lang="es-CO" dirty="0"/>
              <a:t>Daniel Beltrán</a:t>
            </a:r>
          </a:p>
          <a:p>
            <a:br>
              <a:rPr lang="es-CO"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FBD128-A1D1-4C53-B395-5451222525A9}"/>
              </a:ext>
            </a:extLst>
          </p:cNvPr>
          <p:cNvSpPr>
            <a:spLocks noGrp="1"/>
          </p:cNvSpPr>
          <p:nvPr>
            <p:ph type="title"/>
          </p:nvPr>
        </p:nvSpPr>
        <p:spPr/>
        <p:txBody>
          <a:bodyPr/>
          <a:lstStyle/>
          <a:p>
            <a:r>
              <a:rPr lang="es-CO" b="1" i="1" dirty="0"/>
              <a:t>PRODUCTOS: Tabla de errores relativos</a:t>
            </a:r>
            <a:endParaRPr lang="es-CO" dirty="0"/>
          </a:p>
        </p:txBody>
      </p:sp>
      <p:sp>
        <p:nvSpPr>
          <p:cNvPr id="3" name="Marcador de texto 2">
            <a:extLst>
              <a:ext uri="{FF2B5EF4-FFF2-40B4-BE49-F238E27FC236}">
                <a16:creationId xmlns:a16="http://schemas.microsoft.com/office/drawing/2014/main" id="{601915B3-E946-4CFF-848F-4E3FE96DCEFC}"/>
              </a:ext>
            </a:extLst>
          </p:cNvPr>
          <p:cNvSpPr>
            <a:spLocks noGrp="1"/>
          </p:cNvSpPr>
          <p:nvPr>
            <p:ph type="body" idx="1"/>
          </p:nvPr>
        </p:nvSpPr>
        <p:spPr/>
        <p:txBody>
          <a:bodyPr/>
          <a:lstStyle/>
          <a:p>
            <a:pPr marL="114300" indent="0">
              <a:buNone/>
            </a:pPr>
            <a:r>
              <a:rPr lang="es-ES" b="1" dirty="0"/>
              <a:t>				</a:t>
            </a:r>
            <a:r>
              <a:rPr lang="es-CO" dirty="0"/>
              <a:t>Tabla donde están los valores 						interpolados(tenga en cuenta los que no 					utilizo), los originales y el error relativo , 					calcule un error relativo total como la suma 					de los errores relativos </a:t>
            </a:r>
          </a:p>
          <a:p>
            <a:pPr marL="114300" indent="0">
              <a:buNone/>
            </a:pPr>
            <a:endParaRPr lang="es-CO" dirty="0"/>
          </a:p>
          <a:p>
            <a:pPr marL="114300" indent="0">
              <a:buNone/>
            </a:pPr>
            <a:r>
              <a:rPr lang="es-CO" dirty="0"/>
              <a:t>				</a:t>
            </a:r>
            <a:r>
              <a:rPr lang="es-CO" b="1" dirty="0"/>
              <a:t>Error relativo total = </a:t>
            </a:r>
            <a:r>
              <a:rPr lang="es-CO" dirty="0"/>
              <a:t>2,432105083</a:t>
            </a:r>
          </a:p>
          <a:p>
            <a:pPr marL="114300" indent="0">
              <a:buNone/>
            </a:pPr>
            <a:br>
              <a:rPr lang="es-CO" dirty="0"/>
            </a:br>
            <a:endParaRPr lang="es-CO" dirty="0"/>
          </a:p>
        </p:txBody>
      </p:sp>
      <p:graphicFrame>
        <p:nvGraphicFramePr>
          <p:cNvPr id="6" name="Tabla 5">
            <a:extLst>
              <a:ext uri="{FF2B5EF4-FFF2-40B4-BE49-F238E27FC236}">
                <a16:creationId xmlns:a16="http://schemas.microsoft.com/office/drawing/2014/main" id="{8E6C015D-13B8-4312-A07C-30D41AD3F126}"/>
              </a:ext>
            </a:extLst>
          </p:cNvPr>
          <p:cNvGraphicFramePr>
            <a:graphicFrameLocks noGrp="1"/>
          </p:cNvGraphicFramePr>
          <p:nvPr>
            <p:extLst>
              <p:ext uri="{D42A27DB-BD31-4B8C-83A1-F6EECF244321}">
                <p14:modId xmlns:p14="http://schemas.microsoft.com/office/powerpoint/2010/main" val="3034919039"/>
              </p:ext>
            </p:extLst>
          </p:nvPr>
        </p:nvGraphicFramePr>
        <p:xfrm>
          <a:off x="311700" y="1160579"/>
          <a:ext cx="3522172" cy="3774977"/>
        </p:xfrm>
        <a:graphic>
          <a:graphicData uri="http://schemas.openxmlformats.org/drawingml/2006/table">
            <a:tbl>
              <a:tblPr/>
              <a:tblGrid>
                <a:gridCol w="880543">
                  <a:extLst>
                    <a:ext uri="{9D8B030D-6E8A-4147-A177-3AD203B41FA5}">
                      <a16:colId xmlns:a16="http://schemas.microsoft.com/office/drawing/2014/main" val="3860660952"/>
                    </a:ext>
                  </a:extLst>
                </a:gridCol>
                <a:gridCol w="880543">
                  <a:extLst>
                    <a:ext uri="{9D8B030D-6E8A-4147-A177-3AD203B41FA5}">
                      <a16:colId xmlns:a16="http://schemas.microsoft.com/office/drawing/2014/main" val="871197068"/>
                    </a:ext>
                  </a:extLst>
                </a:gridCol>
                <a:gridCol w="880543">
                  <a:extLst>
                    <a:ext uri="{9D8B030D-6E8A-4147-A177-3AD203B41FA5}">
                      <a16:colId xmlns:a16="http://schemas.microsoft.com/office/drawing/2014/main" val="559426011"/>
                    </a:ext>
                  </a:extLst>
                </a:gridCol>
                <a:gridCol w="880543">
                  <a:extLst>
                    <a:ext uri="{9D8B030D-6E8A-4147-A177-3AD203B41FA5}">
                      <a16:colId xmlns:a16="http://schemas.microsoft.com/office/drawing/2014/main" val="3035244338"/>
                    </a:ext>
                  </a:extLst>
                </a:gridCol>
              </a:tblGrid>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x</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y</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f(x)</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Error relativo</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755240"/>
                  </a:ext>
                </a:extLst>
              </a:tr>
              <a:tr h="198683">
                <a:tc>
                  <a:txBody>
                    <a:bodyPr/>
                    <a:lstStyle/>
                    <a:p>
                      <a:pPr algn="ctr" rtl="0" fontAlgn="t">
                        <a:spcBef>
                          <a:spcPts val="0"/>
                        </a:spcBef>
                        <a:spcAft>
                          <a:spcPts val="0"/>
                        </a:spcAft>
                      </a:pPr>
                      <a:r>
                        <a:rPr lang="es-CO" sz="700" b="1" i="0" u="none" strike="noStrike" dirty="0">
                          <a:solidFill>
                            <a:srgbClr val="212121"/>
                          </a:solidFill>
                          <a:effectLst/>
                          <a:latin typeface="Times New Roman" panose="02020603050405020304" pitchFamily="18" charset="0"/>
                        </a:rPr>
                        <a:t>1</a:t>
                      </a:r>
                      <a:endParaRPr lang="es-CO" sz="800" dirty="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3</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3</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1640229"/>
                  </a:ext>
                </a:extLst>
              </a:tr>
              <a:tr h="198683">
                <a:tc>
                  <a:txBody>
                    <a:bodyPr/>
                    <a:lstStyle/>
                    <a:p>
                      <a:pPr algn="ctr" rtl="0" fontAlgn="t">
                        <a:spcBef>
                          <a:spcPts val="0"/>
                        </a:spcBef>
                        <a:spcAft>
                          <a:spcPts val="0"/>
                        </a:spcAft>
                      </a:pPr>
                      <a:r>
                        <a:rPr lang="es-CO" sz="700" b="1" i="0" u="none" strike="noStrike" dirty="0">
                          <a:solidFill>
                            <a:srgbClr val="212121"/>
                          </a:solidFill>
                          <a:effectLst/>
                          <a:latin typeface="Times New Roman" panose="02020603050405020304" pitchFamily="18" charset="0"/>
                        </a:rPr>
                        <a:t>2</a:t>
                      </a:r>
                      <a:endParaRPr lang="es-CO" sz="800" dirty="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3.7</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3.7</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0586689"/>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3.9</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4.11</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0.0538461538</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151613"/>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6</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4.5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4.5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315283"/>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7.5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5.7</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5.84</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0.0245614035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9255982"/>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8.1</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6.69</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6.43</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0.0388639761</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3339370"/>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10</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7.12</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7.41</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0.0407303371</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9362763"/>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13</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6.7</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6.99</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0.0432835821</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4837594"/>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17.6</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4.45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4.45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971104"/>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20</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7</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7</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7932527"/>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23.5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6.1</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6.16</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0.00983606557</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858529"/>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24.5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5.6</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5.6</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2368782"/>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25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5.87</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5.52</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0.0596252129</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875984"/>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26.5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5.15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5.87</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0.122657581</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4451754"/>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27.5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4.1</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6.07</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0.513715711</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6892154"/>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28</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4.3</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5.84</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0.358139535</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067837"/>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29</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4.1</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4.02</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0.0195121951</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3626848"/>
                  </a:ext>
                </a:extLst>
              </a:tr>
              <a:tr h="198683">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30</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3</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a:solidFill>
                            <a:srgbClr val="212121"/>
                          </a:solidFill>
                          <a:effectLst/>
                          <a:latin typeface="Times New Roman" panose="02020603050405020304" pitchFamily="18" charset="0"/>
                        </a:rPr>
                        <a:t>-0.442</a:t>
                      </a:r>
                      <a:endParaRPr lang="es-CO" sz="80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700" b="1" i="0" u="none" strike="noStrike" dirty="0">
                          <a:solidFill>
                            <a:srgbClr val="212121"/>
                          </a:solidFill>
                          <a:effectLst/>
                          <a:latin typeface="Times New Roman" panose="02020603050405020304" pitchFamily="18" charset="0"/>
                        </a:rPr>
                        <a:t>1.14733333</a:t>
                      </a:r>
                      <a:endParaRPr lang="es-CO" sz="800" dirty="0">
                        <a:effectLst/>
                      </a:endParaRPr>
                    </a:p>
                  </a:txBody>
                  <a:tcPr marL="36640" marR="36640" marT="36640" marB="366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5480100"/>
                  </a:ext>
                </a:extLst>
              </a:tr>
            </a:tbl>
          </a:graphicData>
        </a:graphic>
      </p:graphicFrame>
      <p:sp>
        <p:nvSpPr>
          <p:cNvPr id="7" name="Rectangle 2">
            <a:extLst>
              <a:ext uri="{FF2B5EF4-FFF2-40B4-BE49-F238E27FC236}">
                <a16:creationId xmlns:a16="http://schemas.microsoft.com/office/drawing/2014/main" id="{648A2835-2BA6-4E7D-95D9-CFD61F1CC095}"/>
              </a:ext>
            </a:extLst>
          </p:cNvPr>
          <p:cNvSpPr>
            <a:spLocks noChangeArrowheads="1"/>
          </p:cNvSpPr>
          <p:nvPr/>
        </p:nvSpPr>
        <p:spPr bwMode="auto">
          <a:xfrm>
            <a:off x="2917825" y="11604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800" b="0" i="0" u="none" strike="noStrike" cap="none" normalizeH="0" baseline="0">
                <a:ln>
                  <a:noFill/>
                </a:ln>
                <a:solidFill>
                  <a:schemeClr val="tx1"/>
                </a:solidFill>
                <a:effectLst/>
                <a:latin typeface="Arial" panose="020B0604020202020204" pitchFamily="34" charset="0"/>
              </a:rPr>
            </a:br>
            <a:endParaRPr kumimoji="0" lang="es-CO" altLang="es-CO"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350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5C79DB-7040-436A-A7EB-11589E58A742}"/>
              </a:ext>
            </a:extLst>
          </p:cNvPr>
          <p:cNvSpPr>
            <a:spLocks noGrp="1"/>
          </p:cNvSpPr>
          <p:nvPr>
            <p:ph type="title"/>
          </p:nvPr>
        </p:nvSpPr>
        <p:spPr/>
        <p:txBody>
          <a:bodyPr/>
          <a:lstStyle/>
          <a:p>
            <a:r>
              <a:rPr lang="es-CO" b="1" i="1" dirty="0"/>
              <a:t>PRODUCTOS: Índice de Jaccard</a:t>
            </a:r>
            <a:endParaRPr lang="es-CO" dirty="0"/>
          </a:p>
        </p:txBody>
      </p:sp>
      <p:sp>
        <p:nvSpPr>
          <p:cNvPr id="3" name="Marcador de texto 2">
            <a:extLst>
              <a:ext uri="{FF2B5EF4-FFF2-40B4-BE49-F238E27FC236}">
                <a16:creationId xmlns:a16="http://schemas.microsoft.com/office/drawing/2014/main" id="{AA1E8E64-6B87-4A0D-A073-8450421F18F1}"/>
              </a:ext>
            </a:extLst>
          </p:cNvPr>
          <p:cNvSpPr>
            <a:spLocks noGrp="1"/>
          </p:cNvSpPr>
          <p:nvPr>
            <p:ph type="body" idx="1"/>
          </p:nvPr>
        </p:nvSpPr>
        <p:spPr/>
        <p:txBody>
          <a:bodyPr/>
          <a:lstStyle/>
          <a:p>
            <a:r>
              <a:rPr lang="es-CO" dirty="0"/>
              <a:t>Se calcula el número de aciertos con precisión de una cifra:</a:t>
            </a:r>
          </a:p>
          <a:p>
            <a:pPr marL="114300" indent="0">
              <a:buNone/>
            </a:pPr>
            <a:br>
              <a:rPr lang="es-CO" dirty="0"/>
            </a:br>
            <a:r>
              <a:rPr lang="es-CO" dirty="0"/>
              <a:t>A = {3, 3.7, 4.1,   4.5, 5.7 , 6.3, 7.6, 7.2 , 4.4 ,7,  6.1, 5.6 , 5.5, 5.8, 6.0, 5.8, 4.0, -0.04}</a:t>
            </a:r>
          </a:p>
          <a:p>
            <a:pPr marL="114300" indent="0">
              <a:buNone/>
            </a:pPr>
            <a:endParaRPr lang="es-CO" dirty="0"/>
          </a:p>
          <a:p>
            <a:pPr marL="114300" indent="0">
              <a:buNone/>
            </a:pPr>
            <a:r>
              <a:rPr lang="es-CO" dirty="0"/>
              <a:t>B = {3, 3.7, 3.9  , 4.5, 5.7, 6.6, 7.1, 6.7, 4.4,  7 , 6.1, 5.6, 5.8, 5.1, 4.1, 4.3, 4.1,  3}</a:t>
            </a:r>
          </a:p>
          <a:p>
            <a:pPr marL="114300" indent="0">
              <a:buNone/>
            </a:pPr>
            <a:br>
              <a:rPr lang="es-CO" dirty="0"/>
            </a:br>
            <a:r>
              <a:rPr lang="es-CO" dirty="0"/>
              <a:t>J(A,B) = |A ∩ B| / |A ∪ B| =  8/18 = 0.44 </a:t>
            </a:r>
          </a:p>
          <a:p>
            <a:pPr marL="114300" indent="0">
              <a:buNone/>
            </a:pPr>
            <a:br>
              <a:rPr lang="es-CO" dirty="0"/>
            </a:br>
            <a:endParaRPr lang="es-CO" dirty="0"/>
          </a:p>
        </p:txBody>
      </p:sp>
    </p:spTree>
    <p:extLst>
      <p:ext uri="{BB962C8B-B14F-4D97-AF65-F5344CB8AC3E}">
        <p14:creationId xmlns:p14="http://schemas.microsoft.com/office/powerpoint/2010/main" val="185027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8C01B-5903-49F7-98D9-BEF7416DD70B}"/>
              </a:ext>
            </a:extLst>
          </p:cNvPr>
          <p:cNvSpPr>
            <a:spLocks noGrp="1"/>
          </p:cNvSpPr>
          <p:nvPr>
            <p:ph type="title"/>
          </p:nvPr>
        </p:nvSpPr>
        <p:spPr/>
        <p:txBody>
          <a:bodyPr/>
          <a:lstStyle/>
          <a:p>
            <a:r>
              <a:rPr lang="es-CO" b="1" i="1" dirty="0"/>
              <a:t>PRODUCTOS: Eficiencia del </a:t>
            </a:r>
            <a:r>
              <a:rPr lang="es-CO" b="1" i="1" dirty="0" err="1"/>
              <a:t>Metodo</a:t>
            </a:r>
            <a:endParaRPr lang="es-CO" dirty="0"/>
          </a:p>
        </p:txBody>
      </p:sp>
      <p:sp>
        <p:nvSpPr>
          <p:cNvPr id="3" name="Marcador de texto 2">
            <a:extLst>
              <a:ext uri="{FF2B5EF4-FFF2-40B4-BE49-F238E27FC236}">
                <a16:creationId xmlns:a16="http://schemas.microsoft.com/office/drawing/2014/main" id="{0129124B-EF92-48B0-90DC-D1277A697ECC}"/>
              </a:ext>
            </a:extLst>
          </p:cNvPr>
          <p:cNvSpPr>
            <a:spLocks noGrp="1"/>
          </p:cNvSpPr>
          <p:nvPr>
            <p:ph type="body" idx="1"/>
          </p:nvPr>
        </p:nvSpPr>
        <p:spPr/>
        <p:txBody>
          <a:bodyPr/>
          <a:lstStyle/>
          <a:p>
            <a:r>
              <a:rPr lang="es-CO" dirty="0"/>
              <a:t>Dado que no se posee un método directo para medir la eficiencia del algoritmo se utilizó la funcionalidad </a:t>
            </a:r>
            <a:r>
              <a:rPr lang="es-CO" dirty="0" err="1"/>
              <a:t>proc.time</a:t>
            </a:r>
            <a:r>
              <a:rPr lang="es-CO" dirty="0"/>
              <a:t>() en R para medir el tiempo de respuesta del algoritmo. Los resultados obtenidos fueron los siguientes:</a:t>
            </a:r>
          </a:p>
          <a:p>
            <a:pPr marL="114300" indent="0">
              <a:buNone/>
            </a:pPr>
            <a:r>
              <a:rPr lang="es-CO" dirty="0"/>
              <a:t>      Al ingresar los puntos escogidos el tiempo de respuesta del programa fue de</a:t>
            </a:r>
          </a:p>
          <a:p>
            <a:pPr marL="114300" indent="0">
              <a:buNone/>
            </a:pPr>
            <a:r>
              <a:rPr lang="es-CO" dirty="0"/>
              <a:t>      0.28 segundos</a:t>
            </a:r>
          </a:p>
          <a:p>
            <a:pPr marL="114300" indent="0">
              <a:buNone/>
            </a:pPr>
            <a:br>
              <a:rPr lang="es-CO" dirty="0"/>
            </a:br>
            <a:endParaRPr lang="es-CO" dirty="0"/>
          </a:p>
        </p:txBody>
      </p:sp>
      <p:pic>
        <p:nvPicPr>
          <p:cNvPr id="4" name="Imagen 3">
            <a:extLst>
              <a:ext uri="{FF2B5EF4-FFF2-40B4-BE49-F238E27FC236}">
                <a16:creationId xmlns:a16="http://schemas.microsoft.com/office/drawing/2014/main" id="{24EF56C1-EF5B-44EE-94A5-C12790974904}"/>
              </a:ext>
            </a:extLst>
          </p:cNvPr>
          <p:cNvPicPr>
            <a:picLocks noChangeAspect="1"/>
          </p:cNvPicPr>
          <p:nvPr/>
        </p:nvPicPr>
        <p:blipFill rotWithShape="1">
          <a:blip r:embed="rId2"/>
          <a:srcRect l="25814" t="43821" r="28954" b="35083"/>
          <a:stretch/>
        </p:blipFill>
        <p:spPr>
          <a:xfrm>
            <a:off x="797442" y="2993703"/>
            <a:ext cx="4136065" cy="1084522"/>
          </a:xfrm>
          <a:prstGeom prst="rect">
            <a:avLst/>
          </a:prstGeom>
        </p:spPr>
      </p:pic>
    </p:spTree>
    <p:extLst>
      <p:ext uri="{BB962C8B-B14F-4D97-AF65-F5344CB8AC3E}">
        <p14:creationId xmlns:p14="http://schemas.microsoft.com/office/powerpoint/2010/main" val="370416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8C01B-5903-49F7-98D9-BEF7416DD70B}"/>
              </a:ext>
            </a:extLst>
          </p:cNvPr>
          <p:cNvSpPr>
            <a:spLocks noGrp="1"/>
          </p:cNvSpPr>
          <p:nvPr>
            <p:ph type="title"/>
          </p:nvPr>
        </p:nvSpPr>
        <p:spPr/>
        <p:txBody>
          <a:bodyPr/>
          <a:lstStyle/>
          <a:p>
            <a:r>
              <a:rPr lang="es-CO" b="1" i="1" dirty="0"/>
              <a:t>PRODUCTOS: Eficiencia del </a:t>
            </a:r>
            <a:r>
              <a:rPr lang="es-CO" b="1" i="1" dirty="0" err="1"/>
              <a:t>Metodo</a:t>
            </a:r>
            <a:endParaRPr lang="es-CO" dirty="0"/>
          </a:p>
        </p:txBody>
      </p:sp>
      <p:sp>
        <p:nvSpPr>
          <p:cNvPr id="3" name="Marcador de texto 2">
            <a:extLst>
              <a:ext uri="{FF2B5EF4-FFF2-40B4-BE49-F238E27FC236}">
                <a16:creationId xmlns:a16="http://schemas.microsoft.com/office/drawing/2014/main" id="{0129124B-EF92-48B0-90DC-D1277A697ECC}"/>
              </a:ext>
            </a:extLst>
          </p:cNvPr>
          <p:cNvSpPr>
            <a:spLocks noGrp="1"/>
          </p:cNvSpPr>
          <p:nvPr>
            <p:ph type="body" idx="1"/>
          </p:nvPr>
        </p:nvSpPr>
        <p:spPr/>
        <p:txBody>
          <a:bodyPr/>
          <a:lstStyle/>
          <a:p>
            <a:r>
              <a:rPr lang="es-CO" dirty="0"/>
              <a:t>Posteriormente se añaden 4 puntos más y se vuelve a realizar la interpolación. El nuevo tiempo obtenido es de 0.31 segundos, es decir que se presentó un incremento del  3% al incrementar la entrada en un 16% (De 24 puntos a 28 puntos) Con lo cual se concluye que el método de </a:t>
            </a:r>
            <a:r>
              <a:rPr lang="es-CO" dirty="0" err="1"/>
              <a:t>spline</a:t>
            </a:r>
            <a:r>
              <a:rPr lang="es-CO" dirty="0"/>
              <a:t> presenta un rendimiento aceptable</a:t>
            </a:r>
            <a:br>
              <a:rPr lang="es-CO" dirty="0"/>
            </a:br>
            <a:endParaRPr lang="es-CO" dirty="0"/>
          </a:p>
        </p:txBody>
      </p:sp>
      <p:pic>
        <p:nvPicPr>
          <p:cNvPr id="5" name="Imagen 4">
            <a:extLst>
              <a:ext uri="{FF2B5EF4-FFF2-40B4-BE49-F238E27FC236}">
                <a16:creationId xmlns:a16="http://schemas.microsoft.com/office/drawing/2014/main" id="{D52BB2C4-8A4E-42C9-B97D-5FAB2E7A12FD}"/>
              </a:ext>
            </a:extLst>
          </p:cNvPr>
          <p:cNvPicPr>
            <a:picLocks noChangeAspect="1"/>
          </p:cNvPicPr>
          <p:nvPr/>
        </p:nvPicPr>
        <p:blipFill rotWithShape="1">
          <a:blip r:embed="rId2"/>
          <a:srcRect l="28605" t="47751" r="29767" b="32188"/>
          <a:stretch/>
        </p:blipFill>
        <p:spPr>
          <a:xfrm>
            <a:off x="765543" y="3051544"/>
            <a:ext cx="3806457" cy="1031358"/>
          </a:xfrm>
          <a:prstGeom prst="rect">
            <a:avLst/>
          </a:prstGeom>
        </p:spPr>
      </p:pic>
    </p:spTree>
    <p:extLst>
      <p:ext uri="{BB962C8B-B14F-4D97-AF65-F5344CB8AC3E}">
        <p14:creationId xmlns:p14="http://schemas.microsoft.com/office/powerpoint/2010/main" val="2602314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CF817-1205-4483-BF69-4B6572CA3EC4}"/>
              </a:ext>
            </a:extLst>
          </p:cNvPr>
          <p:cNvSpPr>
            <a:spLocks noGrp="1"/>
          </p:cNvSpPr>
          <p:nvPr>
            <p:ph type="title"/>
          </p:nvPr>
        </p:nvSpPr>
        <p:spPr/>
        <p:txBody>
          <a:bodyPr/>
          <a:lstStyle/>
          <a:p>
            <a:r>
              <a:rPr lang="es-CO" b="1" i="1" dirty="0"/>
              <a:t>A ¿El origen se puede modificar?</a:t>
            </a:r>
          </a:p>
        </p:txBody>
      </p:sp>
      <p:sp>
        <p:nvSpPr>
          <p:cNvPr id="3" name="Marcador de texto 2">
            <a:extLst>
              <a:ext uri="{FF2B5EF4-FFF2-40B4-BE49-F238E27FC236}">
                <a16:creationId xmlns:a16="http://schemas.microsoft.com/office/drawing/2014/main" id="{2DA6BB31-A5E1-42F5-BF52-68B4F163B1EA}"/>
              </a:ext>
            </a:extLst>
          </p:cNvPr>
          <p:cNvSpPr>
            <a:spLocks noGrp="1"/>
          </p:cNvSpPr>
          <p:nvPr>
            <p:ph type="body" idx="1"/>
          </p:nvPr>
        </p:nvSpPr>
        <p:spPr/>
        <p:txBody>
          <a:bodyPr/>
          <a:lstStyle/>
          <a:p>
            <a:r>
              <a:rPr lang="es-CO" sz="1600" dirty="0"/>
              <a:t>Si es posible modificar el origen, dado que se tiene una figura cerrada sin importar el punto de comienzo de los datos el resultado producido será el mismo.</a:t>
            </a:r>
          </a:p>
          <a:p>
            <a:pPr marL="114300" indent="0">
              <a:buNone/>
            </a:pPr>
            <a:r>
              <a:rPr lang="es-CO" sz="1600" dirty="0"/>
              <a:t>      Dado que en la implementación utilizada se crean los </a:t>
            </a:r>
            <a:r>
              <a:rPr lang="es-CO" sz="1600" dirty="0" err="1"/>
              <a:t>splines</a:t>
            </a:r>
            <a:r>
              <a:rPr lang="es-CO" sz="1600" dirty="0"/>
              <a:t> de forma    </a:t>
            </a:r>
          </a:p>
          <a:p>
            <a:pPr marL="114300" indent="0">
              <a:buNone/>
            </a:pPr>
            <a:r>
              <a:rPr lang="es-CO" sz="1600" dirty="0"/>
              <a:t>      independiente entre sí, la creación de un </a:t>
            </a:r>
            <a:r>
              <a:rPr lang="es-CO" sz="1600" dirty="0" err="1"/>
              <a:t>spline</a:t>
            </a:r>
            <a:r>
              <a:rPr lang="es-CO" sz="1600" dirty="0"/>
              <a:t> no incide en la formación de los</a:t>
            </a:r>
          </a:p>
          <a:p>
            <a:pPr marL="114300" indent="0">
              <a:buNone/>
            </a:pPr>
            <a:r>
              <a:rPr lang="es-CO" sz="1600" dirty="0"/>
              <a:t>      demás.</a:t>
            </a:r>
          </a:p>
          <a:p>
            <a:pPr marL="114300" indent="0">
              <a:buNone/>
            </a:pPr>
            <a:endParaRPr lang="es-CO" sz="1600" dirty="0"/>
          </a:p>
          <a:p>
            <a:pPr marL="114300" indent="0">
              <a:buNone/>
            </a:pPr>
            <a:endParaRPr lang="es-CO" sz="1600" dirty="0"/>
          </a:p>
          <a:p>
            <a:pPr marL="114300" indent="0">
              <a:buNone/>
            </a:pPr>
            <a:endParaRPr lang="es-CO" sz="1600" dirty="0"/>
          </a:p>
          <a:p>
            <a:pPr marL="114300" indent="0">
              <a:buNone/>
            </a:pPr>
            <a:endParaRPr lang="es-CO" sz="1600" dirty="0"/>
          </a:p>
          <a:p>
            <a:pPr marL="114300" indent="0">
              <a:buNone/>
            </a:pPr>
            <a:endParaRPr lang="es-CO" sz="1600" dirty="0"/>
          </a:p>
          <a:p>
            <a:r>
              <a:rPr lang="es-CO" dirty="0"/>
              <a:t>Se invirtió el orden del </a:t>
            </a:r>
            <a:r>
              <a:rPr lang="es-CO" dirty="0" err="1"/>
              <a:t>spline</a:t>
            </a:r>
            <a:r>
              <a:rPr lang="es-CO" dirty="0"/>
              <a:t> en color azul, tal como se puede observar se produce el mismo resultado en ambos casos. </a:t>
            </a:r>
            <a:endParaRPr lang="es-CO" sz="1600" dirty="0"/>
          </a:p>
        </p:txBody>
      </p:sp>
      <p:pic>
        <p:nvPicPr>
          <p:cNvPr id="4" name="Imagen 3">
            <a:extLst>
              <a:ext uri="{FF2B5EF4-FFF2-40B4-BE49-F238E27FC236}">
                <a16:creationId xmlns:a16="http://schemas.microsoft.com/office/drawing/2014/main" id="{5A4D33B0-E6D0-474A-BC94-03F7286706CC}"/>
              </a:ext>
            </a:extLst>
          </p:cNvPr>
          <p:cNvPicPr>
            <a:picLocks noChangeAspect="1"/>
          </p:cNvPicPr>
          <p:nvPr/>
        </p:nvPicPr>
        <p:blipFill rotWithShape="1">
          <a:blip r:embed="rId2"/>
          <a:srcRect l="20464" t="39891" r="16977" b="30533"/>
          <a:stretch/>
        </p:blipFill>
        <p:spPr>
          <a:xfrm>
            <a:off x="1711841" y="2451444"/>
            <a:ext cx="5720317" cy="1520456"/>
          </a:xfrm>
          <a:prstGeom prst="rect">
            <a:avLst/>
          </a:prstGeom>
        </p:spPr>
      </p:pic>
    </p:spTree>
    <p:extLst>
      <p:ext uri="{BB962C8B-B14F-4D97-AF65-F5344CB8AC3E}">
        <p14:creationId xmlns:p14="http://schemas.microsoft.com/office/powerpoint/2010/main" val="3906269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42DC3-14B3-496E-9D12-FE0705C9CBF3}"/>
              </a:ext>
            </a:extLst>
          </p:cNvPr>
          <p:cNvSpPr>
            <a:spLocks noGrp="1"/>
          </p:cNvSpPr>
          <p:nvPr>
            <p:ph type="title"/>
          </p:nvPr>
        </p:nvSpPr>
        <p:spPr>
          <a:xfrm>
            <a:off x="311700" y="180753"/>
            <a:ext cx="8520600" cy="861238"/>
          </a:xfrm>
        </p:spPr>
        <p:txBody>
          <a:bodyPr/>
          <a:lstStyle/>
          <a:p>
            <a:r>
              <a:rPr lang="es-CO" sz="2000" b="1" i="1" dirty="0"/>
              <a:t>B ¿Si tenemos nueva información cómo podemos implementar esa información en el algoritmo de interpolación?</a:t>
            </a:r>
            <a:endParaRPr lang="es-CO" sz="2000" dirty="0"/>
          </a:p>
        </p:txBody>
      </p:sp>
      <p:sp>
        <p:nvSpPr>
          <p:cNvPr id="3" name="Marcador de texto 2">
            <a:extLst>
              <a:ext uri="{FF2B5EF4-FFF2-40B4-BE49-F238E27FC236}">
                <a16:creationId xmlns:a16="http://schemas.microsoft.com/office/drawing/2014/main" id="{3FEC9A43-A4CF-401B-A979-96F0281373D3}"/>
              </a:ext>
            </a:extLst>
          </p:cNvPr>
          <p:cNvSpPr>
            <a:spLocks noGrp="1"/>
          </p:cNvSpPr>
          <p:nvPr>
            <p:ph type="body" idx="1"/>
          </p:nvPr>
        </p:nvSpPr>
        <p:spPr>
          <a:xfrm>
            <a:off x="311700" y="1041991"/>
            <a:ext cx="8520600" cy="3526809"/>
          </a:xfrm>
        </p:spPr>
        <p:txBody>
          <a:bodyPr/>
          <a:lstStyle/>
          <a:p>
            <a:pPr marL="114300" indent="0">
              <a:buNone/>
            </a:pPr>
            <a:endParaRPr lang="es-ES" dirty="0"/>
          </a:p>
          <a:p>
            <a:pPr marL="114300" indent="0">
              <a:buNone/>
            </a:pPr>
            <a:endParaRPr lang="es-CO" dirty="0"/>
          </a:p>
          <a:p>
            <a:pPr marL="114300" indent="0">
              <a:buNone/>
            </a:pPr>
            <a:endParaRPr lang="es-CO" dirty="0"/>
          </a:p>
          <a:p>
            <a:pPr marL="114300" indent="0">
              <a:buNone/>
            </a:pPr>
            <a:endParaRPr lang="es-CO" dirty="0"/>
          </a:p>
          <a:p>
            <a:pPr marL="114300" indent="0">
              <a:buNone/>
            </a:pPr>
            <a:endParaRPr lang="es-CO" dirty="0"/>
          </a:p>
          <a:p>
            <a:pPr marL="114300" indent="0">
              <a:buNone/>
            </a:pPr>
            <a:endParaRPr lang="es-CO" dirty="0"/>
          </a:p>
          <a:p>
            <a:pPr marL="114300" indent="0">
              <a:buNone/>
            </a:pPr>
            <a:endParaRPr lang="es-CO" dirty="0"/>
          </a:p>
          <a:p>
            <a:r>
              <a:rPr lang="es-CO" dirty="0"/>
              <a:t>En la imagen anterior cada </a:t>
            </a:r>
            <a:r>
              <a:rPr lang="es-CO" dirty="0" err="1"/>
              <a:t>spline</a:t>
            </a:r>
            <a:r>
              <a:rPr lang="es-CO" dirty="0"/>
              <a:t> está representado con un color diferente. Con lo cual podemos concluir que al insertar un nuevo nodo resulta necesario recalcular el </a:t>
            </a:r>
            <a:r>
              <a:rPr lang="es-CO" dirty="0" err="1"/>
              <a:t>spline</a:t>
            </a:r>
            <a:r>
              <a:rPr lang="es-CO" dirty="0"/>
              <a:t> que va a contener al nuevo nodo. Está solución no es totalmente eficiente, sin embargo, resulta más viable que tener que recalcular nuevamente todos los </a:t>
            </a:r>
            <a:r>
              <a:rPr lang="es-CO" dirty="0" err="1"/>
              <a:t>splines</a:t>
            </a:r>
            <a:r>
              <a:rPr lang="es-CO" dirty="0"/>
              <a:t>.</a:t>
            </a:r>
          </a:p>
        </p:txBody>
      </p:sp>
      <p:pic>
        <p:nvPicPr>
          <p:cNvPr id="6146" name="Picture 2" descr="https://lh3.googleusercontent.com/Z5xNClmxS4n2yQvx8uT6cHyyFPTURE4zl5qKGxhdNyImqRq5JqE3uT5u5Bwl4urgYBerkpYOrtV2_PnDURM5EkyTkVn1ATKYEcncBqlvvIPo8CDpiC5E17VOXCxdwQXLUKlkEwzo">
            <a:extLst>
              <a:ext uri="{FF2B5EF4-FFF2-40B4-BE49-F238E27FC236}">
                <a16:creationId xmlns:a16="http://schemas.microsoft.com/office/drawing/2014/main" id="{D5E321CC-D2FB-49CC-AE69-72EBA3879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20" y="1041990"/>
            <a:ext cx="7562864" cy="1967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2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753327-479C-4311-997B-F1F1C5FE9435}"/>
              </a:ext>
            </a:extLst>
          </p:cNvPr>
          <p:cNvSpPr>
            <a:spLocks noGrp="1"/>
          </p:cNvSpPr>
          <p:nvPr>
            <p:ph type="title"/>
          </p:nvPr>
        </p:nvSpPr>
        <p:spPr/>
        <p:txBody>
          <a:bodyPr/>
          <a:lstStyle/>
          <a:p>
            <a:r>
              <a:rPr lang="es-CO" sz="1800" b="1" i="1" dirty="0"/>
              <a:t>B ¿Su método es robusto, en el sentido que si se tienen más puntos la exactitud no disminuye?</a:t>
            </a:r>
          </a:p>
        </p:txBody>
      </p:sp>
      <p:sp>
        <p:nvSpPr>
          <p:cNvPr id="3" name="Marcador de texto 2">
            <a:extLst>
              <a:ext uri="{FF2B5EF4-FFF2-40B4-BE49-F238E27FC236}">
                <a16:creationId xmlns:a16="http://schemas.microsoft.com/office/drawing/2014/main" id="{0E7354ED-7019-4BFB-8D20-78C7CBA96EBA}"/>
              </a:ext>
            </a:extLst>
          </p:cNvPr>
          <p:cNvSpPr>
            <a:spLocks noGrp="1"/>
          </p:cNvSpPr>
          <p:nvPr>
            <p:ph type="body" idx="1"/>
          </p:nvPr>
        </p:nvSpPr>
        <p:spPr/>
        <p:txBody>
          <a:bodyPr/>
          <a:lstStyle/>
          <a:p>
            <a:r>
              <a:rPr lang="es-CO" sz="1600" dirty="0"/>
              <a:t>Dada la restricción de que para ingresar un nuevo punto el </a:t>
            </a:r>
            <a:r>
              <a:rPr lang="es-CO" sz="1600" dirty="0" err="1"/>
              <a:t>spline</a:t>
            </a:r>
            <a:r>
              <a:rPr lang="es-CO" sz="1600" dirty="0"/>
              <a:t> debe ser recalculado, la naturaleza del </a:t>
            </a:r>
            <a:r>
              <a:rPr lang="es-CO" sz="1600" dirty="0" err="1"/>
              <a:t>spline</a:t>
            </a:r>
            <a:r>
              <a:rPr lang="es-CO" sz="1600" dirty="0"/>
              <a:t> cúbico corresponderá a que la exactitud incrementara si se agregan más valores. Es decir, que a cambio de sacrificar eficiencia por tener que recalcular nuevamente algún </a:t>
            </a:r>
            <a:r>
              <a:rPr lang="es-CO" sz="1600" dirty="0" err="1"/>
              <a:t>spline</a:t>
            </a:r>
            <a:r>
              <a:rPr lang="es-CO" sz="1600" dirty="0"/>
              <a:t>, se garantiza que la solución se mantendrá robusta.</a:t>
            </a:r>
          </a:p>
          <a:p>
            <a:pPr marL="114300" indent="0">
              <a:buNone/>
            </a:pPr>
            <a:r>
              <a:rPr lang="es-CO" sz="1600" dirty="0"/>
              <a:t>      Por ejemplo si se añaden los siguientes puntos</a:t>
            </a:r>
          </a:p>
          <a:p>
            <a:pPr marL="114300" indent="0">
              <a:buNone/>
            </a:pPr>
            <a:endParaRPr lang="es-CO" sz="1600" dirty="0"/>
          </a:p>
          <a:p>
            <a:pPr marL="114300" indent="0">
              <a:buNone/>
            </a:pPr>
            <a:endParaRPr lang="es-CO" sz="1600" dirty="0"/>
          </a:p>
          <a:p>
            <a:pPr marL="114300" indent="0">
              <a:buNone/>
            </a:pPr>
            <a:endParaRPr lang="es-CO" sz="1600" dirty="0"/>
          </a:p>
          <a:p>
            <a:pPr marL="114300" indent="0">
              <a:buNone/>
            </a:pPr>
            <a:endParaRPr lang="es-CO" sz="1600" dirty="0"/>
          </a:p>
          <a:p>
            <a:pPr marL="114300" indent="0">
              <a:buNone/>
            </a:pPr>
            <a:endParaRPr lang="es-CO" sz="1600" dirty="0"/>
          </a:p>
          <a:p>
            <a:r>
              <a:rPr lang="es-CO" sz="1600" dirty="0"/>
              <a:t>Como se puede observar en la imagen los nuevos puntos están marcados con color azul. El resultado de agregarlos es que permiten definir con mayor precisión la imagen. Con lo cual se sustenta la afirmación de que se está utilizando un método robusto.</a:t>
            </a:r>
            <a:br>
              <a:rPr lang="es-CO" sz="1600" dirty="0"/>
            </a:br>
            <a:endParaRPr lang="es-CO" sz="1600" dirty="0"/>
          </a:p>
          <a:p>
            <a:pPr marL="114300" indent="0">
              <a:buNone/>
            </a:pPr>
            <a:br>
              <a:rPr lang="es-CO" dirty="0"/>
            </a:br>
            <a:endParaRPr lang="es-CO" dirty="0"/>
          </a:p>
        </p:txBody>
      </p:sp>
      <p:pic>
        <p:nvPicPr>
          <p:cNvPr id="4" name="Imagen 3">
            <a:extLst>
              <a:ext uri="{FF2B5EF4-FFF2-40B4-BE49-F238E27FC236}">
                <a16:creationId xmlns:a16="http://schemas.microsoft.com/office/drawing/2014/main" id="{4071EDEE-0320-4108-B58F-7649E27660AB}"/>
              </a:ext>
            </a:extLst>
          </p:cNvPr>
          <p:cNvPicPr>
            <a:picLocks noChangeAspect="1"/>
          </p:cNvPicPr>
          <p:nvPr/>
        </p:nvPicPr>
        <p:blipFill rotWithShape="1">
          <a:blip r:embed="rId2"/>
          <a:srcRect l="41163" t="50000" r="41279" b="30947"/>
          <a:stretch/>
        </p:blipFill>
        <p:spPr>
          <a:xfrm>
            <a:off x="797443" y="2752502"/>
            <a:ext cx="1605516" cy="979525"/>
          </a:xfrm>
          <a:prstGeom prst="rect">
            <a:avLst/>
          </a:prstGeom>
        </p:spPr>
      </p:pic>
      <p:pic>
        <p:nvPicPr>
          <p:cNvPr id="7170" name="Picture 2" descr="https://lh6.googleusercontent.com/RdCgr0PgYq7ENY1n_vbFHm9Mj1UH5mWR6jBLfCuFtF_vkuwwScCvABNMuQ9kmnA_JSu0TIw7iczGsaUBObd6vB2qgFoKprbhgMVBbG3tARNt07xBlZPU4M0GMzZ70cZCdoxzqkp3">
            <a:extLst>
              <a:ext uri="{FF2B5EF4-FFF2-40B4-BE49-F238E27FC236}">
                <a16:creationId xmlns:a16="http://schemas.microsoft.com/office/drawing/2014/main" id="{460E57BE-2E66-4ADD-A3C5-FB2B974A4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345" y="2727913"/>
            <a:ext cx="5371767" cy="1297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07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0585D-5B59-4718-8E77-7B429244C13A}"/>
              </a:ext>
            </a:extLst>
          </p:cNvPr>
          <p:cNvSpPr>
            <a:spLocks noGrp="1"/>
          </p:cNvSpPr>
          <p:nvPr>
            <p:ph type="title"/>
          </p:nvPr>
        </p:nvSpPr>
        <p:spPr>
          <a:xfrm>
            <a:off x="311700" y="268100"/>
            <a:ext cx="8520600" cy="613200"/>
          </a:xfrm>
        </p:spPr>
        <p:txBody>
          <a:bodyPr/>
          <a:lstStyle/>
          <a:p>
            <a:r>
              <a:rPr lang="es-CO" sz="1800" b="1" i="1" dirty="0"/>
              <a:t>D Suponga que tiene más puntos con más cifras significativas, ¿ como se comporta su algoritmo ? ¿la exactitud decae?</a:t>
            </a:r>
          </a:p>
        </p:txBody>
      </p:sp>
      <p:sp>
        <p:nvSpPr>
          <p:cNvPr id="3" name="Marcador de texto 2">
            <a:extLst>
              <a:ext uri="{FF2B5EF4-FFF2-40B4-BE49-F238E27FC236}">
                <a16:creationId xmlns:a16="http://schemas.microsoft.com/office/drawing/2014/main" id="{4978DA92-FDD9-4B4D-A1E7-411B29A56408}"/>
              </a:ext>
            </a:extLst>
          </p:cNvPr>
          <p:cNvSpPr>
            <a:spLocks noGrp="1"/>
          </p:cNvSpPr>
          <p:nvPr>
            <p:ph type="body" idx="1"/>
          </p:nvPr>
        </p:nvSpPr>
        <p:spPr/>
        <p:txBody>
          <a:bodyPr/>
          <a:lstStyle/>
          <a:p>
            <a:r>
              <a:rPr lang="es-CO" dirty="0"/>
              <a:t>No dado que la naturaleza del algoritmo consiste en que a mayor número de puntos el resultado obtenido es más exacto. Siempre y cuando los puntos introducidos no generen cambios abruptos en el comportamiento de los </a:t>
            </a:r>
            <a:r>
              <a:rPr lang="es-CO" dirty="0" err="1"/>
              <a:t>splines</a:t>
            </a:r>
            <a:r>
              <a:rPr lang="es-CO" dirty="0"/>
              <a:t>. Es decir, que no se debe solapar con puntos previamente ingresados. </a:t>
            </a:r>
          </a:p>
          <a:p>
            <a:pPr marL="114300" indent="0">
              <a:buNone/>
            </a:pPr>
            <a:endParaRPr lang="es-CO" dirty="0"/>
          </a:p>
        </p:txBody>
      </p:sp>
    </p:spTree>
    <p:extLst>
      <p:ext uri="{BB962C8B-B14F-4D97-AF65-F5344CB8AC3E}">
        <p14:creationId xmlns:p14="http://schemas.microsoft.com/office/powerpoint/2010/main" val="3894984109"/>
      </p:ext>
    </p:extLst>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Selección de los datos</a:t>
            </a:r>
            <a:endParaRPr dirty="0"/>
          </a:p>
        </p:txBody>
      </p:sp>
      <p:sp>
        <p:nvSpPr>
          <p:cNvPr id="66" name="Google Shape;66;p14"/>
          <p:cNvSpPr txBox="1">
            <a:spLocks noGrp="1"/>
          </p:cNvSpPr>
          <p:nvPr>
            <p:ph type="body" idx="1"/>
          </p:nvPr>
        </p:nvSpPr>
        <p:spPr>
          <a:xfrm>
            <a:off x="311700" y="972782"/>
            <a:ext cx="8520600" cy="3397200"/>
          </a:xfrm>
          <a:prstGeom prst="rect">
            <a:avLst/>
          </a:prstGeom>
        </p:spPr>
        <p:txBody>
          <a:bodyPr spcFirstLastPara="1" wrap="square" lIns="91425" tIns="91425" rIns="91425" bIns="91425" anchor="t" anchorCtr="0">
            <a:noAutofit/>
          </a:bodyPr>
          <a:lstStyle/>
          <a:p>
            <a:pPr marL="114300" indent="0">
              <a:lnSpc>
                <a:spcPct val="100000"/>
              </a:lnSpc>
              <a:buNone/>
            </a:pPr>
            <a:r>
              <a:rPr lang="es-CO" sz="1600" dirty="0"/>
              <a:t>La manera en la que se escogió los n puntos se realizaron a partir de los siguientes criterios partiendo que P(x) = </a:t>
            </a:r>
            <a:r>
              <a:rPr lang="es-CO" sz="1600" i="1" dirty="0"/>
              <a:t> ax³ + bx² + </a:t>
            </a:r>
            <a:r>
              <a:rPr lang="es-CO" sz="1600" i="1" dirty="0" err="1"/>
              <a:t>cx</a:t>
            </a:r>
            <a:r>
              <a:rPr lang="es-CO" sz="1600" i="1" dirty="0"/>
              <a:t> + d</a:t>
            </a:r>
            <a:r>
              <a:rPr lang="es-CO" sz="1600" dirty="0"/>
              <a:t>:</a:t>
            </a:r>
          </a:p>
          <a:p>
            <a:pPr marL="114300" indent="0">
              <a:lnSpc>
                <a:spcPct val="100000"/>
              </a:lnSpc>
              <a:buNone/>
            </a:pPr>
            <a:endParaRPr lang="es-CO" sz="1600" dirty="0"/>
          </a:p>
          <a:p>
            <a:pPr algn="just" fontAlgn="base">
              <a:lnSpc>
                <a:spcPct val="100000"/>
              </a:lnSpc>
            </a:pPr>
            <a:r>
              <a:rPr lang="es-CO" sz="1600" dirty="0"/>
              <a:t>Que las partes de la función a trozos </a:t>
            </a:r>
          </a:p>
          <a:p>
            <a:pPr marL="114300" indent="0" algn="just" fontAlgn="base">
              <a:lnSpc>
                <a:spcPct val="100000"/>
              </a:lnSpc>
              <a:buNone/>
            </a:pPr>
            <a:r>
              <a:rPr lang="es-CO" sz="1600" dirty="0"/>
              <a:t>P(x) pasen por ese punto. Es decir, que </a:t>
            </a:r>
          </a:p>
          <a:p>
            <a:pPr marL="114300" indent="0" algn="just" fontAlgn="base">
              <a:lnSpc>
                <a:spcPct val="100000"/>
              </a:lnSpc>
              <a:buNone/>
            </a:pPr>
            <a:r>
              <a:rPr lang="es-CO" sz="1600" dirty="0"/>
              <a:t>las dos </a:t>
            </a:r>
            <a:r>
              <a:rPr lang="es-CO" sz="1600" dirty="0" err="1"/>
              <a:t>Pn</a:t>
            </a:r>
            <a:r>
              <a:rPr lang="es-CO" sz="1600" dirty="0"/>
              <a:t>(x) que rodean al f(x) que </a:t>
            </a:r>
          </a:p>
          <a:p>
            <a:pPr marL="114300" indent="0" algn="just" fontAlgn="base">
              <a:lnSpc>
                <a:spcPct val="100000"/>
              </a:lnSpc>
              <a:buNone/>
            </a:pPr>
            <a:r>
              <a:rPr lang="es-CO" sz="1600" dirty="0"/>
              <a:t>queremos aproximar, sean igual a f(x) en </a:t>
            </a:r>
          </a:p>
          <a:p>
            <a:pPr marL="114300" indent="0" algn="just" fontAlgn="base">
              <a:lnSpc>
                <a:spcPct val="100000"/>
              </a:lnSpc>
              <a:buNone/>
            </a:pPr>
            <a:r>
              <a:rPr lang="es-CO" sz="1600" dirty="0"/>
              <a:t>cada uno de estos puntos.</a:t>
            </a:r>
          </a:p>
          <a:p>
            <a:pPr marL="114300" indent="0" fontAlgn="base">
              <a:lnSpc>
                <a:spcPct val="100000"/>
              </a:lnSpc>
              <a:buNone/>
            </a:pPr>
            <a:endParaRPr lang="es-CO" sz="1600" dirty="0"/>
          </a:p>
          <a:p>
            <a:pPr fontAlgn="base">
              <a:lnSpc>
                <a:spcPct val="100000"/>
              </a:lnSpc>
            </a:pPr>
            <a:r>
              <a:rPr lang="es-CO" sz="1600" dirty="0"/>
              <a:t>De manera intuitiva podemos afirmar</a:t>
            </a:r>
          </a:p>
          <a:p>
            <a:pPr marL="114300" indent="0" fontAlgn="base">
              <a:lnSpc>
                <a:spcPct val="100000"/>
              </a:lnSpc>
              <a:buNone/>
            </a:pPr>
            <a:r>
              <a:rPr lang="es-CO" sz="1600" dirty="0"/>
              <a:t>cuáles eran los puntos más importantes, </a:t>
            </a:r>
          </a:p>
          <a:p>
            <a:pPr marL="114300" indent="0" fontAlgn="base">
              <a:lnSpc>
                <a:spcPct val="100000"/>
              </a:lnSpc>
              <a:buNone/>
            </a:pPr>
            <a:r>
              <a:rPr lang="es-CO" sz="1600" dirty="0"/>
              <a:t>esto debido a que representan un máximo </a:t>
            </a:r>
          </a:p>
          <a:p>
            <a:pPr marL="114300" indent="0" fontAlgn="base">
              <a:lnSpc>
                <a:spcPct val="100000"/>
              </a:lnSpc>
              <a:buNone/>
            </a:pPr>
            <a:r>
              <a:rPr lang="es-CO" sz="1600" dirty="0"/>
              <a:t>o mínimo relativo entre un intervalo [a, b]</a:t>
            </a:r>
          </a:p>
          <a:p>
            <a:pPr marL="114300" indent="0" fontAlgn="base">
              <a:lnSpc>
                <a:spcPct val="100000"/>
              </a:lnSpc>
              <a:buNone/>
            </a:pPr>
            <a:endParaRPr lang="es-CO" sz="1600" dirty="0"/>
          </a:p>
        </p:txBody>
      </p:sp>
      <p:pic>
        <p:nvPicPr>
          <p:cNvPr id="67" name="Google Shape;67;p14"/>
          <p:cNvPicPr preferRelativeResize="0"/>
          <p:nvPr/>
        </p:nvPicPr>
        <p:blipFill>
          <a:blip r:embed="rId3">
            <a:alphaModFix/>
          </a:blip>
          <a:stretch>
            <a:fillRect/>
          </a:stretch>
        </p:blipFill>
        <p:spPr>
          <a:xfrm>
            <a:off x="4472099" y="1476568"/>
            <a:ext cx="4498425" cy="28934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A43AB8-67CE-40CB-A41B-5C574D41ED65}"/>
              </a:ext>
            </a:extLst>
          </p:cNvPr>
          <p:cNvSpPr>
            <a:spLocks noGrp="1"/>
          </p:cNvSpPr>
          <p:nvPr>
            <p:ph type="title"/>
          </p:nvPr>
        </p:nvSpPr>
        <p:spPr/>
        <p:txBody>
          <a:bodyPr/>
          <a:lstStyle/>
          <a:p>
            <a:r>
              <a:rPr lang="es" dirty="0"/>
              <a:t>Selección de los datos</a:t>
            </a:r>
            <a:endParaRPr lang="es-CO" dirty="0"/>
          </a:p>
        </p:txBody>
      </p:sp>
      <p:sp>
        <p:nvSpPr>
          <p:cNvPr id="3" name="Marcador de texto 2">
            <a:extLst>
              <a:ext uri="{FF2B5EF4-FFF2-40B4-BE49-F238E27FC236}">
                <a16:creationId xmlns:a16="http://schemas.microsoft.com/office/drawing/2014/main" id="{DBB05411-8889-4256-A3DF-31DC3823DDFD}"/>
              </a:ext>
            </a:extLst>
          </p:cNvPr>
          <p:cNvSpPr>
            <a:spLocks noGrp="1"/>
          </p:cNvSpPr>
          <p:nvPr>
            <p:ph type="body" idx="1"/>
          </p:nvPr>
        </p:nvSpPr>
        <p:spPr/>
        <p:txBody>
          <a:bodyPr/>
          <a:lstStyle/>
          <a:p>
            <a:r>
              <a:rPr lang="es-CO" dirty="0"/>
              <a:t>Aquí se puede ver todos los puntos que dejan ver de manera clara que son máximos o mínimos como el punto D entre el intervalo [C, E].</a:t>
            </a:r>
          </a:p>
          <a:p>
            <a:endParaRPr lang="es-CO" dirty="0"/>
          </a:p>
          <a:p>
            <a:pPr marL="114300" indent="0">
              <a:buNone/>
            </a:pPr>
            <a:r>
              <a:rPr lang="es-CO" dirty="0"/>
              <a:t>						</a:t>
            </a:r>
            <a:r>
              <a:rPr lang="es-CO" sz="1600" dirty="0"/>
              <a:t>A medida que la curva es 							más suave podemos afirmar							que se requiere de menos 							puntos mientras que si esta 							tiene un comportamiento más 							abrupto se necesita de más 							puntos para la correcta 							interpolación</a:t>
            </a:r>
          </a:p>
          <a:p>
            <a:pPr marL="114300" indent="0">
              <a:buNone/>
            </a:pPr>
            <a:r>
              <a:rPr lang="es-CO" dirty="0"/>
              <a:t> </a:t>
            </a:r>
          </a:p>
          <a:p>
            <a:endParaRPr lang="es-CO" dirty="0"/>
          </a:p>
        </p:txBody>
      </p:sp>
      <p:pic>
        <p:nvPicPr>
          <p:cNvPr id="4" name="Google Shape;67;p14">
            <a:extLst>
              <a:ext uri="{FF2B5EF4-FFF2-40B4-BE49-F238E27FC236}">
                <a16:creationId xmlns:a16="http://schemas.microsoft.com/office/drawing/2014/main" id="{B976563E-7347-4CD9-BE4E-15DA3435FB6D}"/>
              </a:ext>
            </a:extLst>
          </p:cNvPr>
          <p:cNvPicPr preferRelativeResize="0"/>
          <p:nvPr/>
        </p:nvPicPr>
        <p:blipFill rotWithShape="1">
          <a:blip r:embed="rId2">
            <a:alphaModFix/>
          </a:blip>
          <a:srcRect t="3354" b="22048"/>
          <a:stretch/>
        </p:blipFill>
        <p:spPr>
          <a:xfrm>
            <a:off x="548685" y="2020185"/>
            <a:ext cx="5150366" cy="2548615"/>
          </a:xfrm>
          <a:prstGeom prst="rect">
            <a:avLst/>
          </a:prstGeom>
          <a:noFill/>
          <a:ln>
            <a:noFill/>
          </a:ln>
        </p:spPr>
      </p:pic>
    </p:spTree>
    <p:extLst>
      <p:ext uri="{BB962C8B-B14F-4D97-AF65-F5344CB8AC3E}">
        <p14:creationId xmlns:p14="http://schemas.microsoft.com/office/powerpoint/2010/main" val="2043451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A71FA-9434-4767-A6B0-FDC60E4E0A28}"/>
              </a:ext>
            </a:extLst>
          </p:cNvPr>
          <p:cNvSpPr>
            <a:spLocks noGrp="1"/>
          </p:cNvSpPr>
          <p:nvPr>
            <p:ph type="title"/>
          </p:nvPr>
        </p:nvSpPr>
        <p:spPr/>
        <p:txBody>
          <a:bodyPr/>
          <a:lstStyle/>
          <a:p>
            <a:r>
              <a:rPr lang="es" dirty="0"/>
              <a:t>Algoritmo empleado: </a:t>
            </a:r>
            <a:r>
              <a:rPr lang="es-CO" b="1" i="1" dirty="0"/>
              <a:t>Algoritmo de Splines</a:t>
            </a:r>
            <a:endParaRPr lang="es-CO" dirty="0"/>
          </a:p>
        </p:txBody>
      </p:sp>
      <p:sp>
        <p:nvSpPr>
          <p:cNvPr id="3" name="Marcador de texto 2">
            <a:extLst>
              <a:ext uri="{FF2B5EF4-FFF2-40B4-BE49-F238E27FC236}">
                <a16:creationId xmlns:a16="http://schemas.microsoft.com/office/drawing/2014/main" id="{6611864C-AD6E-4F6B-B468-EC50A00F1354}"/>
              </a:ext>
            </a:extLst>
          </p:cNvPr>
          <p:cNvSpPr>
            <a:spLocks noGrp="1"/>
          </p:cNvSpPr>
          <p:nvPr>
            <p:ph type="body" idx="1"/>
          </p:nvPr>
        </p:nvSpPr>
        <p:spPr/>
        <p:txBody>
          <a:bodyPr/>
          <a:lstStyle/>
          <a:p>
            <a:r>
              <a:rPr lang="es-CO" dirty="0"/>
              <a:t>En el subcampo matemático del análisis numérico, un </a:t>
            </a:r>
            <a:r>
              <a:rPr lang="es-CO" dirty="0" err="1"/>
              <a:t>spline</a:t>
            </a:r>
            <a:r>
              <a:rPr lang="es-CO" dirty="0"/>
              <a:t> es una curva diferenciable definida en porciones mediante polinomios. En los problemas de interpolación, se utiliza a menudo la interpolación mediante </a:t>
            </a:r>
            <a:r>
              <a:rPr lang="es-CO" dirty="0" err="1"/>
              <a:t>splines</a:t>
            </a:r>
            <a:r>
              <a:rPr lang="es-CO" dirty="0"/>
              <a:t> porque da lugar a resultados similares requiriendo solamente el uso de polinomios de bajo grado, evitando así las oscilaciones, indeseables en la mayoría de las aplicaciones, encontradas al interpolar mediante polinomios de grado elevado.</a:t>
            </a:r>
            <a:br>
              <a:rPr lang="es-CO" dirty="0"/>
            </a:br>
            <a:endParaRPr lang="es-CO" dirty="0"/>
          </a:p>
        </p:txBody>
      </p:sp>
      <p:sp>
        <p:nvSpPr>
          <p:cNvPr id="4" name="Marcador de texto 3">
            <a:extLst>
              <a:ext uri="{FF2B5EF4-FFF2-40B4-BE49-F238E27FC236}">
                <a16:creationId xmlns:a16="http://schemas.microsoft.com/office/drawing/2014/main" id="{330C1270-6591-48B6-A530-544EBD19A58F}"/>
              </a:ext>
            </a:extLst>
          </p:cNvPr>
          <p:cNvSpPr>
            <a:spLocks noGrp="1"/>
          </p:cNvSpPr>
          <p:nvPr>
            <p:ph type="body" idx="2"/>
          </p:nvPr>
        </p:nvSpPr>
        <p:spPr>
          <a:xfrm>
            <a:off x="4747340" y="1171675"/>
            <a:ext cx="4084960" cy="3397200"/>
          </a:xfrm>
        </p:spPr>
        <p:txBody>
          <a:bodyPr/>
          <a:lstStyle/>
          <a:p>
            <a:pPr fontAlgn="base"/>
            <a:r>
              <a:rPr lang="es-CO" dirty="0"/>
              <a:t>Cuando se habla de oscilaciones se habla de manera precisa del fenómeno de Runge el cual es un problema cuando se usa interpolación polinómica con polinomios de alto grado entre nodos equidistantes Para el ajuste de curvas, los </a:t>
            </a:r>
            <a:r>
              <a:rPr lang="es-CO" dirty="0" err="1"/>
              <a:t>splines</a:t>
            </a:r>
            <a:r>
              <a:rPr lang="es-CO" dirty="0"/>
              <a:t> se utilizan para aproximar formas complicadas.</a:t>
            </a:r>
          </a:p>
          <a:p>
            <a:pPr fontAlgn="base"/>
            <a:endParaRPr lang="es-CO" dirty="0"/>
          </a:p>
        </p:txBody>
      </p:sp>
      <p:pic>
        <p:nvPicPr>
          <p:cNvPr id="1032" name="Picture 8" descr="Resultado de imagen para splines">
            <a:extLst>
              <a:ext uri="{FF2B5EF4-FFF2-40B4-BE49-F238E27FC236}">
                <a16:creationId xmlns:a16="http://schemas.microsoft.com/office/drawing/2014/main" id="{578B6B02-F476-4DB4-B2D2-4AE59DDF3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120" y="3090989"/>
            <a:ext cx="2165400" cy="147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521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34393"/>
            <a:ext cx="8520600" cy="613200"/>
          </a:xfrm>
          <a:prstGeom prst="rect">
            <a:avLst/>
          </a:prstGeom>
        </p:spPr>
        <p:txBody>
          <a:bodyPr spcFirstLastPara="1" wrap="square" lIns="91425" tIns="91425" rIns="91425" bIns="91425" anchor="t" anchorCtr="0">
            <a:noAutofit/>
          </a:bodyPr>
          <a:lstStyle/>
          <a:p>
            <a:pPr lvl="0"/>
            <a:r>
              <a:rPr lang="es" dirty="0"/>
              <a:t>Algoritmo empleado: </a:t>
            </a:r>
            <a:r>
              <a:rPr lang="es-CO" b="1" i="1" dirty="0"/>
              <a:t>Algoritmo de Splines</a:t>
            </a:r>
            <a:endParaRPr dirty="0"/>
          </a:p>
        </p:txBody>
      </p:sp>
      <p:sp>
        <p:nvSpPr>
          <p:cNvPr id="73" name="Google Shape;73;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fontAlgn="base"/>
            <a:r>
              <a:rPr lang="es-CO" dirty="0"/>
              <a:t>Splines cúbicos</a:t>
            </a:r>
          </a:p>
          <a:p>
            <a:pPr marL="114300" indent="0" fontAlgn="base">
              <a:buNone/>
            </a:pPr>
            <a:r>
              <a:rPr lang="es-CO" dirty="0"/>
              <a:t>	Un trazador cúbico S es una función a trozos que interpola a f en los n+1 	puntos (x0,y0),(x1,y1),(x2,y2), ...,(</a:t>
            </a:r>
            <a:r>
              <a:rPr lang="es-CO" dirty="0" err="1"/>
              <a:t>xn,yn</a:t>
            </a:r>
            <a:r>
              <a:rPr lang="es-CO" dirty="0"/>
              <a:t>) (con a=x0&lt;x1&lt;...&lt;</a:t>
            </a:r>
            <a:r>
              <a:rPr lang="es-CO" dirty="0" err="1"/>
              <a:t>xn</a:t>
            </a:r>
            <a:r>
              <a:rPr lang="es-CO" dirty="0"/>
              <a:t> =b). S	 es deﬁnida de la siguiente manera:</a:t>
            </a:r>
          </a:p>
          <a:p>
            <a:pPr marL="114300" indent="0">
              <a:buNone/>
            </a:pPr>
            <a:endParaRPr dirty="0"/>
          </a:p>
        </p:txBody>
      </p:sp>
      <p:pic>
        <p:nvPicPr>
          <p:cNvPr id="2050" name="Picture 2" descr="https://lh6.googleusercontent.com/_UDggrN9ET0kQ0AwL2IzQ7o64hytL4fqNDLE5PeHtYx73AGpKnYWQzp1tSwb3PEXlmyYn3GgUxHzGOZMMtO-p4ccl04k2efTdCQHq2KVuo389-gJMPrWs8oYgrRJtU8BnRd5bA_y">
            <a:extLst>
              <a:ext uri="{FF2B5EF4-FFF2-40B4-BE49-F238E27FC236}">
                <a16:creationId xmlns:a16="http://schemas.microsoft.com/office/drawing/2014/main" id="{04F7426E-BFD3-461C-8F98-52482907CE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55" t="28059" r="54293" b="52753"/>
          <a:stretch/>
        </p:blipFill>
        <p:spPr bwMode="auto">
          <a:xfrm>
            <a:off x="1286539" y="2834364"/>
            <a:ext cx="3730603" cy="17344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lvl="0"/>
            <a:r>
              <a:rPr lang="es-CO" b="1" i="1" dirty="0"/>
              <a:t>IMPLEMENTACIÓN</a:t>
            </a:r>
            <a:endParaRPr dirty="0"/>
          </a:p>
        </p:txBody>
      </p:sp>
      <p:sp>
        <p:nvSpPr>
          <p:cNvPr id="79" name="Google Shape;79;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s-CO" dirty="0"/>
              <a:t>Algunas curvas presentan “picos” así que se construye un trazador para cada curva entre cada dos picos. El tratamiento de picos requiere usualmente un trazador con frontera sujeta.</a:t>
            </a:r>
          </a:p>
          <a:p>
            <a:pPr marL="114300" indent="0">
              <a:buNone/>
            </a:pPr>
            <a:endParaRPr lang="es-CO" dirty="0"/>
          </a:p>
          <a:p>
            <a:r>
              <a:rPr lang="es-CO" dirty="0"/>
              <a:t>El proceso de construcción del trazador cúbico consiste en determinar cada polinomio cúbico </a:t>
            </a:r>
            <a:r>
              <a:rPr lang="es-CO" dirty="0" err="1"/>
              <a:t>Sj</a:t>
            </a:r>
            <a:r>
              <a:rPr lang="es-CO" dirty="0"/>
              <a:t>(x), es decir, buscar sus </a:t>
            </a:r>
            <a:r>
              <a:rPr lang="es-CO" dirty="0" err="1"/>
              <a:t>coeﬁcientes</a:t>
            </a:r>
            <a:r>
              <a:rPr lang="es-CO" dirty="0"/>
              <a:t> </a:t>
            </a:r>
            <a:r>
              <a:rPr lang="es-CO" dirty="0" err="1"/>
              <a:t>ai</a:t>
            </a:r>
            <a:r>
              <a:rPr lang="es-CO" dirty="0"/>
              <a:t>, </a:t>
            </a:r>
            <a:r>
              <a:rPr lang="es-CO" dirty="0" err="1"/>
              <a:t>bi</a:t>
            </a:r>
            <a:r>
              <a:rPr lang="es-CO" dirty="0"/>
              <a:t>, </a:t>
            </a:r>
            <a:r>
              <a:rPr lang="es-CO" dirty="0" err="1"/>
              <a:t>ci</a:t>
            </a:r>
            <a:r>
              <a:rPr lang="es-CO" dirty="0"/>
              <a:t> y di. La </a:t>
            </a:r>
            <a:r>
              <a:rPr lang="es-CO" dirty="0" err="1"/>
              <a:t>deﬁnición</a:t>
            </a:r>
            <a:r>
              <a:rPr lang="es-CO" dirty="0"/>
              <a:t> nos da las condiciones que se deben cumplir. De estas condiciones podemos obtener un sistema de ecuaciones 4n×4n, donde las incógnitas son todos los </a:t>
            </a:r>
            <a:r>
              <a:rPr lang="es-CO" dirty="0" err="1"/>
              <a:t>coeﬁcientes</a:t>
            </a:r>
            <a:r>
              <a:rPr lang="es-CO" dirty="0"/>
              <a:t> </a:t>
            </a:r>
            <a:r>
              <a:rPr lang="es-CO" dirty="0" err="1"/>
              <a:t>ai</a:t>
            </a:r>
            <a:r>
              <a:rPr lang="es-CO" dirty="0"/>
              <a:t>, </a:t>
            </a:r>
            <a:r>
              <a:rPr lang="es-CO" dirty="0" err="1"/>
              <a:t>bi</a:t>
            </a:r>
            <a:r>
              <a:rPr lang="es-CO" dirty="0"/>
              <a:t>, </a:t>
            </a:r>
            <a:r>
              <a:rPr lang="es-CO" dirty="0" err="1"/>
              <a:t>ci</a:t>
            </a:r>
            <a:r>
              <a:rPr lang="es-CO" dirty="0"/>
              <a:t> y di donde i = 0,1,...,n−1. Lo que obtenemos es un trazador cúbico único.</a:t>
            </a:r>
          </a:p>
          <a:p>
            <a:pPr marL="114300" indent="0">
              <a:buNone/>
            </a:pPr>
            <a:br>
              <a:rPr lang="es-CO" dirty="0"/>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25080F-9C1C-4DD4-8F22-991ABFC40075}"/>
              </a:ext>
            </a:extLst>
          </p:cNvPr>
          <p:cNvSpPr>
            <a:spLocks noGrp="1"/>
          </p:cNvSpPr>
          <p:nvPr>
            <p:ph type="title"/>
          </p:nvPr>
        </p:nvSpPr>
        <p:spPr>
          <a:xfrm>
            <a:off x="311700" y="445025"/>
            <a:ext cx="8520600" cy="613200"/>
          </a:xfrm>
        </p:spPr>
        <p:txBody>
          <a:bodyPr/>
          <a:lstStyle/>
          <a:p>
            <a:r>
              <a:rPr lang="es-CO" b="1" i="1" dirty="0"/>
              <a:t>PRODUCTOS: Algoritmo</a:t>
            </a:r>
            <a:endParaRPr lang="es-CO" dirty="0"/>
          </a:p>
        </p:txBody>
      </p:sp>
      <p:sp>
        <p:nvSpPr>
          <p:cNvPr id="3" name="Marcador de texto 2">
            <a:extLst>
              <a:ext uri="{FF2B5EF4-FFF2-40B4-BE49-F238E27FC236}">
                <a16:creationId xmlns:a16="http://schemas.microsoft.com/office/drawing/2014/main" id="{733D0F4B-F38A-4EE7-B118-58E59FCCB53D}"/>
              </a:ext>
            </a:extLst>
          </p:cNvPr>
          <p:cNvSpPr>
            <a:spLocks noGrp="1"/>
          </p:cNvSpPr>
          <p:nvPr>
            <p:ph type="body" idx="1"/>
          </p:nvPr>
        </p:nvSpPr>
        <p:spPr/>
        <p:txBody>
          <a:bodyPr/>
          <a:lstStyle/>
          <a:p>
            <a:endParaRPr lang="es-CO" dirty="0"/>
          </a:p>
        </p:txBody>
      </p:sp>
      <p:pic>
        <p:nvPicPr>
          <p:cNvPr id="3076" name="Picture 4" descr="https://lh4.googleusercontent.com/k1c0T_kRGxH3g-rAnQUKLZoD2YeM-uZakznqIHnhDTmoimdvhWOGSbDoNzYiW0Nx1ny3fyp6bV0iMBRKKIdCv-ZhfKtOWmMGR3yl5dej1H5znTCUrBE0vmDxb9qEay0ixQ-gQMJP">
            <a:extLst>
              <a:ext uri="{FF2B5EF4-FFF2-40B4-BE49-F238E27FC236}">
                <a16:creationId xmlns:a16="http://schemas.microsoft.com/office/drawing/2014/main" id="{23FCB7F7-5BA8-4ABE-A6DC-D8ECE8E3D8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66" r="53058" b="27936"/>
          <a:stretch/>
        </p:blipFill>
        <p:spPr bwMode="auto">
          <a:xfrm>
            <a:off x="701747" y="1171600"/>
            <a:ext cx="7931889" cy="3783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84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3AD6FC-747F-4B71-AA54-49E70DB6A198}"/>
              </a:ext>
            </a:extLst>
          </p:cNvPr>
          <p:cNvSpPr>
            <a:spLocks noGrp="1"/>
          </p:cNvSpPr>
          <p:nvPr>
            <p:ph type="title"/>
          </p:nvPr>
        </p:nvSpPr>
        <p:spPr/>
        <p:txBody>
          <a:bodyPr/>
          <a:lstStyle/>
          <a:p>
            <a:r>
              <a:rPr lang="es-CO" b="1" i="1" dirty="0"/>
              <a:t>PRODUCTOS: Codificación</a:t>
            </a:r>
            <a:endParaRPr lang="es-CO" dirty="0"/>
          </a:p>
        </p:txBody>
      </p:sp>
      <p:sp>
        <p:nvSpPr>
          <p:cNvPr id="3" name="Marcador de texto 2">
            <a:extLst>
              <a:ext uri="{FF2B5EF4-FFF2-40B4-BE49-F238E27FC236}">
                <a16:creationId xmlns:a16="http://schemas.microsoft.com/office/drawing/2014/main" id="{8563102B-3C65-49FA-94D7-2968B1AADA61}"/>
              </a:ext>
            </a:extLst>
          </p:cNvPr>
          <p:cNvSpPr>
            <a:spLocks noGrp="1"/>
          </p:cNvSpPr>
          <p:nvPr>
            <p:ph type="body" idx="1"/>
          </p:nvPr>
        </p:nvSpPr>
        <p:spPr/>
        <p:txBody>
          <a:bodyPr/>
          <a:lstStyle/>
          <a:p>
            <a:r>
              <a:rPr lang="es-ES" dirty="0"/>
              <a:t>Puntos y gráficos originales</a:t>
            </a:r>
            <a:endParaRPr lang="es-CO" dirty="0"/>
          </a:p>
        </p:txBody>
      </p:sp>
      <p:sp>
        <p:nvSpPr>
          <p:cNvPr id="4" name="Marcador de texto 3">
            <a:extLst>
              <a:ext uri="{FF2B5EF4-FFF2-40B4-BE49-F238E27FC236}">
                <a16:creationId xmlns:a16="http://schemas.microsoft.com/office/drawing/2014/main" id="{D1F4DB08-28EB-4E09-8355-E12FC9BE66ED}"/>
              </a:ext>
            </a:extLst>
          </p:cNvPr>
          <p:cNvSpPr>
            <a:spLocks noGrp="1"/>
          </p:cNvSpPr>
          <p:nvPr>
            <p:ph type="body" idx="2"/>
          </p:nvPr>
        </p:nvSpPr>
        <p:spPr/>
        <p:txBody>
          <a:bodyPr/>
          <a:lstStyle/>
          <a:p>
            <a:r>
              <a:rPr lang="es-ES" dirty="0"/>
              <a:t>Puntos y gráficos del interpolador</a:t>
            </a:r>
          </a:p>
          <a:p>
            <a:pPr marL="139700" indent="0">
              <a:buNone/>
            </a:pPr>
            <a:endParaRPr lang="es-CO" dirty="0"/>
          </a:p>
        </p:txBody>
      </p:sp>
      <p:pic>
        <p:nvPicPr>
          <p:cNvPr id="4098" name="Picture 2" descr="https://lh4.googleusercontent.com/w0DqbFju_6-RF14yNL3_NpDunJMMMgE4J6XSZaqxXTy3BK8jrzfyVNJm90sf0DpFxlfx07keAxneIjhHPT7CjGYmzf9iIbrvKGh4QTvL-Dty4hP88zPR35J0m510M2pNpVfxOeKT">
            <a:extLst>
              <a:ext uri="{FF2B5EF4-FFF2-40B4-BE49-F238E27FC236}">
                <a16:creationId xmlns:a16="http://schemas.microsoft.com/office/drawing/2014/main" id="{9C903453-6012-4B3C-843F-3AD3DAB01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730425"/>
            <a:ext cx="3476625" cy="2838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3.googleusercontent.com/gf67jMnk5czZ0teP2D93lPXHuWDQyXvIMQGwtTIdCMxSKdLfrHI_j211RGI35iKeN5Y_5SHTlqV6Gprltlg7V7BZjMLOjuCl3njGUDTYXdq4qVLD6_5Cw_-QpDcFwwPNcojMj_Yt">
            <a:extLst>
              <a:ext uri="{FF2B5EF4-FFF2-40B4-BE49-F238E27FC236}">
                <a16:creationId xmlns:a16="http://schemas.microsoft.com/office/drawing/2014/main" id="{425E6969-56B3-4C36-8462-1EE3EC79C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033" y="1792337"/>
            <a:ext cx="401955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75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FAC7D1-29ED-44C0-8614-556C625125DC}"/>
              </a:ext>
            </a:extLst>
          </p:cNvPr>
          <p:cNvSpPr>
            <a:spLocks noGrp="1"/>
          </p:cNvSpPr>
          <p:nvPr>
            <p:ph type="title"/>
          </p:nvPr>
        </p:nvSpPr>
        <p:spPr/>
        <p:txBody>
          <a:bodyPr/>
          <a:lstStyle/>
          <a:p>
            <a:r>
              <a:rPr lang="es-CO" b="1" i="1" dirty="0"/>
              <a:t>PRODUCTOS: Cota de Error</a:t>
            </a:r>
            <a:endParaRPr lang="es-CO" dirty="0"/>
          </a:p>
        </p:txBody>
      </p:sp>
      <p:sp>
        <p:nvSpPr>
          <p:cNvPr id="3" name="Marcador de texto 2">
            <a:extLst>
              <a:ext uri="{FF2B5EF4-FFF2-40B4-BE49-F238E27FC236}">
                <a16:creationId xmlns:a16="http://schemas.microsoft.com/office/drawing/2014/main" id="{ABDB1DCA-D439-4E75-9669-6AECFABD7523}"/>
              </a:ext>
            </a:extLst>
          </p:cNvPr>
          <p:cNvSpPr>
            <a:spLocks noGrp="1"/>
          </p:cNvSpPr>
          <p:nvPr>
            <p:ph type="body" idx="1"/>
          </p:nvPr>
        </p:nvSpPr>
        <p:spPr/>
        <p:txBody>
          <a:bodyPr/>
          <a:lstStyle/>
          <a:p>
            <a:r>
              <a:rPr lang="es-ES" dirty="0"/>
              <a:t>La cota de error se define por la función</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114300" indent="0">
              <a:buNone/>
            </a:pPr>
            <a:r>
              <a:rPr lang="es-ES" dirty="0"/>
              <a:t>	</a:t>
            </a:r>
            <a:endParaRPr lang="es-CO" dirty="0"/>
          </a:p>
        </p:txBody>
      </p:sp>
      <p:pic>
        <p:nvPicPr>
          <p:cNvPr id="4" name="Imagen 3">
            <a:extLst>
              <a:ext uri="{FF2B5EF4-FFF2-40B4-BE49-F238E27FC236}">
                <a16:creationId xmlns:a16="http://schemas.microsoft.com/office/drawing/2014/main" id="{7223D2A0-8268-4E5F-973B-A63D3DD7E564}"/>
              </a:ext>
            </a:extLst>
          </p:cNvPr>
          <p:cNvPicPr>
            <a:picLocks noChangeAspect="1"/>
          </p:cNvPicPr>
          <p:nvPr/>
        </p:nvPicPr>
        <p:blipFill rotWithShape="1">
          <a:blip r:embed="rId2"/>
          <a:srcRect l="32675" t="44441" r="34069" b="37359"/>
          <a:stretch/>
        </p:blipFill>
        <p:spPr>
          <a:xfrm>
            <a:off x="829339" y="1934535"/>
            <a:ext cx="3040912" cy="935665"/>
          </a:xfrm>
          <a:prstGeom prst="rect">
            <a:avLst/>
          </a:prstGeom>
        </p:spPr>
      </p:pic>
    </p:spTree>
    <p:extLst>
      <p:ext uri="{BB962C8B-B14F-4D97-AF65-F5344CB8AC3E}">
        <p14:creationId xmlns:p14="http://schemas.microsoft.com/office/powerpoint/2010/main" val="1914793113"/>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docProps/app.xml><?xml version="1.0" encoding="utf-8"?>
<Properties xmlns="http://schemas.openxmlformats.org/officeDocument/2006/extended-properties" xmlns:vt="http://schemas.openxmlformats.org/officeDocument/2006/docPropsVTypes">
  <Template/>
  <TotalTime>52</TotalTime>
  <Words>935</Words>
  <Application>Microsoft Office PowerPoint</Application>
  <PresentationFormat>Presentación en pantalla (16:9)</PresentationFormat>
  <Paragraphs>179</Paragraphs>
  <Slides>17</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Times New Roman</vt:lpstr>
      <vt:lpstr>Arial</vt:lpstr>
      <vt:lpstr>Old Standard TT</vt:lpstr>
      <vt:lpstr>Paperback</vt:lpstr>
      <vt:lpstr>INTERPOLADOR</vt:lpstr>
      <vt:lpstr>Selección de los datos</vt:lpstr>
      <vt:lpstr>Selección de los datos</vt:lpstr>
      <vt:lpstr>Algoritmo empleado: Algoritmo de Splines</vt:lpstr>
      <vt:lpstr>Algoritmo empleado: Algoritmo de Splines</vt:lpstr>
      <vt:lpstr>IMPLEMENTACIÓN</vt:lpstr>
      <vt:lpstr>PRODUCTOS: Algoritmo</vt:lpstr>
      <vt:lpstr>PRODUCTOS: Codificación</vt:lpstr>
      <vt:lpstr>PRODUCTOS: Cota de Error</vt:lpstr>
      <vt:lpstr>PRODUCTOS: Tabla de errores relativos</vt:lpstr>
      <vt:lpstr>PRODUCTOS: Índice de Jaccard</vt:lpstr>
      <vt:lpstr>PRODUCTOS: Eficiencia del Metodo</vt:lpstr>
      <vt:lpstr>PRODUCTOS: Eficiencia del Metodo</vt:lpstr>
      <vt:lpstr>A ¿El origen se puede modificar?</vt:lpstr>
      <vt:lpstr>B ¿Si tenemos nueva información cómo podemos implementar esa información en el algoritmo de interpolación?</vt:lpstr>
      <vt:lpstr>B ¿Su método es robusto, en el sentido que si se tienen más puntos la exactitud no disminuye?</vt:lpstr>
      <vt:lpstr>D Suponga que tiene más puntos con más cifras significativas, ¿ como se comporta su algoritmo ? ¿la exactitud decae?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INTERPOLADOR</dc:title>
  <dc:creator>Juan Sebastián Castañeda Florez</dc:creator>
  <cp:lastModifiedBy>Juan Sebastián Castañeda Florez</cp:lastModifiedBy>
  <cp:revision>7</cp:revision>
  <dcterms:modified xsi:type="dcterms:W3CDTF">2019-03-29T04:58:33Z</dcterms:modified>
</cp:coreProperties>
</file>