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9" r:id="rId3"/>
    <p:sldId id="260" r:id="rId4"/>
    <p:sldId id="263" r:id="rId5"/>
    <p:sldId id="264" r:id="rId6"/>
    <p:sldId id="261" r:id="rId7"/>
    <p:sldId id="258" r:id="rId8"/>
    <p:sldId id="262" r:id="rId9"/>
    <p:sldId id="265"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22F760CF-2FD5-44D9-9727-C4AD1C5E4305}" type="datetimeFigureOut">
              <a:rPr lang="es-CO" smtClean="0"/>
              <a:t>23/02/2018</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BE71C939-CD07-40B7-9717-E07736B684EA}" type="slidenum">
              <a:rPr lang="es-CO" smtClean="0"/>
              <a:t>‹Nº›</a:t>
            </a:fld>
            <a:endParaRPr lang="es-CO" dirty="0"/>
          </a:p>
        </p:txBody>
      </p:sp>
    </p:spTree>
    <p:extLst>
      <p:ext uri="{BB962C8B-B14F-4D97-AF65-F5344CB8AC3E}">
        <p14:creationId xmlns:p14="http://schemas.microsoft.com/office/powerpoint/2010/main" val="3187916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2F760CF-2FD5-44D9-9727-C4AD1C5E4305}" type="datetimeFigureOut">
              <a:rPr lang="es-CO" smtClean="0"/>
              <a:t>23/02/2018</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9" name="Slide Number Placeholder 8"/>
          <p:cNvSpPr>
            <a:spLocks noGrp="1"/>
          </p:cNvSpPr>
          <p:nvPr>
            <p:ph type="sldNum" sz="quarter" idx="12"/>
          </p:nvPr>
        </p:nvSpPr>
        <p:spPr/>
        <p:txBody>
          <a:bodyPr/>
          <a:lstStyle/>
          <a:p>
            <a:fld id="{BE71C939-CD07-40B7-9717-E07736B684EA}" type="slidenum">
              <a:rPr lang="es-CO" smtClean="0"/>
              <a:t>‹Nº›</a:t>
            </a:fld>
            <a:endParaRPr lang="es-CO" dirty="0"/>
          </a:p>
        </p:txBody>
      </p:sp>
    </p:spTree>
    <p:extLst>
      <p:ext uri="{BB962C8B-B14F-4D97-AF65-F5344CB8AC3E}">
        <p14:creationId xmlns:p14="http://schemas.microsoft.com/office/powerpoint/2010/main" val="306963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2F760CF-2FD5-44D9-9727-C4AD1C5E4305}" type="datetimeFigureOut">
              <a:rPr lang="es-CO" smtClean="0"/>
              <a:t>23/02/2018</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9" name="Slide Number Placeholder 8"/>
          <p:cNvSpPr>
            <a:spLocks noGrp="1"/>
          </p:cNvSpPr>
          <p:nvPr>
            <p:ph type="sldNum" sz="quarter" idx="12"/>
          </p:nvPr>
        </p:nvSpPr>
        <p:spPr/>
        <p:txBody>
          <a:bodyPr/>
          <a:lstStyle/>
          <a:p>
            <a:fld id="{BE71C939-CD07-40B7-9717-E07736B684EA}" type="slidenum">
              <a:rPr lang="es-CO" smtClean="0"/>
              <a:t>‹Nº›</a:t>
            </a:fld>
            <a:endParaRPr lang="es-CO" dirty="0"/>
          </a:p>
        </p:txBody>
      </p:sp>
    </p:spTree>
    <p:extLst>
      <p:ext uri="{BB962C8B-B14F-4D97-AF65-F5344CB8AC3E}">
        <p14:creationId xmlns:p14="http://schemas.microsoft.com/office/powerpoint/2010/main" val="2530061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2F760CF-2FD5-44D9-9727-C4AD1C5E4305}" type="datetimeFigureOut">
              <a:rPr lang="es-CO" smtClean="0"/>
              <a:t>23/02/2018</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BE71C939-CD07-40B7-9717-E07736B684EA}" type="slidenum">
              <a:rPr lang="es-CO" smtClean="0"/>
              <a:t>‹Nº›</a:t>
            </a:fld>
            <a:endParaRPr lang="es-CO" dirty="0"/>
          </a:p>
        </p:txBody>
      </p:sp>
    </p:spTree>
    <p:extLst>
      <p:ext uri="{BB962C8B-B14F-4D97-AF65-F5344CB8AC3E}">
        <p14:creationId xmlns:p14="http://schemas.microsoft.com/office/powerpoint/2010/main" val="1082354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2F760CF-2FD5-44D9-9727-C4AD1C5E4305}" type="datetimeFigureOut">
              <a:rPr lang="es-CO" smtClean="0"/>
              <a:t>23/02/2018</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BE71C939-CD07-40B7-9717-E07736B684EA}" type="slidenum">
              <a:rPr lang="es-CO" smtClean="0"/>
              <a:t>‹Nº›</a:t>
            </a:fld>
            <a:endParaRPr lang="es-CO" dirty="0"/>
          </a:p>
        </p:txBody>
      </p:sp>
    </p:spTree>
    <p:extLst>
      <p:ext uri="{BB962C8B-B14F-4D97-AF65-F5344CB8AC3E}">
        <p14:creationId xmlns:p14="http://schemas.microsoft.com/office/powerpoint/2010/main" val="864991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22F760CF-2FD5-44D9-9727-C4AD1C5E4305}" type="datetimeFigureOut">
              <a:rPr lang="es-CO" smtClean="0"/>
              <a:t>23/02/2018</a:t>
            </a:fld>
            <a:endParaRPr lang="es-CO" dirty="0"/>
          </a:p>
        </p:txBody>
      </p:sp>
      <p:sp>
        <p:nvSpPr>
          <p:cNvPr id="9" name="Footer Placeholder 8"/>
          <p:cNvSpPr>
            <a:spLocks noGrp="1"/>
          </p:cNvSpPr>
          <p:nvPr>
            <p:ph type="ftr" sz="quarter" idx="11"/>
          </p:nvPr>
        </p:nvSpPr>
        <p:spPr/>
        <p:txBody>
          <a:bodyPr/>
          <a:lstStyle/>
          <a:p>
            <a:endParaRPr lang="es-CO" dirty="0"/>
          </a:p>
        </p:txBody>
      </p:sp>
      <p:sp>
        <p:nvSpPr>
          <p:cNvPr id="10" name="Slide Number Placeholder 9"/>
          <p:cNvSpPr>
            <a:spLocks noGrp="1"/>
          </p:cNvSpPr>
          <p:nvPr>
            <p:ph type="sldNum" sz="quarter" idx="12"/>
          </p:nvPr>
        </p:nvSpPr>
        <p:spPr/>
        <p:txBody>
          <a:bodyPr/>
          <a:lstStyle/>
          <a:p>
            <a:fld id="{BE71C939-CD07-40B7-9717-E07736B684EA}" type="slidenum">
              <a:rPr lang="es-CO" smtClean="0"/>
              <a:t>‹Nº›</a:t>
            </a:fld>
            <a:endParaRPr lang="es-CO" dirty="0"/>
          </a:p>
        </p:txBody>
      </p:sp>
    </p:spTree>
    <p:extLst>
      <p:ext uri="{BB962C8B-B14F-4D97-AF65-F5344CB8AC3E}">
        <p14:creationId xmlns:p14="http://schemas.microsoft.com/office/powerpoint/2010/main" val="281928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Date Placeholder 1"/>
          <p:cNvSpPr>
            <a:spLocks noGrp="1"/>
          </p:cNvSpPr>
          <p:nvPr>
            <p:ph type="dt" sz="half" idx="10"/>
          </p:nvPr>
        </p:nvSpPr>
        <p:spPr/>
        <p:txBody>
          <a:bodyPr/>
          <a:lstStyle/>
          <a:p>
            <a:fld id="{22F760CF-2FD5-44D9-9727-C4AD1C5E4305}" type="datetimeFigureOut">
              <a:rPr lang="es-CO" smtClean="0"/>
              <a:t>23/02/2018</a:t>
            </a:fld>
            <a:endParaRPr lang="es-CO" dirty="0"/>
          </a:p>
        </p:txBody>
      </p:sp>
      <p:sp>
        <p:nvSpPr>
          <p:cNvPr id="11" name="Footer Placeholder 10"/>
          <p:cNvSpPr>
            <a:spLocks noGrp="1"/>
          </p:cNvSpPr>
          <p:nvPr>
            <p:ph type="ftr" sz="quarter" idx="11"/>
          </p:nvPr>
        </p:nvSpPr>
        <p:spPr/>
        <p:txBody>
          <a:bodyPr/>
          <a:lstStyle/>
          <a:p>
            <a:endParaRPr lang="es-CO" dirty="0"/>
          </a:p>
        </p:txBody>
      </p:sp>
      <p:sp>
        <p:nvSpPr>
          <p:cNvPr id="12" name="Slide Number Placeholder 11"/>
          <p:cNvSpPr>
            <a:spLocks noGrp="1"/>
          </p:cNvSpPr>
          <p:nvPr>
            <p:ph type="sldNum" sz="quarter" idx="12"/>
          </p:nvPr>
        </p:nvSpPr>
        <p:spPr/>
        <p:txBody>
          <a:bodyPr/>
          <a:lstStyle/>
          <a:p>
            <a:fld id="{BE71C939-CD07-40B7-9717-E07736B684EA}" type="slidenum">
              <a:rPr lang="es-CO" smtClean="0"/>
              <a:t>‹Nº›</a:t>
            </a:fld>
            <a:endParaRPr lang="es-CO" dirty="0"/>
          </a:p>
        </p:txBody>
      </p:sp>
    </p:spTree>
    <p:extLst>
      <p:ext uri="{BB962C8B-B14F-4D97-AF65-F5344CB8AC3E}">
        <p14:creationId xmlns:p14="http://schemas.microsoft.com/office/powerpoint/2010/main" val="182338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2" name="Date Placeholder 1"/>
          <p:cNvSpPr>
            <a:spLocks noGrp="1"/>
          </p:cNvSpPr>
          <p:nvPr>
            <p:ph type="dt" sz="half" idx="10"/>
          </p:nvPr>
        </p:nvSpPr>
        <p:spPr/>
        <p:txBody>
          <a:bodyPr/>
          <a:lstStyle/>
          <a:p>
            <a:fld id="{22F760CF-2FD5-44D9-9727-C4AD1C5E4305}" type="datetimeFigureOut">
              <a:rPr lang="es-CO" smtClean="0"/>
              <a:t>23/02/2018</a:t>
            </a:fld>
            <a:endParaRPr lang="es-CO" dirty="0"/>
          </a:p>
        </p:txBody>
      </p:sp>
      <p:sp>
        <p:nvSpPr>
          <p:cNvPr id="7" name="Footer Placeholder 6"/>
          <p:cNvSpPr>
            <a:spLocks noGrp="1"/>
          </p:cNvSpPr>
          <p:nvPr>
            <p:ph type="ftr" sz="quarter" idx="11"/>
          </p:nvPr>
        </p:nvSpPr>
        <p:spPr/>
        <p:txBody>
          <a:bodyPr/>
          <a:lstStyle/>
          <a:p>
            <a:endParaRPr lang="es-CO" dirty="0"/>
          </a:p>
        </p:txBody>
      </p:sp>
      <p:sp>
        <p:nvSpPr>
          <p:cNvPr id="8" name="Slide Number Placeholder 7"/>
          <p:cNvSpPr>
            <a:spLocks noGrp="1"/>
          </p:cNvSpPr>
          <p:nvPr>
            <p:ph type="sldNum" sz="quarter" idx="12"/>
          </p:nvPr>
        </p:nvSpPr>
        <p:spPr/>
        <p:txBody>
          <a:bodyPr/>
          <a:lstStyle/>
          <a:p>
            <a:fld id="{BE71C939-CD07-40B7-9717-E07736B684EA}" type="slidenum">
              <a:rPr lang="es-CO" smtClean="0"/>
              <a:t>‹Nº›</a:t>
            </a:fld>
            <a:endParaRPr lang="es-CO" dirty="0"/>
          </a:p>
        </p:txBody>
      </p:sp>
    </p:spTree>
    <p:extLst>
      <p:ext uri="{BB962C8B-B14F-4D97-AF65-F5344CB8AC3E}">
        <p14:creationId xmlns:p14="http://schemas.microsoft.com/office/powerpoint/2010/main" val="570269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2F760CF-2FD5-44D9-9727-C4AD1C5E4305}" type="datetimeFigureOut">
              <a:rPr lang="es-CO" smtClean="0"/>
              <a:t>23/02/2018</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BE71C939-CD07-40B7-9717-E07736B684EA}" type="slidenum">
              <a:rPr lang="es-CO" smtClean="0"/>
              <a:t>‹Nº›</a:t>
            </a:fld>
            <a:endParaRPr lang="es-CO" dirty="0"/>
          </a:p>
        </p:txBody>
      </p:sp>
    </p:spTree>
    <p:extLst>
      <p:ext uri="{BB962C8B-B14F-4D97-AF65-F5344CB8AC3E}">
        <p14:creationId xmlns:p14="http://schemas.microsoft.com/office/powerpoint/2010/main" val="382749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22F760CF-2FD5-44D9-9727-C4AD1C5E4305}" type="datetimeFigureOut">
              <a:rPr lang="es-CO" smtClean="0"/>
              <a:t>23/02/2018</a:t>
            </a:fld>
            <a:endParaRPr lang="es-CO" dirty="0"/>
          </a:p>
        </p:txBody>
      </p:sp>
      <p:sp>
        <p:nvSpPr>
          <p:cNvPr id="9" name="Footer Placeholder 8"/>
          <p:cNvSpPr>
            <a:spLocks noGrp="1"/>
          </p:cNvSpPr>
          <p:nvPr>
            <p:ph type="ftr" sz="quarter" idx="11"/>
          </p:nvPr>
        </p:nvSpPr>
        <p:spPr/>
        <p:txBody>
          <a:bodyPr/>
          <a:lstStyle/>
          <a:p>
            <a:endParaRPr lang="es-CO" dirty="0"/>
          </a:p>
        </p:txBody>
      </p:sp>
      <p:sp>
        <p:nvSpPr>
          <p:cNvPr id="10" name="Slide Number Placeholder 9"/>
          <p:cNvSpPr>
            <a:spLocks noGrp="1"/>
          </p:cNvSpPr>
          <p:nvPr>
            <p:ph type="sldNum" sz="quarter" idx="12"/>
          </p:nvPr>
        </p:nvSpPr>
        <p:spPr/>
        <p:txBody>
          <a:bodyPr/>
          <a:lstStyle/>
          <a:p>
            <a:fld id="{BE71C939-CD07-40B7-9717-E07736B684EA}" type="slidenum">
              <a:rPr lang="es-CO" smtClean="0"/>
              <a:t>‹Nº›</a:t>
            </a:fld>
            <a:endParaRPr lang="es-CO" dirty="0"/>
          </a:p>
        </p:txBody>
      </p:sp>
    </p:spTree>
    <p:extLst>
      <p:ext uri="{BB962C8B-B14F-4D97-AF65-F5344CB8AC3E}">
        <p14:creationId xmlns:p14="http://schemas.microsoft.com/office/powerpoint/2010/main" val="303312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22F760CF-2FD5-44D9-9727-C4AD1C5E4305}" type="datetimeFigureOut">
              <a:rPr lang="es-CO" smtClean="0"/>
              <a:t>23/02/2018</a:t>
            </a:fld>
            <a:endParaRPr lang="es-CO" dirty="0"/>
          </a:p>
        </p:txBody>
      </p:sp>
      <p:sp>
        <p:nvSpPr>
          <p:cNvPr id="9" name="Footer Placeholder 8"/>
          <p:cNvSpPr>
            <a:spLocks noGrp="1"/>
          </p:cNvSpPr>
          <p:nvPr>
            <p:ph type="ftr" sz="quarter" idx="11"/>
          </p:nvPr>
        </p:nvSpPr>
        <p:spPr>
          <a:xfrm>
            <a:off x="3499101" y="6356350"/>
            <a:ext cx="5911517" cy="365125"/>
          </a:xfrm>
        </p:spPr>
        <p:txBody>
          <a:bodyPr/>
          <a:lstStyle/>
          <a:p>
            <a:endParaRPr lang="es-CO" dirty="0"/>
          </a:p>
        </p:txBody>
      </p:sp>
      <p:sp>
        <p:nvSpPr>
          <p:cNvPr id="10" name="Slide Number Placeholder 9"/>
          <p:cNvSpPr>
            <a:spLocks noGrp="1"/>
          </p:cNvSpPr>
          <p:nvPr>
            <p:ph type="sldNum" sz="quarter" idx="12"/>
          </p:nvPr>
        </p:nvSpPr>
        <p:spPr/>
        <p:txBody>
          <a:bodyPr/>
          <a:lstStyle/>
          <a:p>
            <a:fld id="{BE71C939-CD07-40B7-9717-E07736B684EA}" type="slidenum">
              <a:rPr lang="es-CO" smtClean="0"/>
              <a:t>‹Nº›</a:t>
            </a:fld>
            <a:endParaRPr lang="es-CO" dirty="0"/>
          </a:p>
        </p:txBody>
      </p:sp>
    </p:spTree>
    <p:extLst>
      <p:ext uri="{BB962C8B-B14F-4D97-AF65-F5344CB8AC3E}">
        <p14:creationId xmlns:p14="http://schemas.microsoft.com/office/powerpoint/2010/main" val="125759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22F760CF-2FD5-44D9-9727-C4AD1C5E4305}" type="datetimeFigureOut">
              <a:rPr lang="es-CO" smtClean="0"/>
              <a:t>23/02/2018</a:t>
            </a:fld>
            <a:endParaRPr lang="es-CO"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CO"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BE71C939-CD07-40B7-9717-E07736B684EA}" type="slidenum">
              <a:rPr lang="es-CO" smtClean="0"/>
              <a:t>‹Nº›</a:t>
            </a:fld>
            <a:endParaRPr lang="es-CO" dirty="0"/>
          </a:p>
        </p:txBody>
      </p:sp>
    </p:spTree>
    <p:extLst>
      <p:ext uri="{BB962C8B-B14F-4D97-AF65-F5344CB8AC3E}">
        <p14:creationId xmlns:p14="http://schemas.microsoft.com/office/powerpoint/2010/main" val="1198133598"/>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sfb.org.co/wps/portal/fsfb/inicio/servicioensalu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69848" y="2278963"/>
            <a:ext cx="7638054" cy="1937121"/>
          </a:xfrm>
        </p:spPr>
        <p:txBody>
          <a:bodyPr>
            <a:normAutofit/>
          </a:bodyPr>
          <a:lstStyle/>
          <a:p>
            <a:pPr algn="ctr"/>
            <a:r>
              <a:rPr lang="es-CO" sz="4800" b="1" dirty="0" smtClean="0"/>
              <a:t>Propuesta de Transformación Empresarial</a:t>
            </a:r>
            <a:endParaRPr lang="es-CO" sz="4800" b="1" dirty="0"/>
          </a:p>
        </p:txBody>
      </p:sp>
      <p:sp>
        <p:nvSpPr>
          <p:cNvPr id="3" name="Subtítulo 2"/>
          <p:cNvSpPr>
            <a:spLocks noGrp="1"/>
          </p:cNvSpPr>
          <p:nvPr>
            <p:ph type="subTitle" idx="1"/>
          </p:nvPr>
        </p:nvSpPr>
        <p:spPr>
          <a:xfrm>
            <a:off x="1100015" y="4670246"/>
            <a:ext cx="7315200" cy="1294456"/>
          </a:xfrm>
        </p:spPr>
        <p:txBody>
          <a:bodyPr>
            <a:noAutofit/>
          </a:bodyPr>
          <a:lstStyle/>
          <a:p>
            <a:pPr>
              <a:lnSpc>
                <a:spcPct val="100000"/>
              </a:lnSpc>
              <a:spcBef>
                <a:spcPts val="800"/>
              </a:spcBef>
            </a:pPr>
            <a:r>
              <a:rPr lang="es-CO" sz="2400" dirty="0" smtClean="0">
                <a:solidFill>
                  <a:schemeClr val="bg2">
                    <a:lumMod val="50000"/>
                  </a:schemeClr>
                </a:solidFill>
              </a:rPr>
              <a:t>Edna Lizeth </a:t>
            </a:r>
            <a:r>
              <a:rPr lang="es-CO" sz="2400" dirty="0">
                <a:solidFill>
                  <a:schemeClr val="bg2">
                    <a:lumMod val="50000"/>
                  </a:schemeClr>
                </a:solidFill>
              </a:rPr>
              <a:t>Espejo</a:t>
            </a:r>
          </a:p>
          <a:p>
            <a:pPr>
              <a:lnSpc>
                <a:spcPct val="100000"/>
              </a:lnSpc>
              <a:spcBef>
                <a:spcPts val="800"/>
              </a:spcBef>
            </a:pPr>
            <a:r>
              <a:rPr lang="es-CO" sz="2400" dirty="0">
                <a:solidFill>
                  <a:schemeClr val="bg2">
                    <a:lumMod val="50000"/>
                  </a:schemeClr>
                </a:solidFill>
              </a:rPr>
              <a:t>Jesús David Ríos</a:t>
            </a:r>
          </a:p>
          <a:p>
            <a:pPr>
              <a:lnSpc>
                <a:spcPct val="100000"/>
              </a:lnSpc>
              <a:spcBef>
                <a:spcPts val="800"/>
              </a:spcBef>
            </a:pPr>
            <a:r>
              <a:rPr lang="es-CO" sz="2400" dirty="0">
                <a:solidFill>
                  <a:schemeClr val="bg2">
                    <a:lumMod val="50000"/>
                  </a:schemeClr>
                </a:solidFill>
              </a:rPr>
              <a:t>Juan Camilo Lancheros</a:t>
            </a:r>
          </a:p>
        </p:txBody>
      </p:sp>
      <p:pic>
        <p:nvPicPr>
          <p:cNvPr id="4098" name="Picture 2" descr="National Institutes of Health (NIH) - Turning Discovery into Heal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86" y="887217"/>
            <a:ext cx="74295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458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3C47F96-7F4A-4848-82FE-A0E0718D5DC7}"/>
              </a:ext>
            </a:extLst>
          </p:cNvPr>
          <p:cNvSpPr>
            <a:spLocks noGrp="1"/>
          </p:cNvSpPr>
          <p:nvPr>
            <p:ph type="title"/>
          </p:nvPr>
        </p:nvSpPr>
        <p:spPr>
          <a:xfrm>
            <a:off x="252919" y="1123838"/>
            <a:ext cx="2947482" cy="2041394"/>
          </a:xfrm>
        </p:spPr>
        <p:txBody>
          <a:bodyPr/>
          <a:lstStyle/>
          <a:p>
            <a:r>
              <a:rPr lang="es-ES" dirty="0" smtClean="0"/>
              <a:t>Identificación y análisis de la empresa.</a:t>
            </a:r>
            <a:endParaRPr lang="es-ES" dirty="0"/>
          </a:p>
        </p:txBody>
      </p:sp>
      <p:sp>
        <p:nvSpPr>
          <p:cNvPr id="3" name="Marcador de contenido 2">
            <a:extLst>
              <a:ext uri="{FF2B5EF4-FFF2-40B4-BE49-F238E27FC236}">
                <a16:creationId xmlns="" xmlns:a16="http://schemas.microsoft.com/office/drawing/2014/main" id="{FB59621C-400E-4F3F-A962-959065E43099}"/>
              </a:ext>
            </a:extLst>
          </p:cNvPr>
          <p:cNvSpPr>
            <a:spLocks noGrp="1"/>
          </p:cNvSpPr>
          <p:nvPr>
            <p:ph idx="1"/>
          </p:nvPr>
        </p:nvSpPr>
        <p:spPr/>
        <p:txBody>
          <a:bodyPr vert="horz" lIns="91440" tIns="45720" rIns="91440" bIns="45720" rtlCol="0" anchor="t">
            <a:normAutofit/>
          </a:bodyPr>
          <a:lstStyle/>
          <a:p>
            <a:pPr>
              <a:buFont typeface="Wingdings" panose="05000000000000000000" pitchFamily="2" charset="2"/>
              <a:buChar char="ü"/>
            </a:pPr>
            <a:r>
              <a:rPr lang="es-ES" sz="2000" dirty="0" smtClean="0">
                <a:latin typeface="Calibri" panose="020F0502020204030204" pitchFamily="34" charset="0"/>
                <a:cs typeface="Calibri" panose="020F0502020204030204" pitchFamily="34" charset="0"/>
              </a:rPr>
              <a:t>La pagina principal de la organización es muy pulcra, contiene información suficiente.</a:t>
            </a:r>
          </a:p>
          <a:p>
            <a:pPr>
              <a:buFont typeface="Wingdings" panose="05000000000000000000" pitchFamily="2" charset="2"/>
              <a:buChar char="ü"/>
            </a:pPr>
            <a:r>
              <a:rPr lang="es-ES" dirty="0" smtClean="0">
                <a:latin typeface="Calibri" panose="020F0502020204030204" pitchFamily="34" charset="0"/>
                <a:cs typeface="Calibri" panose="020F0502020204030204" pitchFamily="34" charset="0"/>
              </a:rPr>
              <a:t>No es llamativa para las personas que ingresan por primera vez, además contiene información que lo más posible no consulten nunca.</a:t>
            </a:r>
          </a:p>
          <a:p>
            <a:pPr>
              <a:buFont typeface="Wingdings" panose="05000000000000000000" pitchFamily="2" charset="2"/>
              <a:buChar char="ü"/>
            </a:pPr>
            <a:r>
              <a:rPr lang="es-ES" dirty="0" smtClean="0">
                <a:latin typeface="Calibri" panose="020F0502020204030204" pitchFamily="34" charset="0"/>
                <a:cs typeface="Calibri" panose="020F0502020204030204" pitchFamily="34" charset="0"/>
              </a:rPr>
              <a:t>Los pacientes no cuentan con un gestor para sus enfermedades, que les permita la mejora del tratamiento.</a:t>
            </a:r>
          </a:p>
          <a:p>
            <a:pPr>
              <a:buFont typeface="Wingdings" panose="05000000000000000000" pitchFamily="2" charset="2"/>
              <a:buChar char="ü"/>
            </a:pPr>
            <a:r>
              <a:rPr lang="es-ES" dirty="0" smtClean="0">
                <a:latin typeface="Calibri" panose="020F0502020204030204" pitchFamily="34" charset="0"/>
                <a:cs typeface="Calibri" panose="020F0502020204030204" pitchFamily="34" charset="0"/>
              </a:rPr>
              <a:t>Poco orden en las imágenes diagnosticas como en los documentos de investigación.</a:t>
            </a:r>
          </a:p>
          <a:p>
            <a:pPr>
              <a:buFont typeface="Wingdings" panose="05000000000000000000" pitchFamily="2" charset="2"/>
              <a:buChar char="ü"/>
            </a:pPr>
            <a:endParaRPr lang="es-ES" dirty="0" smtClean="0">
              <a:latin typeface="Calibri" panose="020F0502020204030204" pitchFamily="34" charset="0"/>
              <a:cs typeface="Calibri" panose="020F0502020204030204" pitchFamily="34" charset="0"/>
            </a:endParaRPr>
          </a:p>
          <a:p>
            <a:pPr>
              <a:buFont typeface="Wingdings" panose="05000000000000000000" pitchFamily="2" charset="2"/>
              <a:buChar char="ü"/>
            </a:pPr>
            <a:endParaRPr lang="es-ES" dirty="0" smtClean="0">
              <a:latin typeface="Calibri" panose="020F0502020204030204" pitchFamily="34" charset="0"/>
              <a:cs typeface="Calibri" panose="020F0502020204030204" pitchFamily="34" charset="0"/>
            </a:endParaRPr>
          </a:p>
          <a:p>
            <a:pPr>
              <a:buFont typeface="Wingdings" panose="05000000000000000000" pitchFamily="2" charset="2"/>
              <a:buChar char="ü"/>
            </a:pPr>
            <a:endParaRPr lang="es-ES" sz="2000" dirty="0">
              <a:latin typeface="Calibri" panose="020F0502020204030204" pitchFamily="34" charset="0"/>
              <a:cs typeface="Calibri" panose="020F0502020204030204" pitchFamily="34" charset="0"/>
            </a:endParaRPr>
          </a:p>
          <a:p>
            <a:endParaRPr lang="es-ES" sz="2000" dirty="0"/>
          </a:p>
          <a:p>
            <a:endParaRPr lang="es-ES" sz="20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19" y="2935091"/>
            <a:ext cx="2950652" cy="2950652"/>
          </a:xfrm>
          <a:prstGeom prst="rect">
            <a:avLst/>
          </a:prstGeom>
        </p:spPr>
      </p:pic>
    </p:spTree>
    <p:extLst>
      <p:ext uri="{BB962C8B-B14F-4D97-AF65-F5344CB8AC3E}">
        <p14:creationId xmlns:p14="http://schemas.microsoft.com/office/powerpoint/2010/main" val="629904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Vista Actual de la Pagina NIH </a:t>
            </a:r>
            <a:r>
              <a:rPr lang="es-CO" dirty="0" err="1" smtClean="0"/>
              <a:t>Clinical</a:t>
            </a:r>
            <a:r>
              <a:rPr lang="es-CO" dirty="0" smtClean="0"/>
              <a:t> Center</a:t>
            </a:r>
            <a:endParaRPr lang="es-CO" dirty="0"/>
          </a:p>
        </p:txBody>
      </p:sp>
      <p:pic>
        <p:nvPicPr>
          <p:cNvPr id="5" name="Imagen 4"/>
          <p:cNvPicPr>
            <a:picLocks noChangeAspect="1"/>
          </p:cNvPicPr>
          <p:nvPr/>
        </p:nvPicPr>
        <p:blipFill>
          <a:blip r:embed="rId2"/>
          <a:stretch>
            <a:fillRect/>
          </a:stretch>
        </p:blipFill>
        <p:spPr>
          <a:xfrm>
            <a:off x="3664348" y="1316586"/>
            <a:ext cx="8054681" cy="4215684"/>
          </a:xfrm>
          <a:prstGeom prst="rect">
            <a:avLst/>
          </a:prstGeom>
        </p:spPr>
      </p:pic>
    </p:spTree>
    <p:extLst>
      <p:ext uri="{BB962C8B-B14F-4D97-AF65-F5344CB8AC3E}">
        <p14:creationId xmlns:p14="http://schemas.microsoft.com/office/powerpoint/2010/main" val="701720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Página acceso a la base de datos de Imágenes.</a:t>
            </a:r>
            <a:endParaRPr lang="es-CO" dirty="0"/>
          </a:p>
        </p:txBody>
      </p:sp>
      <p:pic>
        <p:nvPicPr>
          <p:cNvPr id="4" name="Marcador de contenido 3"/>
          <p:cNvPicPr>
            <a:picLocks noChangeAspect="1"/>
          </p:cNvPicPr>
          <p:nvPr/>
        </p:nvPicPr>
        <p:blipFill>
          <a:blip r:embed="rId2"/>
          <a:stretch>
            <a:fillRect/>
          </a:stretch>
        </p:blipFill>
        <p:spPr>
          <a:xfrm>
            <a:off x="3595688" y="1744394"/>
            <a:ext cx="8596312" cy="3025480"/>
          </a:xfrm>
          <a:prstGeom prst="rect">
            <a:avLst/>
          </a:prstGeom>
        </p:spPr>
      </p:pic>
    </p:spTree>
    <p:extLst>
      <p:ext uri="{BB962C8B-B14F-4D97-AF65-F5344CB8AC3E}">
        <p14:creationId xmlns:p14="http://schemas.microsoft.com/office/powerpoint/2010/main" val="1536097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3C47F96-7F4A-4848-82FE-A0E0718D5DC7}"/>
              </a:ext>
            </a:extLst>
          </p:cNvPr>
          <p:cNvSpPr>
            <a:spLocks noGrp="1"/>
          </p:cNvSpPr>
          <p:nvPr>
            <p:ph type="title"/>
          </p:nvPr>
        </p:nvSpPr>
        <p:spPr>
          <a:xfrm>
            <a:off x="252919" y="1123838"/>
            <a:ext cx="2947482" cy="2041394"/>
          </a:xfrm>
        </p:spPr>
        <p:txBody>
          <a:bodyPr/>
          <a:lstStyle/>
          <a:p>
            <a:r>
              <a:rPr lang="es-ES" dirty="0"/>
              <a:t>Propuesta de Cambio empresarial</a:t>
            </a:r>
          </a:p>
        </p:txBody>
      </p:sp>
      <p:sp>
        <p:nvSpPr>
          <p:cNvPr id="3" name="Marcador de contenido 2">
            <a:extLst>
              <a:ext uri="{FF2B5EF4-FFF2-40B4-BE49-F238E27FC236}">
                <a16:creationId xmlns="" xmlns:a16="http://schemas.microsoft.com/office/drawing/2014/main" id="{FB59621C-400E-4F3F-A962-959065E43099}"/>
              </a:ext>
            </a:extLst>
          </p:cNvPr>
          <p:cNvSpPr>
            <a:spLocks noGrp="1"/>
          </p:cNvSpPr>
          <p:nvPr>
            <p:ph idx="1"/>
          </p:nvPr>
        </p:nvSpPr>
        <p:spPr/>
        <p:txBody>
          <a:bodyPr vert="horz" lIns="91440" tIns="45720" rIns="91440" bIns="45720" rtlCol="0" anchor="t">
            <a:normAutofit/>
          </a:bodyPr>
          <a:lstStyle/>
          <a:p>
            <a:pPr>
              <a:buFont typeface="+mj-lt"/>
              <a:buAutoNum type="arabicPeriod"/>
            </a:pPr>
            <a:r>
              <a:rPr lang="es-ES" sz="2000" dirty="0">
                <a:latin typeface="Calibri" panose="020F0502020204030204" pitchFamily="34" charset="0"/>
                <a:cs typeface="Calibri" panose="020F0502020204030204" pitchFamily="34" charset="0"/>
              </a:rPr>
              <a:t>Plantear una modificación general al sitio, para que sea mas intuitiva, y </a:t>
            </a:r>
            <a:r>
              <a:rPr lang="es-ES" sz="2000" dirty="0" smtClean="0">
                <a:latin typeface="Calibri" panose="020F0502020204030204" pitchFamily="34" charset="0"/>
                <a:cs typeface="Calibri" panose="020F0502020204030204" pitchFamily="34" charset="0"/>
              </a:rPr>
              <a:t>mejore </a:t>
            </a:r>
            <a:r>
              <a:rPr lang="es-ES" sz="2000" dirty="0">
                <a:latin typeface="Calibri" panose="020F0502020204030204" pitchFamily="34" charset="0"/>
                <a:cs typeface="Calibri" panose="020F0502020204030204" pitchFamily="34" charset="0"/>
              </a:rPr>
              <a:t>la interacción de los stakeholders</a:t>
            </a:r>
          </a:p>
          <a:p>
            <a:pPr>
              <a:buFont typeface="+mj-lt"/>
              <a:buAutoNum type="arabicPeriod"/>
            </a:pPr>
            <a:r>
              <a:rPr lang="es-ES" sz="2000" dirty="0" smtClean="0">
                <a:latin typeface="Calibri" panose="020F0502020204030204" pitchFamily="34" charset="0"/>
                <a:cs typeface="Calibri" panose="020F0502020204030204" pitchFamily="34" charset="0"/>
              </a:rPr>
              <a:t>Generar </a:t>
            </a:r>
            <a:r>
              <a:rPr lang="es-ES" sz="2000" dirty="0">
                <a:latin typeface="Calibri" panose="020F0502020204030204" pitchFamily="34" charset="0"/>
                <a:cs typeface="Calibri" panose="020F0502020204030204" pitchFamily="34" charset="0"/>
              </a:rPr>
              <a:t>una plataforma de gestión documental, en donde se pueda agrupar  tanto las imágenes diagnosticas  como los documentos de investigación, esta propuesta reduce los costos de infraestructura, asegura la gestión de diferentes tipos de documentación y facilita la navegación de los usuarios en la plataforma.</a:t>
            </a:r>
          </a:p>
          <a:p>
            <a:pPr>
              <a:buFont typeface="+mj-lt"/>
              <a:buAutoNum type="arabicPeriod"/>
            </a:pPr>
            <a:r>
              <a:rPr lang="es-ES" sz="2000" dirty="0">
                <a:latin typeface="Calibri" panose="020F0502020204030204" pitchFamily="34" charset="0"/>
                <a:cs typeface="Calibri" panose="020F0502020204030204" pitchFamily="34" charset="0"/>
              </a:rPr>
              <a:t>Gestión de información de pacientes para la mejora del tratamiento.</a:t>
            </a:r>
          </a:p>
          <a:p>
            <a:endParaRPr lang="es-ES" sz="2000" dirty="0"/>
          </a:p>
          <a:p>
            <a:endParaRPr lang="es-ES" sz="20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19" y="2935091"/>
            <a:ext cx="2950652" cy="2950652"/>
          </a:xfrm>
          <a:prstGeom prst="rect">
            <a:avLst/>
          </a:prstGeom>
        </p:spPr>
      </p:pic>
    </p:spTree>
    <p:extLst>
      <p:ext uri="{BB962C8B-B14F-4D97-AF65-F5344CB8AC3E}">
        <p14:creationId xmlns:p14="http://schemas.microsoft.com/office/powerpoint/2010/main" val="3434484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hlinkClick r:id="rId2"/>
            <a:extLst>
              <a:ext uri="{FF2B5EF4-FFF2-40B4-BE49-F238E27FC236}">
                <a16:creationId xmlns="" xmlns:a16="http://schemas.microsoft.com/office/drawing/2014/main" id="{EDD8B2C1-D179-4F58-B350-CA7F7ADCDBEA}"/>
              </a:ext>
            </a:extLst>
          </p:cNvPr>
          <p:cNvPicPr>
            <a:picLocks noChangeAspect="1"/>
          </p:cNvPicPr>
          <p:nvPr/>
        </p:nvPicPr>
        <p:blipFill>
          <a:blip r:embed="rId3"/>
          <a:stretch>
            <a:fillRect/>
          </a:stretch>
        </p:blipFill>
        <p:spPr>
          <a:xfrm>
            <a:off x="3984119" y="1406769"/>
            <a:ext cx="7633870" cy="3841529"/>
          </a:xfrm>
          <a:prstGeom prst="rect">
            <a:avLst/>
          </a:prstGeom>
        </p:spPr>
      </p:pic>
      <p:sp>
        <p:nvSpPr>
          <p:cNvPr id="6" name="Título 1"/>
          <p:cNvSpPr>
            <a:spLocks noGrp="1"/>
          </p:cNvSpPr>
          <p:nvPr>
            <p:ph type="title"/>
          </p:nvPr>
        </p:nvSpPr>
        <p:spPr>
          <a:xfrm>
            <a:off x="252919" y="1123837"/>
            <a:ext cx="2947482" cy="4601183"/>
          </a:xfrm>
        </p:spPr>
        <p:txBody>
          <a:bodyPr/>
          <a:lstStyle/>
          <a:p>
            <a:r>
              <a:rPr lang="es-CO" dirty="0" smtClean="0"/>
              <a:t>Página ejemplo, competencia y mercado actual.</a:t>
            </a:r>
            <a:endParaRPr lang="es-CO" dirty="0"/>
          </a:p>
        </p:txBody>
      </p:sp>
    </p:spTree>
    <p:extLst>
      <p:ext uri="{BB962C8B-B14F-4D97-AF65-F5344CB8AC3E}">
        <p14:creationId xmlns:p14="http://schemas.microsoft.com/office/powerpoint/2010/main" val="1033793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2919" y="1123838"/>
            <a:ext cx="2947482" cy="2379018"/>
          </a:xfrm>
        </p:spPr>
        <p:txBody>
          <a:bodyPr/>
          <a:lstStyle/>
          <a:p>
            <a:r>
              <a:rPr lang="es-CO" dirty="0"/>
              <a:t>Propuesta de valor.</a:t>
            </a:r>
          </a:p>
        </p:txBody>
      </p:sp>
      <p:sp>
        <p:nvSpPr>
          <p:cNvPr id="3" name="Marcador de contenido 2"/>
          <p:cNvSpPr>
            <a:spLocks noGrp="1"/>
          </p:cNvSpPr>
          <p:nvPr>
            <p:ph idx="1"/>
          </p:nvPr>
        </p:nvSpPr>
        <p:spPr/>
        <p:txBody>
          <a:bodyPr>
            <a:normAutofit/>
          </a:bodyPr>
          <a:lstStyle/>
          <a:p>
            <a:r>
              <a:rPr lang="es-CO" dirty="0">
                <a:latin typeface="Calibri" panose="020F0502020204030204" pitchFamily="34" charset="0"/>
              </a:rPr>
              <a:t>Mediante la intervención del actual sistema de información, proponer un diseño web para la página de NIH, la cual sea intuitiva y de fácil acceso y que además pueda ser usada por cualquier stakeholder, los cuales son: </a:t>
            </a:r>
          </a:p>
          <a:p>
            <a:pPr lvl="1"/>
            <a:r>
              <a:rPr lang="es-CO" sz="2000" dirty="0">
                <a:latin typeface="Calibri" panose="020F0502020204030204" pitchFamily="34" charset="0"/>
              </a:rPr>
              <a:t>1. profesionales de la salud</a:t>
            </a:r>
          </a:p>
          <a:p>
            <a:pPr lvl="1"/>
            <a:r>
              <a:rPr lang="es-CO" sz="2000" dirty="0">
                <a:latin typeface="Calibri" panose="020F0502020204030204" pitchFamily="34" charset="0"/>
              </a:rPr>
              <a:t>2. pacientes </a:t>
            </a:r>
          </a:p>
          <a:p>
            <a:pPr lvl="1"/>
            <a:r>
              <a:rPr lang="es-CO" sz="2000" dirty="0">
                <a:latin typeface="Calibri" panose="020F0502020204030204" pitchFamily="34" charset="0"/>
              </a:rPr>
              <a:t>3. Personal administrativo del centro. </a:t>
            </a:r>
          </a:p>
          <a:p>
            <a:pPr marL="457200" lvl="1" indent="0">
              <a:buNone/>
            </a:pPr>
            <a:r>
              <a:rPr lang="es-CO" sz="2000" dirty="0">
                <a:latin typeface="Calibri" panose="020F0502020204030204" pitchFamily="34" charset="0"/>
              </a:rPr>
              <a:t>El sistema de información propone dos grandes módulos: </a:t>
            </a:r>
          </a:p>
          <a:p>
            <a:pPr lvl="1"/>
            <a:r>
              <a:rPr lang="es-CO" sz="2000" dirty="0">
                <a:latin typeface="Calibri" panose="020F0502020204030204" pitchFamily="34" charset="0"/>
              </a:rPr>
              <a:t>El primer modulo corresponde a la gestión de información para ayudar a mejorar el tratamiento de los pacientes. </a:t>
            </a:r>
          </a:p>
          <a:p>
            <a:pPr lvl="1"/>
            <a:r>
              <a:rPr lang="es-CO" sz="2000" dirty="0">
                <a:latin typeface="Calibri" panose="020F0502020204030204" pitchFamily="34" charset="0"/>
              </a:rPr>
              <a:t>El segundo módulo, un sistema de gestión documental para la organización de la documentación de estudios clínicos e imágenes diagnósticas.</a:t>
            </a:r>
          </a:p>
        </p:txBody>
      </p:sp>
      <p:pic>
        <p:nvPicPr>
          <p:cNvPr id="3074"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386" y="3502856"/>
            <a:ext cx="2285194" cy="2285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653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Segmentación del cliente</a:t>
            </a:r>
            <a:endParaRPr lang="es-CO" dirty="0"/>
          </a:p>
        </p:txBody>
      </p:sp>
      <p:sp>
        <p:nvSpPr>
          <p:cNvPr id="3" name="Marcador de contenido 2"/>
          <p:cNvSpPr>
            <a:spLocks noGrp="1"/>
          </p:cNvSpPr>
          <p:nvPr>
            <p:ph idx="1"/>
          </p:nvPr>
        </p:nvSpPr>
        <p:spPr/>
        <p:txBody>
          <a:bodyPr/>
          <a:lstStyle/>
          <a:p>
            <a:r>
              <a:rPr lang="es-CO" dirty="0" smtClean="0"/>
              <a:t>Laboratorios farmacéuticos</a:t>
            </a:r>
            <a:endParaRPr lang="es-CO" dirty="0"/>
          </a:p>
          <a:p>
            <a:r>
              <a:rPr lang="es-CO" dirty="0" smtClean="0"/>
              <a:t> </a:t>
            </a:r>
            <a:r>
              <a:rPr lang="es-CO" dirty="0"/>
              <a:t>Profesionales de la salud</a:t>
            </a:r>
          </a:p>
          <a:p>
            <a:r>
              <a:rPr lang="es-CO" dirty="0" smtClean="0"/>
              <a:t> Pacientes</a:t>
            </a:r>
          </a:p>
          <a:p>
            <a:r>
              <a:rPr lang="es-CO" dirty="0" smtClean="0"/>
              <a:t>Caso </a:t>
            </a:r>
            <a:r>
              <a:rPr lang="es-CO" dirty="0"/>
              <a:t>de estudio</a:t>
            </a:r>
          </a:p>
        </p:txBody>
      </p:sp>
      <p:pic>
        <p:nvPicPr>
          <p:cNvPr id="2050" name="Picture 2" descr="Resultado de imagen para divid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7889" y="1995678"/>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407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Relación con los clientes</a:t>
            </a:r>
            <a:endParaRPr lang="es-CO" dirty="0"/>
          </a:p>
        </p:txBody>
      </p:sp>
      <p:sp>
        <p:nvSpPr>
          <p:cNvPr id="3" name="Marcador de contenido 2"/>
          <p:cNvSpPr>
            <a:spLocks noGrp="1"/>
          </p:cNvSpPr>
          <p:nvPr>
            <p:ph idx="1"/>
          </p:nvPr>
        </p:nvSpPr>
        <p:spPr/>
        <p:txBody>
          <a:bodyPr/>
          <a:lstStyle/>
          <a:p>
            <a:endParaRPr lang="es-CO" dirty="0"/>
          </a:p>
          <a:p>
            <a:r>
              <a:rPr lang="es-CO" dirty="0" smtClean="0"/>
              <a:t>Reuniones </a:t>
            </a:r>
            <a:r>
              <a:rPr lang="es-CO" dirty="0"/>
              <a:t>frecuentes con los usuarios clave</a:t>
            </a:r>
          </a:p>
          <a:p>
            <a:r>
              <a:rPr lang="es-CO" dirty="0" err="1" smtClean="0"/>
              <a:t>Workshop</a:t>
            </a:r>
            <a:r>
              <a:rPr lang="es-CO" dirty="0" smtClean="0"/>
              <a:t> </a:t>
            </a:r>
            <a:r>
              <a:rPr lang="es-CO" dirty="0"/>
              <a:t>con los </a:t>
            </a:r>
            <a:r>
              <a:rPr lang="es-CO" dirty="0" smtClean="0"/>
              <a:t>farmacéuticos </a:t>
            </a:r>
            <a:r>
              <a:rPr lang="es-CO" dirty="0"/>
              <a:t>y profesional</a:t>
            </a:r>
          </a:p>
          <a:p>
            <a:r>
              <a:rPr lang="es-CO" dirty="0" smtClean="0"/>
              <a:t>Capacitación </a:t>
            </a:r>
            <a:r>
              <a:rPr lang="es-CO" dirty="0"/>
              <a:t>a usuarios</a:t>
            </a:r>
          </a:p>
          <a:p>
            <a:r>
              <a:rPr lang="es-CO" dirty="0" smtClean="0"/>
              <a:t>Charlas </a:t>
            </a:r>
            <a:r>
              <a:rPr lang="es-CO" dirty="0"/>
              <a:t>para generar adherencia de los pacientes</a:t>
            </a:r>
          </a:p>
        </p:txBody>
      </p:sp>
      <p:pic>
        <p:nvPicPr>
          <p:cNvPr id="1026" name="Picture 2" descr="Resultado de imagen para custom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06013" y="2771335"/>
            <a:ext cx="1806893" cy="1806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914739"/>
      </p:ext>
    </p:extLst>
  </p:cSld>
  <p:clrMapOvr>
    <a:masterClrMapping/>
  </p:clrMapOvr>
</p:sld>
</file>

<file path=ppt/theme/theme1.xml><?xml version="1.0" encoding="utf-8"?>
<a:theme xmlns:a="http://schemas.openxmlformats.org/drawingml/2006/main" name="Marco">
  <a:themeElements>
    <a:clrScheme name="Marco">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TM03457475[[fn=Marco]]</Template>
  <TotalTime>113</TotalTime>
  <Words>303</Words>
  <Application>Microsoft Office PowerPoint</Application>
  <PresentationFormat>Panorámica</PresentationFormat>
  <Paragraphs>38</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Calibri</vt:lpstr>
      <vt:lpstr>Corbel</vt:lpstr>
      <vt:lpstr>Wingdings</vt:lpstr>
      <vt:lpstr>Wingdings 2</vt:lpstr>
      <vt:lpstr>Marco</vt:lpstr>
      <vt:lpstr>Propuesta de Transformación Empresarial</vt:lpstr>
      <vt:lpstr>Identificación y análisis de la empresa.</vt:lpstr>
      <vt:lpstr>Vista Actual de la Pagina NIH Clinical Center</vt:lpstr>
      <vt:lpstr>Página acceso a la base de datos de Imágenes.</vt:lpstr>
      <vt:lpstr>Propuesta de Cambio empresarial</vt:lpstr>
      <vt:lpstr>Página ejemplo, competencia y mercado actual.</vt:lpstr>
      <vt:lpstr>Propuesta de valor.</vt:lpstr>
      <vt:lpstr>Segmentación del cliente</vt:lpstr>
      <vt:lpstr>Relación con los clientes</vt:lpstr>
    </vt:vector>
  </TitlesOfParts>
  <Company>BOLIVAR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Gestión de Información para la gestión del tratamiento del paciente</dc:title>
  <dc:creator>Edna Lizeth Espejo Osma</dc:creator>
  <cp:lastModifiedBy>Edna Lizeth Espejo Osma</cp:lastModifiedBy>
  <cp:revision>21</cp:revision>
  <dcterms:created xsi:type="dcterms:W3CDTF">2018-02-14T00:47:59Z</dcterms:created>
  <dcterms:modified xsi:type="dcterms:W3CDTF">2018-02-24T01:10:13Z</dcterms:modified>
</cp:coreProperties>
</file>