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8" r:id="rId4"/>
    <p:sldId id="260" r:id="rId5"/>
    <p:sldId id="261" r:id="rId6"/>
    <p:sldId id="263" r:id="rId7"/>
    <p:sldId id="264" r:id="rId8"/>
    <p:sldId id="286" r:id="rId9"/>
    <p:sldId id="274" r:id="rId10"/>
    <p:sldId id="288" r:id="rId11"/>
    <p:sldId id="267" r:id="rId12"/>
    <p:sldId id="281" r:id="rId13"/>
    <p:sldId id="289" r:id="rId14"/>
    <p:sldId id="282" r:id="rId15"/>
    <p:sldId id="283" r:id="rId16"/>
    <p:sldId id="269" r:id="rId17"/>
    <p:sldId id="270" r:id="rId18"/>
    <p:sldId id="287" r:id="rId19"/>
    <p:sldId id="271" r:id="rId20"/>
    <p:sldId id="272" r:id="rId21"/>
    <p:sldId id="279" r:id="rId22"/>
    <p:sldId id="280" r:id="rId23"/>
    <p:sldId id="273" r:id="rId24"/>
    <p:sldId id="285" r:id="rId25"/>
    <p:sldId id="290" r:id="rId26"/>
    <p:sldId id="284" r:id="rId2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4006"/>
    <a:srgbClr val="00415A"/>
    <a:srgbClr val="5CB85C"/>
    <a:srgbClr val="5BC6BC"/>
    <a:srgbClr val="08193E"/>
    <a:srgbClr val="E2007C"/>
    <a:srgbClr val="28065B"/>
    <a:srgbClr val="333333"/>
    <a:srgbClr val="30DB55"/>
    <a:srgbClr val="001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00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Camilo Lancheros Duque" userId="96f5ef9cebd367e7" providerId="Windows Live" clId="Web-{263EE59B-6AF0-4A2A-AD44-11A89F3ED180}"/>
    <pc:docChg chg="modSld">
      <pc:chgData name="Juan Camilo Lancheros Duque" userId="96f5ef9cebd367e7" providerId="Windows Live" clId="Web-{263EE59B-6AF0-4A2A-AD44-11A89F3ED180}" dt="2018-05-29T23:33:58.493" v="317" actId="20577"/>
      <pc:docMkLst>
        <pc:docMk/>
      </pc:docMkLst>
      <pc:sldChg chg="addSp delSp modSp">
        <pc:chgData name="Juan Camilo Lancheros Duque" userId="96f5ef9cebd367e7" providerId="Windows Live" clId="Web-{263EE59B-6AF0-4A2A-AD44-11A89F3ED180}" dt="2018-05-29T23:32:46.322" v="315" actId="20577"/>
        <pc:sldMkLst>
          <pc:docMk/>
          <pc:sldMk cId="541875192" sldId="280"/>
        </pc:sldMkLst>
        <pc:spChg chg="add del mod">
          <ac:chgData name="Juan Camilo Lancheros Duque" userId="96f5ef9cebd367e7" providerId="Windows Live" clId="Web-{263EE59B-6AF0-4A2A-AD44-11A89F3ED180}" dt="2018-05-29T23:19:09.926" v="28" actId="20577"/>
          <ac:spMkLst>
            <pc:docMk/>
            <pc:sldMk cId="541875192" sldId="280"/>
            <ac:spMk id="2" creationId="{A3AE1556-30AD-418F-A110-2E7DC259966E}"/>
          </ac:spMkLst>
        </pc:spChg>
        <pc:spChg chg="add mod">
          <ac:chgData name="Juan Camilo Lancheros Duque" userId="96f5ef9cebd367e7" providerId="Windows Live" clId="Web-{263EE59B-6AF0-4A2A-AD44-11A89F3ED180}" dt="2018-05-29T23:32:17.322" v="291" actId="20577"/>
          <ac:spMkLst>
            <pc:docMk/>
            <pc:sldMk cId="541875192" sldId="280"/>
            <ac:spMk id="3" creationId="{D0807EDB-1E24-49C5-A264-9CB86DD9844D}"/>
          </ac:spMkLst>
        </pc:spChg>
        <pc:spChg chg="add mod">
          <ac:chgData name="Juan Camilo Lancheros Duque" userId="96f5ef9cebd367e7" providerId="Windows Live" clId="Web-{263EE59B-6AF0-4A2A-AD44-11A89F3ED180}" dt="2018-05-29T23:22:19.533" v="31" actId="20577"/>
          <ac:spMkLst>
            <pc:docMk/>
            <pc:sldMk cId="541875192" sldId="280"/>
            <ac:spMk id="6" creationId="{B32C93AA-7C80-4C67-88D3-D0E0A3C4E5BD}"/>
          </ac:spMkLst>
        </pc:spChg>
        <pc:spChg chg="add mod">
          <ac:chgData name="Juan Camilo Lancheros Duque" userId="96f5ef9cebd367e7" providerId="Windows Live" clId="Web-{263EE59B-6AF0-4A2A-AD44-11A89F3ED180}" dt="2018-05-29T23:21:05.565" v="30" actId="20577"/>
          <ac:spMkLst>
            <pc:docMk/>
            <pc:sldMk cId="541875192" sldId="280"/>
            <ac:spMk id="9" creationId="{57D3B42F-E0EB-4F60-919B-81AFA9DA8544}"/>
          </ac:spMkLst>
        </pc:spChg>
        <pc:spChg chg="add mod">
          <ac:chgData name="Juan Camilo Lancheros Duque" userId="96f5ef9cebd367e7" providerId="Windows Live" clId="Web-{263EE59B-6AF0-4A2A-AD44-11A89F3ED180}" dt="2018-05-29T23:25:25.468" v="36" actId="20577"/>
          <ac:spMkLst>
            <pc:docMk/>
            <pc:sldMk cId="541875192" sldId="280"/>
            <ac:spMk id="10" creationId="{8DAD4FE2-B988-4EA4-8A62-08AA7D6725A7}"/>
          </ac:spMkLst>
        </pc:spChg>
        <pc:spChg chg="add mod">
          <ac:chgData name="Juan Camilo Lancheros Duque" userId="96f5ef9cebd367e7" providerId="Windows Live" clId="Web-{263EE59B-6AF0-4A2A-AD44-11A89F3ED180}" dt="2018-05-29T23:32:24.541" v="301" actId="20577"/>
          <ac:spMkLst>
            <pc:docMk/>
            <pc:sldMk cId="541875192" sldId="280"/>
            <ac:spMk id="11" creationId="{1A3CAE01-68D7-484A-8A36-46FA6952F98F}"/>
          </ac:spMkLst>
        </pc:spChg>
        <pc:spChg chg="add mod">
          <ac:chgData name="Juan Camilo Lancheros Duque" userId="96f5ef9cebd367e7" providerId="Windows Live" clId="Web-{263EE59B-6AF0-4A2A-AD44-11A89F3ED180}" dt="2018-05-29T23:32:46.322" v="315" actId="20577"/>
          <ac:spMkLst>
            <pc:docMk/>
            <pc:sldMk cId="541875192" sldId="280"/>
            <ac:spMk id="13" creationId="{A52B7EC7-E2EE-4D31-BF10-A352A6920AE9}"/>
          </ac:spMkLst>
        </pc:spChg>
        <pc:spChg chg="add mod">
          <ac:chgData name="Juan Camilo Lancheros Duque" userId="96f5ef9cebd367e7" providerId="Windows Live" clId="Web-{263EE59B-6AF0-4A2A-AD44-11A89F3ED180}" dt="2018-05-29T23:32:37.432" v="308" actId="20577"/>
          <ac:spMkLst>
            <pc:docMk/>
            <pc:sldMk cId="541875192" sldId="280"/>
            <ac:spMk id="14" creationId="{0BD8B26F-CD1E-4A58-B930-32366E12846B}"/>
          </ac:spMkLst>
        </pc:spChg>
      </pc:sldChg>
    </pc:docChg>
  </pc:docChgLst>
  <pc:docChgLst>
    <pc:chgData name="Juan Camilo Lancheros Duque" userId="96f5ef9cebd367e7" providerId="Windows Live" clId="Web-{0F448050-6FD3-4804-AFB2-3927FE27A7AA}"/>
    <pc:docChg chg="addSld modSld">
      <pc:chgData name="Juan Camilo Lancheros Duque" userId="96f5ef9cebd367e7" providerId="Windows Live" clId="Web-{0F448050-6FD3-4804-AFB2-3927FE27A7AA}" dt="2018-05-30T00:49:04.347" v="17" actId="1076"/>
      <pc:docMkLst>
        <pc:docMk/>
      </pc:docMkLst>
      <pc:sldChg chg="addSp delSp modSp add replId">
        <pc:chgData name="Juan Camilo Lancheros Duque" userId="96f5ef9cebd367e7" providerId="Windows Live" clId="Web-{0F448050-6FD3-4804-AFB2-3927FE27A7AA}" dt="2018-05-30T00:49:04.347" v="17" actId="1076"/>
        <pc:sldMkLst>
          <pc:docMk/>
          <pc:sldMk cId="1566950440" sldId="290"/>
        </pc:sldMkLst>
        <pc:spChg chg="mod">
          <ac:chgData name="Juan Camilo Lancheros Duque" userId="96f5ef9cebd367e7" providerId="Windows Live" clId="Web-{0F448050-6FD3-4804-AFB2-3927FE27A7AA}" dt="2018-05-30T00:48:52.112" v="12" actId="20577"/>
          <ac:spMkLst>
            <pc:docMk/>
            <pc:sldMk cId="1566950440" sldId="290"/>
            <ac:spMk id="7" creationId="{00000000-0000-0000-0000-000000000000}"/>
          </ac:spMkLst>
        </pc:spChg>
        <pc:picChg chg="del">
          <ac:chgData name="Juan Camilo Lancheros Duque" userId="96f5ef9cebd367e7" providerId="Windows Live" clId="Web-{0F448050-6FD3-4804-AFB2-3927FE27A7AA}" dt="2018-05-30T00:47:47.283" v="6"/>
          <ac:picMkLst>
            <pc:docMk/>
            <pc:sldMk cId="1566950440" sldId="290"/>
            <ac:picMk id="2" creationId="{8234FB19-C7E7-46D9-9D85-3151CBC5A250}"/>
          </ac:picMkLst>
        </pc:picChg>
        <pc:picChg chg="add mod">
          <ac:chgData name="Juan Camilo Lancheros Duque" userId="96f5ef9cebd367e7" providerId="Windows Live" clId="Web-{0F448050-6FD3-4804-AFB2-3927FE27A7AA}" dt="2018-05-30T00:49:04.347" v="17" actId="1076"/>
          <ac:picMkLst>
            <pc:docMk/>
            <pc:sldMk cId="1566950440" sldId="290"/>
            <ac:picMk id="3" creationId="{DF4F35DE-F813-4940-B880-A4D466A96197}"/>
          </ac:picMkLst>
        </pc:picChg>
        <pc:picChg chg="del">
          <ac:chgData name="Juan Camilo Lancheros Duque" userId="96f5ef9cebd367e7" providerId="Windows Live" clId="Web-{0F448050-6FD3-4804-AFB2-3927FE27A7AA}" dt="2018-05-30T00:47:47.283" v="5"/>
          <ac:picMkLst>
            <pc:docMk/>
            <pc:sldMk cId="1566950440" sldId="290"/>
            <ac:picMk id="4" creationId="{5D556F55-09BE-4C84-9EDE-8129A73408A6}"/>
          </ac:picMkLst>
        </pc:picChg>
        <pc:picChg chg="del">
          <ac:chgData name="Juan Camilo Lancheros Duque" userId="96f5ef9cebd367e7" providerId="Windows Live" clId="Web-{0F448050-6FD3-4804-AFB2-3927FE27A7AA}" dt="2018-05-30T00:47:51.830" v="7"/>
          <ac:picMkLst>
            <pc:docMk/>
            <pc:sldMk cId="1566950440" sldId="290"/>
            <ac:picMk id="6" creationId="{67357127-C9EE-4B0F-8BD9-4A0E7323B7FA}"/>
          </ac:picMkLst>
        </pc:picChg>
        <pc:picChg chg="del">
          <ac:chgData name="Juan Camilo Lancheros Duque" userId="96f5ef9cebd367e7" providerId="Windows Live" clId="Web-{0F448050-6FD3-4804-AFB2-3927FE27A7AA}" dt="2018-05-30T00:47:42.689" v="3"/>
          <ac:picMkLst>
            <pc:docMk/>
            <pc:sldMk cId="1566950440" sldId="290"/>
            <ac:picMk id="10" creationId="{F2CF476A-EB9C-4F04-AFC2-7C7949B92D39}"/>
          </ac:picMkLst>
        </pc:picChg>
        <pc:picChg chg="del">
          <ac:chgData name="Juan Camilo Lancheros Duque" userId="96f5ef9cebd367e7" providerId="Windows Live" clId="Web-{0F448050-6FD3-4804-AFB2-3927FE27A7AA}" dt="2018-05-30T00:47:42.689" v="2"/>
          <ac:picMkLst>
            <pc:docMk/>
            <pc:sldMk cId="1566950440" sldId="290"/>
            <ac:picMk id="13" creationId="{44AFCDCD-F48E-4AB6-8EE5-DD62EF281991}"/>
          </ac:picMkLst>
        </pc:picChg>
        <pc:picChg chg="del">
          <ac:chgData name="Juan Camilo Lancheros Duque" userId="96f5ef9cebd367e7" providerId="Windows Live" clId="Web-{0F448050-6FD3-4804-AFB2-3927FE27A7AA}" dt="2018-05-30T00:47:42.689" v="1"/>
          <ac:picMkLst>
            <pc:docMk/>
            <pc:sldMk cId="1566950440" sldId="290"/>
            <ac:picMk id="15" creationId="{60443CE2-307F-4E49-AF53-4F626D37AA7A}"/>
          </ac:picMkLst>
        </pc:picChg>
        <pc:picChg chg="del">
          <ac:chgData name="Juan Camilo Lancheros Duque" userId="96f5ef9cebd367e7" providerId="Windows Live" clId="Web-{0F448050-6FD3-4804-AFB2-3927FE27A7AA}" dt="2018-05-30T00:47:47.283" v="4"/>
          <ac:picMkLst>
            <pc:docMk/>
            <pc:sldMk cId="1566950440" sldId="290"/>
            <ac:picMk id="17" creationId="{05319F24-16C3-411D-8CA0-6CCDCA1D47AD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Jesus\Gerencia\Proyecto%20de%20Git\Costo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Jesus\Gerencia\Proyecto%20de%20Git\Costo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Jesus\Gerencia\Proyecto%20de%20Git\Costo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Jesus\Gerencia\Proyecto%20de%20Git\Costo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Jesus\Gerencia\Proyecto%20de%20Git\Costo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Hoja4!$AL$49</c:f>
              <c:strCache>
                <c:ptCount val="1"/>
                <c:pt idx="0">
                  <c:v>Optimista(cO)</c:v>
                </c:pt>
              </c:strCache>
            </c:strRef>
          </c:tx>
          <c:spPr>
            <a:ln w="50800" cap="flat">
              <a:solidFill>
                <a:srgbClr val="30DB55"/>
              </a:solidFill>
              <a:miter lim="800000"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xVal>
            <c:numRef>
              <c:f>Hoja4!$AK$50:$AK$69</c:f>
              <c:numCache>
                <c:formatCode>General</c:formatCode>
                <c:ptCount val="20"/>
                <c:pt idx="0">
                  <c:v>10</c:v>
                </c:pt>
                <c:pt idx="1">
                  <c:v>11</c:v>
                </c:pt>
                <c:pt idx="2">
                  <c:v>13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101</c:v>
                </c:pt>
                <c:pt idx="12">
                  <c:v>110</c:v>
                </c:pt>
                <c:pt idx="13">
                  <c:v>120</c:v>
                </c:pt>
                <c:pt idx="14">
                  <c:v>132</c:v>
                </c:pt>
                <c:pt idx="15">
                  <c:v>140</c:v>
                </c:pt>
                <c:pt idx="16">
                  <c:v>175</c:v>
                </c:pt>
                <c:pt idx="17">
                  <c:v>177</c:v>
                </c:pt>
                <c:pt idx="18">
                  <c:v>196</c:v>
                </c:pt>
                <c:pt idx="19">
                  <c:v>198</c:v>
                </c:pt>
              </c:numCache>
            </c:numRef>
          </c:xVal>
          <c:yVal>
            <c:numRef>
              <c:f>Hoja4!$AL$50:$AL$69</c:f>
              <c:numCache>
                <c:formatCode>_("$"* #,##0_);_("$"* \(#,##0\);_("$"* "-"_);_(@_)</c:formatCode>
                <c:ptCount val="20"/>
                <c:pt idx="0">
                  <c:v>4045737.0599999991</c:v>
                </c:pt>
                <c:pt idx="1">
                  <c:v>4045737.0599999991</c:v>
                </c:pt>
                <c:pt idx="2">
                  <c:v>4045737.0599999991</c:v>
                </c:pt>
                <c:pt idx="3">
                  <c:v>8091474.1199999982</c:v>
                </c:pt>
                <c:pt idx="4">
                  <c:v>12580544.179999998</c:v>
                </c:pt>
                <c:pt idx="5">
                  <c:v>17679132.427999996</c:v>
                </c:pt>
                <c:pt idx="6">
                  <c:v>21724869.487999994</c:v>
                </c:pt>
                <c:pt idx="7">
                  <c:v>28827832.495333321</c:v>
                </c:pt>
                <c:pt idx="8">
                  <c:v>30555059.442666654</c:v>
                </c:pt>
                <c:pt idx="9">
                  <c:v>41029383.750666678</c:v>
                </c:pt>
                <c:pt idx="10">
                  <c:v>45518453.81066668</c:v>
                </c:pt>
                <c:pt idx="11">
                  <c:v>48852827.570000023</c:v>
                </c:pt>
                <c:pt idx="12">
                  <c:v>48852827.570000023</c:v>
                </c:pt>
                <c:pt idx="13">
                  <c:v>48852827.570000023</c:v>
                </c:pt>
                <c:pt idx="14">
                  <c:v>48852827.570000023</c:v>
                </c:pt>
                <c:pt idx="15">
                  <c:v>54902939.38933336</c:v>
                </c:pt>
                <c:pt idx="16">
                  <c:v>54902939.38933336</c:v>
                </c:pt>
                <c:pt idx="17">
                  <c:v>54902939.38933336</c:v>
                </c:pt>
                <c:pt idx="18">
                  <c:v>54902939.38933336</c:v>
                </c:pt>
                <c:pt idx="19">
                  <c:v>54902939.38933336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F05-443A-A01B-0ED92EA174DE}"/>
            </c:ext>
          </c:extLst>
        </c:ser>
        <c:ser>
          <c:idx val="1"/>
          <c:order val="1"/>
          <c:tx>
            <c:strRef>
              <c:f>Hoja4!$AM$49</c:f>
              <c:strCache>
                <c:ptCount val="1"/>
                <c:pt idx="0">
                  <c:v>Mas Probable(cM)</c:v>
                </c:pt>
              </c:strCache>
            </c:strRef>
          </c:tx>
          <c:spPr>
            <a:ln w="50800" cap="rnd">
              <a:solidFill>
                <a:srgbClr val="00B0F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xVal>
            <c:numRef>
              <c:f>Hoja4!$AK$50:$AK$69</c:f>
              <c:numCache>
                <c:formatCode>General</c:formatCode>
                <c:ptCount val="20"/>
                <c:pt idx="0">
                  <c:v>10</c:v>
                </c:pt>
                <c:pt idx="1">
                  <c:v>11</c:v>
                </c:pt>
                <c:pt idx="2">
                  <c:v>13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101</c:v>
                </c:pt>
                <c:pt idx="12">
                  <c:v>110</c:v>
                </c:pt>
                <c:pt idx="13">
                  <c:v>120</c:v>
                </c:pt>
                <c:pt idx="14">
                  <c:v>132</c:v>
                </c:pt>
                <c:pt idx="15">
                  <c:v>140</c:v>
                </c:pt>
                <c:pt idx="16">
                  <c:v>175</c:v>
                </c:pt>
                <c:pt idx="17">
                  <c:v>177</c:v>
                </c:pt>
                <c:pt idx="18">
                  <c:v>196</c:v>
                </c:pt>
                <c:pt idx="19">
                  <c:v>198</c:v>
                </c:pt>
              </c:numCache>
            </c:numRef>
          </c:xVal>
          <c:yVal>
            <c:numRef>
              <c:f>Hoja4!$AM$50:$AM$69</c:f>
              <c:numCache>
                <c:formatCode>_("$"* #,##0_);_("$"* \(#,##0\);_("$"* "-"_);_(@_)</c:formatCode>
                <c:ptCount val="20"/>
                <c:pt idx="0">
                  <c:v>0</c:v>
                </c:pt>
                <c:pt idx="1">
                  <c:v>5726858.9546666658</c:v>
                </c:pt>
                <c:pt idx="2">
                  <c:v>5726858.9546666658</c:v>
                </c:pt>
                <c:pt idx="3">
                  <c:v>5726858.9546666658</c:v>
                </c:pt>
                <c:pt idx="4">
                  <c:v>14778974.157333331</c:v>
                </c:pt>
                <c:pt idx="5">
                  <c:v>21872819.653333332</c:v>
                </c:pt>
                <c:pt idx="6">
                  <c:v>26565062.442666665</c:v>
                </c:pt>
                <c:pt idx="7">
                  <c:v>32291921.397333331</c:v>
                </c:pt>
                <c:pt idx="8">
                  <c:v>39385766.893333331</c:v>
                </c:pt>
                <c:pt idx="9">
                  <c:v>46885957.84799999</c:v>
                </c:pt>
                <c:pt idx="10">
                  <c:v>46885957.84799999</c:v>
                </c:pt>
                <c:pt idx="11">
                  <c:v>59632687.215999983</c:v>
                </c:pt>
                <c:pt idx="12">
                  <c:v>65248583.546666645</c:v>
                </c:pt>
                <c:pt idx="13">
                  <c:v>70495121.959999979</c:v>
                </c:pt>
                <c:pt idx="14">
                  <c:v>76351178.561333314</c:v>
                </c:pt>
                <c:pt idx="15">
                  <c:v>76351178.561333314</c:v>
                </c:pt>
                <c:pt idx="16">
                  <c:v>83398919.004666641</c:v>
                </c:pt>
                <c:pt idx="17">
                  <c:v>84802893.087333307</c:v>
                </c:pt>
                <c:pt idx="18">
                  <c:v>84802893.087333307</c:v>
                </c:pt>
                <c:pt idx="19">
                  <c:v>84802893.087333307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F05-443A-A01B-0ED92EA174DE}"/>
            </c:ext>
          </c:extLst>
        </c:ser>
        <c:ser>
          <c:idx val="2"/>
          <c:order val="2"/>
          <c:tx>
            <c:strRef>
              <c:f>Hoja4!$AN$49</c:f>
              <c:strCache>
                <c:ptCount val="1"/>
                <c:pt idx="0">
                  <c:v>Pesimista(cP)</c:v>
                </c:pt>
              </c:strCache>
            </c:strRef>
          </c:tx>
          <c:spPr>
            <a:ln w="50800" cap="rnd">
              <a:solidFill>
                <a:srgbClr val="C000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xVal>
            <c:numRef>
              <c:f>Hoja4!$AK$50:$AK$69</c:f>
              <c:numCache>
                <c:formatCode>General</c:formatCode>
                <c:ptCount val="20"/>
                <c:pt idx="0">
                  <c:v>10</c:v>
                </c:pt>
                <c:pt idx="1">
                  <c:v>11</c:v>
                </c:pt>
                <c:pt idx="2">
                  <c:v>13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101</c:v>
                </c:pt>
                <c:pt idx="12">
                  <c:v>110</c:v>
                </c:pt>
                <c:pt idx="13">
                  <c:v>120</c:v>
                </c:pt>
                <c:pt idx="14">
                  <c:v>132</c:v>
                </c:pt>
                <c:pt idx="15">
                  <c:v>140</c:v>
                </c:pt>
                <c:pt idx="16">
                  <c:v>175</c:v>
                </c:pt>
                <c:pt idx="17">
                  <c:v>177</c:v>
                </c:pt>
                <c:pt idx="18">
                  <c:v>196</c:v>
                </c:pt>
                <c:pt idx="19">
                  <c:v>198</c:v>
                </c:pt>
              </c:numCache>
            </c:numRef>
          </c:xVal>
          <c:yVal>
            <c:numRef>
              <c:f>Hoja4!$AN$50:$AN$69</c:f>
              <c:numCache>
                <c:formatCode>_("$"* #,##0_);_("$"* \(#,##0\);_("$"* "-"_);_(@_)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8248541.796666665</c:v>
                </c:pt>
                <c:pt idx="3">
                  <c:v>8248541.796666665</c:v>
                </c:pt>
                <c:pt idx="4">
                  <c:v>16497083.59333333</c:v>
                </c:pt>
                <c:pt idx="5">
                  <c:v>25789359.066666663</c:v>
                </c:pt>
                <c:pt idx="6">
                  <c:v>32522964.156666663</c:v>
                </c:pt>
                <c:pt idx="7">
                  <c:v>35811232.86333333</c:v>
                </c:pt>
                <c:pt idx="8">
                  <c:v>44059774.659999996</c:v>
                </c:pt>
                <c:pt idx="9">
                  <c:v>53194982.456666656</c:v>
                </c:pt>
                <c:pt idx="10">
                  <c:v>61895974.764666647</c:v>
                </c:pt>
                <c:pt idx="11">
                  <c:v>61895974.764666647</c:v>
                </c:pt>
                <c:pt idx="12">
                  <c:v>76721053.97466667</c:v>
                </c:pt>
                <c:pt idx="13">
                  <c:v>84941725.741333365</c:v>
                </c:pt>
                <c:pt idx="14">
                  <c:v>92589866.86133337</c:v>
                </c:pt>
                <c:pt idx="15">
                  <c:v>99406564.545333385</c:v>
                </c:pt>
                <c:pt idx="16">
                  <c:v>99406564.545333385</c:v>
                </c:pt>
                <c:pt idx="17">
                  <c:v>99406564.545333385</c:v>
                </c:pt>
                <c:pt idx="18">
                  <c:v>109216148.10133338</c:v>
                </c:pt>
                <c:pt idx="19">
                  <c:v>110860282.45466672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F05-443A-A01B-0ED92EA174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5765072"/>
        <c:axId val="395769968"/>
      </c:scatterChart>
      <c:valAx>
        <c:axId val="3957650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95769968"/>
        <c:crosses val="autoZero"/>
        <c:crossBetween val="midCat"/>
      </c:valAx>
      <c:valAx>
        <c:axId val="395769968"/>
        <c:scaling>
          <c:orientation val="minMax"/>
        </c:scaling>
        <c:delete val="1"/>
        <c:axPos val="l"/>
        <c:numFmt formatCode="_(&quot;$&quot;* #,##0_);_(&quot;$&quot;* \(#,##0\);_(&quot;$&quot;* &quot;-&quot;_);_(@_)" sourceLinked="1"/>
        <c:majorTickMark val="none"/>
        <c:minorTickMark val="none"/>
        <c:tickLblPos val="nextTo"/>
        <c:crossAx val="395765072"/>
        <c:crosses val="autoZero"/>
        <c:crossBetween val="midCat"/>
      </c:valAx>
      <c:spPr>
        <a:noFill/>
        <a:ln>
          <a:noFill/>
        </a:ln>
        <a:effectLst>
          <a:softEdge rad="0"/>
        </a:effectLst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solidFill>
              <a:srgbClr val="00415A"/>
            </a:solidFill>
          </c:spPr>
          <c:dPt>
            <c:idx val="0"/>
            <c:bubble3D val="0"/>
            <c:spPr>
              <a:solidFill>
                <a:srgbClr val="00415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13E-48D9-90EE-46B31BA23D6B}"/>
              </c:ext>
            </c:extLst>
          </c:dPt>
          <c:dPt>
            <c:idx val="1"/>
            <c:bubble3D val="0"/>
            <c:spPr>
              <a:solidFill>
                <a:srgbClr val="00415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13E-48D9-90EE-46B31BA23D6B}"/>
              </c:ext>
            </c:extLst>
          </c:dPt>
          <c:dPt>
            <c:idx val="2"/>
            <c:bubble3D val="0"/>
            <c:spPr>
              <a:solidFill>
                <a:srgbClr val="00415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13E-48D9-90EE-46B31BA23D6B}"/>
              </c:ext>
            </c:extLst>
          </c:dPt>
          <c:dPt>
            <c:idx val="3"/>
            <c:bubble3D val="0"/>
            <c:spPr>
              <a:solidFill>
                <a:srgbClr val="00415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13E-48D9-90EE-46B31BA23D6B}"/>
              </c:ext>
            </c:extLst>
          </c:dPt>
          <c:dPt>
            <c:idx val="4"/>
            <c:bubble3D val="0"/>
            <c:spPr>
              <a:solidFill>
                <a:srgbClr val="00415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13E-48D9-90EE-46B31BA23D6B}"/>
              </c:ext>
            </c:extLst>
          </c:dPt>
          <c:dPt>
            <c:idx val="5"/>
            <c:bubble3D val="0"/>
            <c:spPr>
              <a:solidFill>
                <a:srgbClr val="00415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13E-48D9-90EE-46B31BA23D6B}"/>
              </c:ext>
            </c:extLst>
          </c:dPt>
          <c:dPt>
            <c:idx val="6"/>
            <c:bubble3D val="0"/>
            <c:spPr>
              <a:solidFill>
                <a:srgbClr val="00415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E13E-48D9-90EE-46B31BA23D6B}"/>
              </c:ext>
            </c:extLst>
          </c:dPt>
          <c:dPt>
            <c:idx val="7"/>
            <c:bubble3D val="0"/>
            <c:spPr>
              <a:solidFill>
                <a:srgbClr val="00415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E13E-48D9-90EE-46B31BA23D6B}"/>
              </c:ext>
            </c:extLst>
          </c:dPt>
          <c:dPt>
            <c:idx val="8"/>
            <c:bubble3D val="0"/>
            <c:spPr>
              <a:solidFill>
                <a:srgbClr val="00415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E13E-48D9-90EE-46B31BA23D6B}"/>
              </c:ext>
            </c:extLst>
          </c:dPt>
          <c:dPt>
            <c:idx val="9"/>
            <c:bubble3D val="0"/>
            <c:spPr>
              <a:solidFill>
                <a:srgbClr val="00415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E13E-48D9-90EE-46B31BA23D6B}"/>
              </c:ext>
            </c:extLst>
          </c:dPt>
          <c:dPt>
            <c:idx val="10"/>
            <c:bubble3D val="0"/>
            <c:spPr>
              <a:solidFill>
                <a:srgbClr val="00415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E13E-48D9-90EE-46B31BA23D6B}"/>
              </c:ext>
            </c:extLst>
          </c:dPt>
          <c:dPt>
            <c:idx val="11"/>
            <c:bubble3D val="0"/>
            <c:spPr>
              <a:solidFill>
                <a:srgbClr val="00415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E13E-48D9-90EE-46B31BA23D6B}"/>
              </c:ext>
            </c:extLst>
          </c:dPt>
          <c:dPt>
            <c:idx val="12"/>
            <c:bubble3D val="0"/>
            <c:spPr>
              <a:solidFill>
                <a:srgbClr val="00415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E13E-48D9-90EE-46B31BA23D6B}"/>
              </c:ext>
            </c:extLst>
          </c:dPt>
          <c:dPt>
            <c:idx val="13"/>
            <c:bubble3D val="0"/>
            <c:spPr>
              <a:solidFill>
                <a:srgbClr val="00415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E13E-48D9-90EE-46B31BA23D6B}"/>
              </c:ext>
            </c:extLst>
          </c:dPt>
          <c:dPt>
            <c:idx val="14"/>
            <c:bubble3D val="0"/>
            <c:spPr>
              <a:solidFill>
                <a:srgbClr val="00415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E13E-48D9-90EE-46B31BA23D6B}"/>
              </c:ext>
            </c:extLst>
          </c:dPt>
          <c:dPt>
            <c:idx val="15"/>
            <c:bubble3D val="0"/>
            <c:spPr>
              <a:solidFill>
                <a:srgbClr val="00415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E13E-48D9-90EE-46B31BA23D6B}"/>
              </c:ext>
            </c:extLst>
          </c:dPt>
          <c:dPt>
            <c:idx val="16"/>
            <c:bubble3D val="0"/>
            <c:spPr>
              <a:solidFill>
                <a:srgbClr val="00415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E13E-48D9-90EE-46B31BA23D6B}"/>
              </c:ext>
            </c:extLst>
          </c:dPt>
          <c:dPt>
            <c:idx val="17"/>
            <c:bubble3D val="0"/>
            <c:spPr>
              <a:solidFill>
                <a:srgbClr val="00415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E13E-48D9-90EE-46B31BA23D6B}"/>
              </c:ext>
            </c:extLst>
          </c:dPt>
          <c:dPt>
            <c:idx val="18"/>
            <c:bubble3D val="0"/>
            <c:spPr>
              <a:solidFill>
                <a:srgbClr val="00415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E13E-48D9-90EE-46B31BA23D6B}"/>
              </c:ext>
            </c:extLst>
          </c:dPt>
          <c:dPt>
            <c:idx val="19"/>
            <c:bubble3D val="0"/>
            <c:spPr>
              <a:solidFill>
                <a:srgbClr val="00415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E13E-48D9-90EE-46B31BA23D6B}"/>
              </c:ext>
            </c:extLst>
          </c:dPt>
          <c:val>
            <c:numLit>
              <c:formatCode>General</c:formatCode>
              <c:ptCount val="20"/>
              <c:pt idx="0">
                <c:v>1</c:v>
              </c:pt>
              <c:pt idx="1">
                <c:v>1</c:v>
              </c:pt>
              <c:pt idx="2">
                <c:v>1</c:v>
              </c:pt>
              <c:pt idx="3">
                <c:v>1</c:v>
              </c:pt>
              <c:pt idx="4">
                <c:v>1</c:v>
              </c:pt>
              <c:pt idx="5">
                <c:v>1</c:v>
              </c:pt>
              <c:pt idx="6">
                <c:v>1</c:v>
              </c:pt>
              <c:pt idx="7">
                <c:v>1</c:v>
              </c:pt>
              <c:pt idx="8">
                <c:v>1</c:v>
              </c:pt>
              <c:pt idx="9">
                <c:v>1</c:v>
              </c:pt>
              <c:pt idx="10">
                <c:v>1</c:v>
              </c:pt>
              <c:pt idx="11">
                <c:v>1</c:v>
              </c:pt>
              <c:pt idx="12">
                <c:v>1</c:v>
              </c:pt>
              <c:pt idx="13">
                <c:v>1</c:v>
              </c:pt>
              <c:pt idx="14">
                <c:v>1</c:v>
              </c:pt>
              <c:pt idx="15">
                <c:v>1</c:v>
              </c:pt>
              <c:pt idx="16">
                <c:v>1</c:v>
              </c:pt>
              <c:pt idx="17">
                <c:v>1</c:v>
              </c:pt>
              <c:pt idx="18">
                <c:v>1</c:v>
              </c:pt>
              <c:pt idx="19">
                <c:v>1</c:v>
              </c:pt>
            </c:numLit>
          </c:val>
          <c:extLst>
            <c:ext xmlns:c16="http://schemas.microsoft.com/office/drawing/2014/chart" uri="{C3380CC4-5D6E-409C-BE32-E72D297353CC}">
              <c16:uniqueId val="{00000028-E13E-48D9-90EE-46B31BA23D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doughnutChart>
        <c:varyColors val="1"/>
        <c:ser>
          <c:idx val="1"/>
          <c:order val="1"/>
          <c:tx>
            <c:strRef>
              <c:f>Hoja1!$A$3</c:f>
              <c:strCache>
                <c:ptCount val="1"/>
                <c:pt idx="0">
                  <c:v>Documento de Recomendaciones </c:v>
                </c:pt>
              </c:strCache>
            </c:strRef>
          </c:tx>
          <c:spPr>
            <a:noFill/>
          </c:spPr>
          <c:dPt>
            <c:idx val="0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A-E13E-48D9-90EE-46B31BA23D6B}"/>
              </c:ext>
            </c:extLst>
          </c:dPt>
          <c:dPt>
            <c:idx val="1"/>
            <c:bubble3D val="0"/>
            <c:spPr>
              <a:solidFill>
                <a:schemeClr val="bg1">
                  <a:alpha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C-E13E-48D9-90EE-46B31BA23D6B}"/>
              </c:ext>
            </c:extLst>
          </c:dPt>
          <c:val>
            <c:numRef>
              <c:f>Hoja1!$E$3:$F$3</c:f>
              <c:numCache>
                <c:formatCode>0%</c:formatCode>
                <c:ptCount val="2"/>
                <c:pt idx="0">
                  <c:v>0.32</c:v>
                </c:pt>
                <c:pt idx="1">
                  <c:v>0.67999999999999994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D-E13E-48D9-90EE-46B31BA23D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solidFill>
              <a:srgbClr val="30DB55"/>
            </a:solidFill>
          </c:spPr>
          <c:dPt>
            <c:idx val="0"/>
            <c:bubble3D val="0"/>
            <c:spPr>
              <a:solidFill>
                <a:srgbClr val="30DB5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227-476D-9C58-ABC3EE1B14A6}"/>
              </c:ext>
            </c:extLst>
          </c:dPt>
          <c:dPt>
            <c:idx val="1"/>
            <c:bubble3D val="0"/>
            <c:spPr>
              <a:solidFill>
                <a:srgbClr val="30DB5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227-476D-9C58-ABC3EE1B14A6}"/>
              </c:ext>
            </c:extLst>
          </c:dPt>
          <c:dPt>
            <c:idx val="2"/>
            <c:bubble3D val="0"/>
            <c:spPr>
              <a:solidFill>
                <a:srgbClr val="30DB5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227-476D-9C58-ABC3EE1B14A6}"/>
              </c:ext>
            </c:extLst>
          </c:dPt>
          <c:dPt>
            <c:idx val="3"/>
            <c:bubble3D val="0"/>
            <c:spPr>
              <a:solidFill>
                <a:srgbClr val="30DB5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227-476D-9C58-ABC3EE1B14A6}"/>
              </c:ext>
            </c:extLst>
          </c:dPt>
          <c:dPt>
            <c:idx val="4"/>
            <c:bubble3D val="0"/>
            <c:spPr>
              <a:solidFill>
                <a:srgbClr val="30DB5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227-476D-9C58-ABC3EE1B14A6}"/>
              </c:ext>
            </c:extLst>
          </c:dPt>
          <c:dPt>
            <c:idx val="5"/>
            <c:bubble3D val="0"/>
            <c:spPr>
              <a:solidFill>
                <a:srgbClr val="30DB5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227-476D-9C58-ABC3EE1B14A6}"/>
              </c:ext>
            </c:extLst>
          </c:dPt>
          <c:dPt>
            <c:idx val="6"/>
            <c:bubble3D val="0"/>
            <c:spPr>
              <a:solidFill>
                <a:srgbClr val="30DB5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227-476D-9C58-ABC3EE1B14A6}"/>
              </c:ext>
            </c:extLst>
          </c:dPt>
          <c:dPt>
            <c:idx val="7"/>
            <c:bubble3D val="0"/>
            <c:spPr>
              <a:solidFill>
                <a:srgbClr val="30DB5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227-476D-9C58-ABC3EE1B14A6}"/>
              </c:ext>
            </c:extLst>
          </c:dPt>
          <c:dPt>
            <c:idx val="8"/>
            <c:bubble3D val="0"/>
            <c:spPr>
              <a:solidFill>
                <a:srgbClr val="30DB5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D227-476D-9C58-ABC3EE1B14A6}"/>
              </c:ext>
            </c:extLst>
          </c:dPt>
          <c:dPt>
            <c:idx val="9"/>
            <c:bubble3D val="0"/>
            <c:spPr>
              <a:solidFill>
                <a:srgbClr val="30DB5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D227-476D-9C58-ABC3EE1B14A6}"/>
              </c:ext>
            </c:extLst>
          </c:dPt>
          <c:dPt>
            <c:idx val="10"/>
            <c:bubble3D val="0"/>
            <c:spPr>
              <a:solidFill>
                <a:srgbClr val="30DB5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D227-476D-9C58-ABC3EE1B14A6}"/>
              </c:ext>
            </c:extLst>
          </c:dPt>
          <c:dPt>
            <c:idx val="11"/>
            <c:bubble3D val="0"/>
            <c:spPr>
              <a:solidFill>
                <a:srgbClr val="30DB5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D227-476D-9C58-ABC3EE1B14A6}"/>
              </c:ext>
            </c:extLst>
          </c:dPt>
          <c:dPt>
            <c:idx val="12"/>
            <c:bubble3D val="0"/>
            <c:spPr>
              <a:solidFill>
                <a:srgbClr val="30DB5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D227-476D-9C58-ABC3EE1B14A6}"/>
              </c:ext>
            </c:extLst>
          </c:dPt>
          <c:dPt>
            <c:idx val="13"/>
            <c:bubble3D val="0"/>
            <c:spPr>
              <a:solidFill>
                <a:srgbClr val="30DB5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D227-476D-9C58-ABC3EE1B14A6}"/>
              </c:ext>
            </c:extLst>
          </c:dPt>
          <c:dPt>
            <c:idx val="14"/>
            <c:bubble3D val="0"/>
            <c:spPr>
              <a:solidFill>
                <a:srgbClr val="30DB5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D227-476D-9C58-ABC3EE1B14A6}"/>
              </c:ext>
            </c:extLst>
          </c:dPt>
          <c:dPt>
            <c:idx val="15"/>
            <c:bubble3D val="0"/>
            <c:spPr>
              <a:solidFill>
                <a:srgbClr val="30DB5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D227-476D-9C58-ABC3EE1B14A6}"/>
              </c:ext>
            </c:extLst>
          </c:dPt>
          <c:dPt>
            <c:idx val="16"/>
            <c:bubble3D val="0"/>
            <c:spPr>
              <a:solidFill>
                <a:srgbClr val="30DB5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D227-476D-9C58-ABC3EE1B14A6}"/>
              </c:ext>
            </c:extLst>
          </c:dPt>
          <c:dPt>
            <c:idx val="17"/>
            <c:bubble3D val="0"/>
            <c:spPr>
              <a:solidFill>
                <a:srgbClr val="30DB5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D227-476D-9C58-ABC3EE1B14A6}"/>
              </c:ext>
            </c:extLst>
          </c:dPt>
          <c:dPt>
            <c:idx val="18"/>
            <c:bubble3D val="0"/>
            <c:spPr>
              <a:solidFill>
                <a:srgbClr val="30DB5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D227-476D-9C58-ABC3EE1B14A6}"/>
              </c:ext>
            </c:extLst>
          </c:dPt>
          <c:dPt>
            <c:idx val="19"/>
            <c:bubble3D val="0"/>
            <c:spPr>
              <a:solidFill>
                <a:srgbClr val="30DB5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D227-476D-9C58-ABC3EE1B14A6}"/>
              </c:ext>
            </c:extLst>
          </c:dPt>
          <c:val>
            <c:numLit>
              <c:formatCode>General</c:formatCode>
              <c:ptCount val="20"/>
              <c:pt idx="0">
                <c:v>1</c:v>
              </c:pt>
              <c:pt idx="1">
                <c:v>1</c:v>
              </c:pt>
              <c:pt idx="2">
                <c:v>1</c:v>
              </c:pt>
              <c:pt idx="3">
                <c:v>1</c:v>
              </c:pt>
              <c:pt idx="4">
                <c:v>1</c:v>
              </c:pt>
              <c:pt idx="5">
                <c:v>1</c:v>
              </c:pt>
              <c:pt idx="6">
                <c:v>1</c:v>
              </c:pt>
              <c:pt idx="7">
                <c:v>1</c:v>
              </c:pt>
              <c:pt idx="8">
                <c:v>1</c:v>
              </c:pt>
              <c:pt idx="9">
                <c:v>1</c:v>
              </c:pt>
              <c:pt idx="10">
                <c:v>1</c:v>
              </c:pt>
              <c:pt idx="11">
                <c:v>1</c:v>
              </c:pt>
              <c:pt idx="12">
                <c:v>1</c:v>
              </c:pt>
              <c:pt idx="13">
                <c:v>1</c:v>
              </c:pt>
              <c:pt idx="14">
                <c:v>1</c:v>
              </c:pt>
              <c:pt idx="15">
                <c:v>1</c:v>
              </c:pt>
              <c:pt idx="16">
                <c:v>1</c:v>
              </c:pt>
              <c:pt idx="17">
                <c:v>1</c:v>
              </c:pt>
              <c:pt idx="18">
                <c:v>1</c:v>
              </c:pt>
              <c:pt idx="19">
                <c:v>1</c:v>
              </c:pt>
            </c:numLit>
          </c:val>
          <c:extLst>
            <c:ext xmlns:c16="http://schemas.microsoft.com/office/drawing/2014/chart" uri="{C3380CC4-5D6E-409C-BE32-E72D297353CC}">
              <c16:uniqueId val="{00000028-D227-476D-9C58-ABC3EE1B14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doughnutChart>
        <c:varyColors val="1"/>
        <c:ser>
          <c:idx val="1"/>
          <c:order val="1"/>
          <c:tx>
            <c:strRef>
              <c:f>Hoja1!$A$4</c:f>
              <c:strCache>
                <c:ptCount val="1"/>
                <c:pt idx="0">
                  <c:v>Gestión documental.</c:v>
                </c:pt>
              </c:strCache>
            </c:strRef>
          </c:tx>
          <c:spPr>
            <a:noFill/>
          </c:spPr>
          <c:dPt>
            <c:idx val="0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A-D227-476D-9C58-ABC3EE1B14A6}"/>
              </c:ext>
            </c:extLst>
          </c:dPt>
          <c:dPt>
            <c:idx val="1"/>
            <c:bubble3D val="0"/>
            <c:spPr>
              <a:solidFill>
                <a:schemeClr val="bg1">
                  <a:alpha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C-D227-476D-9C58-ABC3EE1B14A6}"/>
              </c:ext>
            </c:extLst>
          </c:dPt>
          <c:val>
            <c:numRef>
              <c:f>Hoja1!$E$4:$F$4</c:f>
              <c:numCache>
                <c:formatCode>0%</c:formatCode>
                <c:ptCount val="2"/>
                <c:pt idx="0">
                  <c:v>0.24</c:v>
                </c:pt>
                <c:pt idx="1">
                  <c:v>0.76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D-D227-476D-9C58-ABC3EE1B14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solidFill>
              <a:srgbClr val="E04006"/>
            </a:solidFill>
          </c:spPr>
          <c:dPt>
            <c:idx val="0"/>
            <c:bubble3D val="0"/>
            <c:spPr>
              <a:solidFill>
                <a:srgbClr val="E0400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11-49FF-812B-F206CFA8FD02}"/>
              </c:ext>
            </c:extLst>
          </c:dPt>
          <c:dPt>
            <c:idx val="1"/>
            <c:bubble3D val="0"/>
            <c:spPr>
              <a:solidFill>
                <a:srgbClr val="E0400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11-49FF-812B-F206CFA8FD02}"/>
              </c:ext>
            </c:extLst>
          </c:dPt>
          <c:dPt>
            <c:idx val="2"/>
            <c:bubble3D val="0"/>
            <c:spPr>
              <a:solidFill>
                <a:srgbClr val="E0400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11-49FF-812B-F206CFA8FD02}"/>
              </c:ext>
            </c:extLst>
          </c:dPt>
          <c:dPt>
            <c:idx val="3"/>
            <c:bubble3D val="0"/>
            <c:spPr>
              <a:solidFill>
                <a:srgbClr val="E0400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11-49FF-812B-F206CFA8FD02}"/>
              </c:ext>
            </c:extLst>
          </c:dPt>
          <c:dPt>
            <c:idx val="4"/>
            <c:bubble3D val="0"/>
            <c:spPr>
              <a:solidFill>
                <a:srgbClr val="E0400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11-49FF-812B-F206CFA8FD02}"/>
              </c:ext>
            </c:extLst>
          </c:dPt>
          <c:dPt>
            <c:idx val="5"/>
            <c:bubble3D val="0"/>
            <c:spPr>
              <a:solidFill>
                <a:srgbClr val="E0400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011-49FF-812B-F206CFA8FD02}"/>
              </c:ext>
            </c:extLst>
          </c:dPt>
          <c:dPt>
            <c:idx val="6"/>
            <c:bubble3D val="0"/>
            <c:spPr>
              <a:solidFill>
                <a:srgbClr val="E0400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011-49FF-812B-F206CFA8FD02}"/>
              </c:ext>
            </c:extLst>
          </c:dPt>
          <c:dPt>
            <c:idx val="7"/>
            <c:bubble3D val="0"/>
            <c:spPr>
              <a:solidFill>
                <a:srgbClr val="E0400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7011-49FF-812B-F206CFA8FD02}"/>
              </c:ext>
            </c:extLst>
          </c:dPt>
          <c:dPt>
            <c:idx val="8"/>
            <c:bubble3D val="0"/>
            <c:spPr>
              <a:solidFill>
                <a:srgbClr val="E0400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7011-49FF-812B-F206CFA8FD02}"/>
              </c:ext>
            </c:extLst>
          </c:dPt>
          <c:dPt>
            <c:idx val="9"/>
            <c:bubble3D val="0"/>
            <c:spPr>
              <a:solidFill>
                <a:srgbClr val="E0400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7011-49FF-812B-F206CFA8FD02}"/>
              </c:ext>
            </c:extLst>
          </c:dPt>
          <c:dPt>
            <c:idx val="10"/>
            <c:bubble3D val="0"/>
            <c:spPr>
              <a:solidFill>
                <a:srgbClr val="E0400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7011-49FF-812B-F206CFA8FD02}"/>
              </c:ext>
            </c:extLst>
          </c:dPt>
          <c:dPt>
            <c:idx val="11"/>
            <c:bubble3D val="0"/>
            <c:spPr>
              <a:solidFill>
                <a:srgbClr val="E0400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7011-49FF-812B-F206CFA8FD02}"/>
              </c:ext>
            </c:extLst>
          </c:dPt>
          <c:dPt>
            <c:idx val="12"/>
            <c:bubble3D val="0"/>
            <c:spPr>
              <a:solidFill>
                <a:srgbClr val="E0400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7011-49FF-812B-F206CFA8FD02}"/>
              </c:ext>
            </c:extLst>
          </c:dPt>
          <c:dPt>
            <c:idx val="13"/>
            <c:bubble3D val="0"/>
            <c:spPr>
              <a:solidFill>
                <a:srgbClr val="E0400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7011-49FF-812B-F206CFA8FD02}"/>
              </c:ext>
            </c:extLst>
          </c:dPt>
          <c:dPt>
            <c:idx val="14"/>
            <c:bubble3D val="0"/>
            <c:spPr>
              <a:solidFill>
                <a:srgbClr val="E0400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7011-49FF-812B-F206CFA8FD02}"/>
              </c:ext>
            </c:extLst>
          </c:dPt>
          <c:dPt>
            <c:idx val="15"/>
            <c:bubble3D val="0"/>
            <c:spPr>
              <a:solidFill>
                <a:srgbClr val="E0400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7011-49FF-812B-F206CFA8FD02}"/>
              </c:ext>
            </c:extLst>
          </c:dPt>
          <c:dPt>
            <c:idx val="16"/>
            <c:bubble3D val="0"/>
            <c:spPr>
              <a:solidFill>
                <a:srgbClr val="E0400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7011-49FF-812B-F206CFA8FD02}"/>
              </c:ext>
            </c:extLst>
          </c:dPt>
          <c:dPt>
            <c:idx val="17"/>
            <c:bubble3D val="0"/>
            <c:spPr>
              <a:solidFill>
                <a:srgbClr val="E0400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7011-49FF-812B-F206CFA8FD02}"/>
              </c:ext>
            </c:extLst>
          </c:dPt>
          <c:dPt>
            <c:idx val="18"/>
            <c:bubble3D val="0"/>
            <c:spPr>
              <a:solidFill>
                <a:srgbClr val="E0400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7011-49FF-812B-F206CFA8FD02}"/>
              </c:ext>
            </c:extLst>
          </c:dPt>
          <c:dPt>
            <c:idx val="19"/>
            <c:bubble3D val="0"/>
            <c:spPr>
              <a:solidFill>
                <a:srgbClr val="E0400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7011-49FF-812B-F206CFA8FD02}"/>
              </c:ext>
            </c:extLst>
          </c:dPt>
          <c:val>
            <c:numLit>
              <c:formatCode>General</c:formatCode>
              <c:ptCount val="20"/>
              <c:pt idx="0">
                <c:v>1</c:v>
              </c:pt>
              <c:pt idx="1">
                <c:v>1</c:v>
              </c:pt>
              <c:pt idx="2">
                <c:v>1</c:v>
              </c:pt>
              <c:pt idx="3">
                <c:v>1</c:v>
              </c:pt>
              <c:pt idx="4">
                <c:v>1</c:v>
              </c:pt>
              <c:pt idx="5">
                <c:v>1</c:v>
              </c:pt>
              <c:pt idx="6">
                <c:v>1</c:v>
              </c:pt>
              <c:pt idx="7">
                <c:v>1</c:v>
              </c:pt>
              <c:pt idx="8">
                <c:v>1</c:v>
              </c:pt>
              <c:pt idx="9">
                <c:v>1</c:v>
              </c:pt>
              <c:pt idx="10">
                <c:v>1</c:v>
              </c:pt>
              <c:pt idx="11">
                <c:v>1</c:v>
              </c:pt>
              <c:pt idx="12">
                <c:v>1</c:v>
              </c:pt>
              <c:pt idx="13">
                <c:v>1</c:v>
              </c:pt>
              <c:pt idx="14">
                <c:v>1</c:v>
              </c:pt>
              <c:pt idx="15">
                <c:v>1</c:v>
              </c:pt>
              <c:pt idx="16">
                <c:v>1</c:v>
              </c:pt>
              <c:pt idx="17">
                <c:v>1</c:v>
              </c:pt>
              <c:pt idx="18">
                <c:v>1</c:v>
              </c:pt>
              <c:pt idx="19">
                <c:v>1</c:v>
              </c:pt>
            </c:numLit>
          </c:val>
          <c:extLst>
            <c:ext xmlns:c16="http://schemas.microsoft.com/office/drawing/2014/chart" uri="{C3380CC4-5D6E-409C-BE32-E72D297353CC}">
              <c16:uniqueId val="{00000028-7011-49FF-812B-F206CFA8FD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doughnutChart>
        <c:varyColors val="1"/>
        <c:ser>
          <c:idx val="1"/>
          <c:order val="1"/>
          <c:tx>
            <c:strRef>
              <c:f>Hoja1!$A$5</c:f>
              <c:strCache>
                <c:ptCount val="1"/>
                <c:pt idx="0">
                  <c:v>Gestión de pacientes</c:v>
                </c:pt>
              </c:strCache>
            </c:strRef>
          </c:tx>
          <c:spPr>
            <a:noFill/>
          </c:spPr>
          <c:dPt>
            <c:idx val="0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A-7011-49FF-812B-F206CFA8FD02}"/>
              </c:ext>
            </c:extLst>
          </c:dPt>
          <c:dPt>
            <c:idx val="1"/>
            <c:bubble3D val="0"/>
            <c:spPr>
              <a:solidFill>
                <a:schemeClr val="bg1">
                  <a:alpha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C-7011-49FF-812B-F206CFA8FD02}"/>
              </c:ext>
            </c:extLst>
          </c:dPt>
          <c:val>
            <c:numRef>
              <c:f>Hoja1!$E$5:$F$5</c:f>
              <c:numCache>
                <c:formatCode>0%</c:formatCode>
                <c:ptCount val="2"/>
                <c:pt idx="0">
                  <c:v>0.21</c:v>
                </c:pt>
                <c:pt idx="1">
                  <c:v>0.79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D-7011-49FF-812B-F206CFA8FD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solidFill>
              <a:srgbClr val="28065B"/>
            </a:solidFill>
          </c:spPr>
          <c:dPt>
            <c:idx val="0"/>
            <c:bubble3D val="0"/>
            <c:spPr>
              <a:solidFill>
                <a:srgbClr val="28065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3C5-4A70-B5A6-4A505998DA0D}"/>
              </c:ext>
            </c:extLst>
          </c:dPt>
          <c:dPt>
            <c:idx val="1"/>
            <c:bubble3D val="0"/>
            <c:spPr>
              <a:solidFill>
                <a:srgbClr val="28065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3C5-4A70-B5A6-4A505998DA0D}"/>
              </c:ext>
            </c:extLst>
          </c:dPt>
          <c:dPt>
            <c:idx val="2"/>
            <c:bubble3D val="0"/>
            <c:spPr>
              <a:solidFill>
                <a:srgbClr val="28065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3C5-4A70-B5A6-4A505998DA0D}"/>
              </c:ext>
            </c:extLst>
          </c:dPt>
          <c:dPt>
            <c:idx val="3"/>
            <c:bubble3D val="0"/>
            <c:spPr>
              <a:solidFill>
                <a:srgbClr val="28065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3C5-4A70-B5A6-4A505998DA0D}"/>
              </c:ext>
            </c:extLst>
          </c:dPt>
          <c:dPt>
            <c:idx val="4"/>
            <c:bubble3D val="0"/>
            <c:spPr>
              <a:solidFill>
                <a:srgbClr val="28065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3C5-4A70-B5A6-4A505998DA0D}"/>
              </c:ext>
            </c:extLst>
          </c:dPt>
          <c:dPt>
            <c:idx val="5"/>
            <c:bubble3D val="0"/>
            <c:spPr>
              <a:solidFill>
                <a:srgbClr val="28065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3C5-4A70-B5A6-4A505998DA0D}"/>
              </c:ext>
            </c:extLst>
          </c:dPt>
          <c:dPt>
            <c:idx val="6"/>
            <c:bubble3D val="0"/>
            <c:spPr>
              <a:solidFill>
                <a:srgbClr val="28065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3C5-4A70-B5A6-4A505998DA0D}"/>
              </c:ext>
            </c:extLst>
          </c:dPt>
          <c:dPt>
            <c:idx val="7"/>
            <c:bubble3D val="0"/>
            <c:spPr>
              <a:solidFill>
                <a:srgbClr val="28065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73C5-4A70-B5A6-4A505998DA0D}"/>
              </c:ext>
            </c:extLst>
          </c:dPt>
          <c:dPt>
            <c:idx val="8"/>
            <c:bubble3D val="0"/>
            <c:spPr>
              <a:solidFill>
                <a:srgbClr val="28065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73C5-4A70-B5A6-4A505998DA0D}"/>
              </c:ext>
            </c:extLst>
          </c:dPt>
          <c:dPt>
            <c:idx val="9"/>
            <c:bubble3D val="0"/>
            <c:spPr>
              <a:solidFill>
                <a:srgbClr val="28065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73C5-4A70-B5A6-4A505998DA0D}"/>
              </c:ext>
            </c:extLst>
          </c:dPt>
          <c:dPt>
            <c:idx val="10"/>
            <c:bubble3D val="0"/>
            <c:spPr>
              <a:solidFill>
                <a:srgbClr val="28065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73C5-4A70-B5A6-4A505998DA0D}"/>
              </c:ext>
            </c:extLst>
          </c:dPt>
          <c:dPt>
            <c:idx val="11"/>
            <c:bubble3D val="0"/>
            <c:spPr>
              <a:solidFill>
                <a:srgbClr val="28065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73C5-4A70-B5A6-4A505998DA0D}"/>
              </c:ext>
            </c:extLst>
          </c:dPt>
          <c:dPt>
            <c:idx val="12"/>
            <c:bubble3D val="0"/>
            <c:spPr>
              <a:solidFill>
                <a:srgbClr val="28065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73C5-4A70-B5A6-4A505998DA0D}"/>
              </c:ext>
            </c:extLst>
          </c:dPt>
          <c:dPt>
            <c:idx val="13"/>
            <c:bubble3D val="0"/>
            <c:spPr>
              <a:solidFill>
                <a:srgbClr val="28065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73C5-4A70-B5A6-4A505998DA0D}"/>
              </c:ext>
            </c:extLst>
          </c:dPt>
          <c:dPt>
            <c:idx val="14"/>
            <c:bubble3D val="0"/>
            <c:spPr>
              <a:solidFill>
                <a:srgbClr val="28065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73C5-4A70-B5A6-4A505998DA0D}"/>
              </c:ext>
            </c:extLst>
          </c:dPt>
          <c:dPt>
            <c:idx val="15"/>
            <c:bubble3D val="0"/>
            <c:spPr>
              <a:solidFill>
                <a:srgbClr val="28065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73C5-4A70-B5A6-4A505998DA0D}"/>
              </c:ext>
            </c:extLst>
          </c:dPt>
          <c:dPt>
            <c:idx val="16"/>
            <c:bubble3D val="0"/>
            <c:spPr>
              <a:solidFill>
                <a:srgbClr val="28065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73C5-4A70-B5A6-4A505998DA0D}"/>
              </c:ext>
            </c:extLst>
          </c:dPt>
          <c:dPt>
            <c:idx val="17"/>
            <c:bubble3D val="0"/>
            <c:spPr>
              <a:solidFill>
                <a:srgbClr val="28065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73C5-4A70-B5A6-4A505998DA0D}"/>
              </c:ext>
            </c:extLst>
          </c:dPt>
          <c:dPt>
            <c:idx val="18"/>
            <c:bubble3D val="0"/>
            <c:spPr>
              <a:solidFill>
                <a:srgbClr val="28065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73C5-4A70-B5A6-4A505998DA0D}"/>
              </c:ext>
            </c:extLst>
          </c:dPt>
          <c:dPt>
            <c:idx val="19"/>
            <c:bubble3D val="0"/>
            <c:spPr>
              <a:solidFill>
                <a:srgbClr val="28065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73C5-4A70-B5A6-4A505998DA0D}"/>
              </c:ext>
            </c:extLst>
          </c:dPt>
          <c:val>
            <c:numLit>
              <c:formatCode>General</c:formatCode>
              <c:ptCount val="20"/>
              <c:pt idx="0">
                <c:v>1</c:v>
              </c:pt>
              <c:pt idx="1">
                <c:v>1</c:v>
              </c:pt>
              <c:pt idx="2">
                <c:v>1</c:v>
              </c:pt>
              <c:pt idx="3">
                <c:v>1</c:v>
              </c:pt>
              <c:pt idx="4">
                <c:v>1</c:v>
              </c:pt>
              <c:pt idx="5">
                <c:v>1</c:v>
              </c:pt>
              <c:pt idx="6">
                <c:v>1</c:v>
              </c:pt>
              <c:pt idx="7">
                <c:v>1</c:v>
              </c:pt>
              <c:pt idx="8">
                <c:v>1</c:v>
              </c:pt>
              <c:pt idx="9">
                <c:v>1</c:v>
              </c:pt>
              <c:pt idx="10">
                <c:v>1</c:v>
              </c:pt>
              <c:pt idx="11">
                <c:v>1</c:v>
              </c:pt>
              <c:pt idx="12">
                <c:v>1</c:v>
              </c:pt>
              <c:pt idx="13">
                <c:v>1</c:v>
              </c:pt>
              <c:pt idx="14">
                <c:v>1</c:v>
              </c:pt>
              <c:pt idx="15">
                <c:v>1</c:v>
              </c:pt>
              <c:pt idx="16">
                <c:v>1</c:v>
              </c:pt>
              <c:pt idx="17">
                <c:v>1</c:v>
              </c:pt>
              <c:pt idx="18">
                <c:v>1</c:v>
              </c:pt>
              <c:pt idx="19">
                <c:v>1</c:v>
              </c:pt>
            </c:numLit>
          </c:val>
          <c:extLst>
            <c:ext xmlns:c16="http://schemas.microsoft.com/office/drawing/2014/chart" uri="{C3380CC4-5D6E-409C-BE32-E72D297353CC}">
              <c16:uniqueId val="{00000028-73C5-4A70-B5A6-4A505998DA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doughnutChart>
        <c:varyColors val="1"/>
        <c:ser>
          <c:idx val="1"/>
          <c:order val="1"/>
          <c:tx>
            <c:strRef>
              <c:f>Hoja1!$A$6</c:f>
              <c:strCache>
                <c:ptCount val="1"/>
                <c:pt idx="0">
                  <c:v>Cambio de Imagen.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</c:spPr>
          <c:dPt>
            <c:idx val="0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A-73C5-4A70-B5A6-4A505998DA0D}"/>
              </c:ext>
            </c:extLst>
          </c:dPt>
          <c:dPt>
            <c:idx val="1"/>
            <c:bubble3D val="0"/>
            <c:spPr>
              <a:solidFill>
                <a:schemeClr val="bg1">
                  <a:alpha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C-73C5-4A70-B5A6-4A505998DA0D}"/>
              </c:ext>
            </c:extLst>
          </c:dPt>
          <c:val>
            <c:numRef>
              <c:f>Hoja1!$E$6:$F$6</c:f>
              <c:numCache>
                <c:formatCode>0%</c:formatCode>
                <c:ptCount val="2"/>
                <c:pt idx="0">
                  <c:v>0.23</c:v>
                </c:pt>
                <c:pt idx="1">
                  <c:v>0.77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D-73C5-4A70-B5A6-4A505998DA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C8B779-8D4F-4D39-88E3-1B455B608B91}" type="doc">
      <dgm:prSet loTypeId="urn:microsoft.com/office/officeart/2008/layout/VerticalCurvedList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s-ES"/>
        </a:p>
      </dgm:t>
    </dgm:pt>
    <dgm:pt modelId="{8B78E154-F076-45C7-AA08-3C2623969119}">
      <dgm:prSet phldrT="[Texto]" custT="1"/>
      <dgm:spPr/>
      <dgm:t>
        <a:bodyPr/>
        <a:lstStyle/>
        <a:p>
          <a:r>
            <a:rPr lang="es-ES" sz="3600" dirty="0">
              <a:solidFill>
                <a:schemeClr val="tx1"/>
              </a:solidFill>
              <a:latin typeface="Century Gothic" panose="020B0502020202020204" pitchFamily="34" charset="0"/>
            </a:rPr>
            <a:t>Juan Camilo Lancheros</a:t>
          </a:r>
        </a:p>
      </dgm:t>
    </dgm:pt>
    <dgm:pt modelId="{B26CE2F6-BC99-4328-97ED-B92990D1683F}" type="parTrans" cxnId="{1B60F875-7310-4B2A-8D92-D0354E77A118}">
      <dgm:prSet/>
      <dgm:spPr/>
      <dgm:t>
        <a:bodyPr/>
        <a:lstStyle/>
        <a:p>
          <a:endParaRPr lang="es-ES"/>
        </a:p>
      </dgm:t>
    </dgm:pt>
    <dgm:pt modelId="{18F8447E-C713-480C-A339-2D853CF991D6}" type="sibTrans" cxnId="{1B60F875-7310-4B2A-8D92-D0354E77A118}">
      <dgm:prSet/>
      <dgm:spPr/>
      <dgm:t>
        <a:bodyPr/>
        <a:lstStyle/>
        <a:p>
          <a:endParaRPr lang="es-ES"/>
        </a:p>
      </dgm:t>
    </dgm:pt>
    <dgm:pt modelId="{30535277-CD2F-4F85-BF5B-D82607442D87}">
      <dgm:prSet phldrT="[Texto]" custT="1"/>
      <dgm:spPr/>
      <dgm:t>
        <a:bodyPr/>
        <a:lstStyle/>
        <a:p>
          <a:r>
            <a:rPr lang="es-ES" sz="3600" dirty="0">
              <a:solidFill>
                <a:schemeClr val="tx1"/>
              </a:solidFill>
              <a:latin typeface="Century Gothic" panose="020B0502020202020204" pitchFamily="34" charset="0"/>
            </a:rPr>
            <a:t>Edna Lizeth Espejo</a:t>
          </a:r>
        </a:p>
      </dgm:t>
    </dgm:pt>
    <dgm:pt modelId="{92C762EC-7759-43DF-BE28-CCC9F554F6E3}" type="parTrans" cxnId="{80554E1B-5BFD-467C-BBE2-58E3441FCB2D}">
      <dgm:prSet/>
      <dgm:spPr/>
      <dgm:t>
        <a:bodyPr/>
        <a:lstStyle/>
        <a:p>
          <a:endParaRPr lang="es-ES"/>
        </a:p>
      </dgm:t>
    </dgm:pt>
    <dgm:pt modelId="{2F69E2B7-77A6-4FB8-BE5E-35A3A012200A}" type="sibTrans" cxnId="{80554E1B-5BFD-467C-BBE2-58E3441FCB2D}">
      <dgm:prSet/>
      <dgm:spPr/>
      <dgm:t>
        <a:bodyPr/>
        <a:lstStyle/>
        <a:p>
          <a:endParaRPr lang="es-ES"/>
        </a:p>
      </dgm:t>
    </dgm:pt>
    <dgm:pt modelId="{D2C2C709-AA94-4C5B-B8B5-290D3F05C24C}">
      <dgm:prSet phldrT="[Texto]" custT="1"/>
      <dgm:spPr/>
      <dgm:t>
        <a:bodyPr/>
        <a:lstStyle/>
        <a:p>
          <a:r>
            <a:rPr lang="es-ES" sz="3600" dirty="0">
              <a:solidFill>
                <a:schemeClr val="tx1"/>
              </a:solidFill>
              <a:latin typeface="Century Gothic" panose="020B0502020202020204" pitchFamily="34" charset="0"/>
            </a:rPr>
            <a:t>Jesús David Ríos</a:t>
          </a:r>
        </a:p>
      </dgm:t>
    </dgm:pt>
    <dgm:pt modelId="{DDC24919-4B6C-4413-B322-5ABB4F34F435}" type="parTrans" cxnId="{DD3AD7B0-A5AD-481D-842D-D46C5EF5AD5C}">
      <dgm:prSet/>
      <dgm:spPr/>
      <dgm:t>
        <a:bodyPr/>
        <a:lstStyle/>
        <a:p>
          <a:endParaRPr lang="es-ES"/>
        </a:p>
      </dgm:t>
    </dgm:pt>
    <dgm:pt modelId="{C5AE703D-8D7F-43E1-9C57-CBEC243F7D45}" type="sibTrans" cxnId="{DD3AD7B0-A5AD-481D-842D-D46C5EF5AD5C}">
      <dgm:prSet/>
      <dgm:spPr/>
      <dgm:t>
        <a:bodyPr/>
        <a:lstStyle/>
        <a:p>
          <a:endParaRPr lang="es-ES"/>
        </a:p>
      </dgm:t>
    </dgm:pt>
    <dgm:pt modelId="{ED1530BA-376F-4F19-A5E1-A4A8C29D058B}" type="pres">
      <dgm:prSet presAssocID="{90C8B779-8D4F-4D39-88E3-1B455B608B91}" presName="Name0" presStyleCnt="0">
        <dgm:presLayoutVars>
          <dgm:chMax val="7"/>
          <dgm:chPref val="7"/>
          <dgm:dir/>
        </dgm:presLayoutVars>
      </dgm:prSet>
      <dgm:spPr/>
    </dgm:pt>
    <dgm:pt modelId="{45C0A9EC-76BB-4398-BC48-8ADEBEFD1733}" type="pres">
      <dgm:prSet presAssocID="{90C8B779-8D4F-4D39-88E3-1B455B608B91}" presName="Name1" presStyleCnt="0"/>
      <dgm:spPr/>
    </dgm:pt>
    <dgm:pt modelId="{388C536A-E237-4126-BA5E-6B988A6540DE}" type="pres">
      <dgm:prSet presAssocID="{90C8B779-8D4F-4D39-88E3-1B455B608B91}" presName="cycle" presStyleCnt="0"/>
      <dgm:spPr/>
    </dgm:pt>
    <dgm:pt modelId="{D2DBDDB3-4FB3-4DA5-A5A9-5F0A5E8CDC72}" type="pres">
      <dgm:prSet presAssocID="{90C8B779-8D4F-4D39-88E3-1B455B608B91}" presName="srcNode" presStyleLbl="node1" presStyleIdx="0" presStyleCnt="3"/>
      <dgm:spPr/>
    </dgm:pt>
    <dgm:pt modelId="{2D3381F5-6322-4F5E-BF95-F21BF3CCA286}" type="pres">
      <dgm:prSet presAssocID="{90C8B779-8D4F-4D39-88E3-1B455B608B91}" presName="conn" presStyleLbl="parChTrans1D2" presStyleIdx="0" presStyleCnt="1"/>
      <dgm:spPr/>
    </dgm:pt>
    <dgm:pt modelId="{0BFEF0CE-4B38-4BBD-93AB-46DB49CA8AF3}" type="pres">
      <dgm:prSet presAssocID="{90C8B779-8D4F-4D39-88E3-1B455B608B91}" presName="extraNode" presStyleLbl="node1" presStyleIdx="0" presStyleCnt="3"/>
      <dgm:spPr/>
    </dgm:pt>
    <dgm:pt modelId="{103354C2-848D-4E5F-BC1E-16737330759C}" type="pres">
      <dgm:prSet presAssocID="{90C8B779-8D4F-4D39-88E3-1B455B608B91}" presName="dstNode" presStyleLbl="node1" presStyleIdx="0" presStyleCnt="3"/>
      <dgm:spPr/>
    </dgm:pt>
    <dgm:pt modelId="{6303117D-B894-4254-8EB8-3C158C04E26E}" type="pres">
      <dgm:prSet presAssocID="{8B78E154-F076-45C7-AA08-3C2623969119}" presName="text_1" presStyleLbl="node1" presStyleIdx="0" presStyleCnt="3" custScaleY="72592">
        <dgm:presLayoutVars>
          <dgm:bulletEnabled val="1"/>
        </dgm:presLayoutVars>
      </dgm:prSet>
      <dgm:spPr/>
    </dgm:pt>
    <dgm:pt modelId="{72FE1248-0C53-4990-B5C8-492FEDA4A604}" type="pres">
      <dgm:prSet presAssocID="{8B78E154-F076-45C7-AA08-3C2623969119}" presName="accent_1" presStyleCnt="0"/>
      <dgm:spPr/>
    </dgm:pt>
    <dgm:pt modelId="{C8D21998-623C-485F-97B5-0E20656F4B9C}" type="pres">
      <dgm:prSet presAssocID="{8B78E154-F076-45C7-AA08-3C2623969119}" presName="accentRepeatNode" presStyleLbl="solidFgAcc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F560E73-A718-4FAA-BA43-6E382C7442BB}" type="pres">
      <dgm:prSet presAssocID="{30535277-CD2F-4F85-BF5B-D82607442D87}" presName="text_2" presStyleLbl="node1" presStyleIdx="1" presStyleCnt="3" custScaleY="72749">
        <dgm:presLayoutVars>
          <dgm:bulletEnabled val="1"/>
        </dgm:presLayoutVars>
      </dgm:prSet>
      <dgm:spPr/>
    </dgm:pt>
    <dgm:pt modelId="{EA488CDE-C410-47DA-BEEC-9BD8DB321C3F}" type="pres">
      <dgm:prSet presAssocID="{30535277-CD2F-4F85-BF5B-D82607442D87}" presName="accent_2" presStyleCnt="0"/>
      <dgm:spPr/>
    </dgm:pt>
    <dgm:pt modelId="{2773BB9E-1829-4671-9EC0-AF01EF38F515}" type="pres">
      <dgm:prSet presAssocID="{30535277-CD2F-4F85-BF5B-D82607442D87}" presName="accentRepeatNode" presStyleLbl="solidFgAcc1" presStyleIdx="1" presStyleCnt="3"/>
      <dgm:spPr/>
    </dgm:pt>
    <dgm:pt modelId="{7DC183DC-2FE4-4312-9EE3-C6FD8802494F}" type="pres">
      <dgm:prSet presAssocID="{D2C2C709-AA94-4C5B-B8B5-290D3F05C24C}" presName="text_3" presStyleLbl="node1" presStyleIdx="2" presStyleCnt="3" custScaleY="72749">
        <dgm:presLayoutVars>
          <dgm:bulletEnabled val="1"/>
        </dgm:presLayoutVars>
      </dgm:prSet>
      <dgm:spPr/>
    </dgm:pt>
    <dgm:pt modelId="{DE1027FB-9C8D-4285-8754-6088712B34B1}" type="pres">
      <dgm:prSet presAssocID="{D2C2C709-AA94-4C5B-B8B5-290D3F05C24C}" presName="accent_3" presStyleCnt="0"/>
      <dgm:spPr/>
    </dgm:pt>
    <dgm:pt modelId="{09853848-83AA-409F-A759-175E1EB40971}" type="pres">
      <dgm:prSet presAssocID="{D2C2C709-AA94-4C5B-B8B5-290D3F05C24C}" presName="accentRepeatNode" presStyleLbl="solidFgAcc1" presStyleIdx="2" presStyleCnt="3"/>
      <dgm:spPr/>
    </dgm:pt>
  </dgm:ptLst>
  <dgm:cxnLst>
    <dgm:cxn modelId="{F3F7D707-B7B2-45B0-92A3-80924B4E03BC}" type="presOf" srcId="{18F8447E-C713-480C-A339-2D853CF991D6}" destId="{2D3381F5-6322-4F5E-BF95-F21BF3CCA286}" srcOrd="0" destOrd="0" presId="urn:microsoft.com/office/officeart/2008/layout/VerticalCurvedList"/>
    <dgm:cxn modelId="{80554E1B-5BFD-467C-BBE2-58E3441FCB2D}" srcId="{90C8B779-8D4F-4D39-88E3-1B455B608B91}" destId="{30535277-CD2F-4F85-BF5B-D82607442D87}" srcOrd="1" destOrd="0" parTransId="{92C762EC-7759-43DF-BE28-CCC9F554F6E3}" sibTransId="{2F69E2B7-77A6-4FB8-BE5E-35A3A012200A}"/>
    <dgm:cxn modelId="{1B60F875-7310-4B2A-8D92-D0354E77A118}" srcId="{90C8B779-8D4F-4D39-88E3-1B455B608B91}" destId="{8B78E154-F076-45C7-AA08-3C2623969119}" srcOrd="0" destOrd="0" parTransId="{B26CE2F6-BC99-4328-97ED-B92990D1683F}" sibTransId="{18F8447E-C713-480C-A339-2D853CF991D6}"/>
    <dgm:cxn modelId="{3A70F79E-48A7-4702-AD4F-34FDE10EA7AB}" type="presOf" srcId="{8B78E154-F076-45C7-AA08-3C2623969119}" destId="{6303117D-B894-4254-8EB8-3C158C04E26E}" srcOrd="0" destOrd="0" presId="urn:microsoft.com/office/officeart/2008/layout/VerticalCurvedList"/>
    <dgm:cxn modelId="{DD3AD7B0-A5AD-481D-842D-D46C5EF5AD5C}" srcId="{90C8B779-8D4F-4D39-88E3-1B455B608B91}" destId="{D2C2C709-AA94-4C5B-B8B5-290D3F05C24C}" srcOrd="2" destOrd="0" parTransId="{DDC24919-4B6C-4413-B322-5ABB4F34F435}" sibTransId="{C5AE703D-8D7F-43E1-9C57-CBEC243F7D45}"/>
    <dgm:cxn modelId="{0E0636F3-06A0-4FCC-A3F9-C6D247D120BB}" type="presOf" srcId="{D2C2C709-AA94-4C5B-B8B5-290D3F05C24C}" destId="{7DC183DC-2FE4-4312-9EE3-C6FD8802494F}" srcOrd="0" destOrd="0" presId="urn:microsoft.com/office/officeart/2008/layout/VerticalCurvedList"/>
    <dgm:cxn modelId="{713524FC-5F29-42E7-85B1-6E40F15FC9E0}" type="presOf" srcId="{90C8B779-8D4F-4D39-88E3-1B455B608B91}" destId="{ED1530BA-376F-4F19-A5E1-A4A8C29D058B}" srcOrd="0" destOrd="0" presId="urn:microsoft.com/office/officeart/2008/layout/VerticalCurvedList"/>
    <dgm:cxn modelId="{2AB1C9FE-6B78-4871-899F-0EB0CCC81C09}" type="presOf" srcId="{30535277-CD2F-4F85-BF5B-D82607442D87}" destId="{3F560E73-A718-4FAA-BA43-6E382C7442BB}" srcOrd="0" destOrd="0" presId="urn:microsoft.com/office/officeart/2008/layout/VerticalCurvedList"/>
    <dgm:cxn modelId="{2D68535C-9504-4259-98B9-159293B104A7}" type="presParOf" srcId="{ED1530BA-376F-4F19-A5E1-A4A8C29D058B}" destId="{45C0A9EC-76BB-4398-BC48-8ADEBEFD1733}" srcOrd="0" destOrd="0" presId="urn:microsoft.com/office/officeart/2008/layout/VerticalCurvedList"/>
    <dgm:cxn modelId="{AB3C296A-F30B-43AA-A656-B1AF30EA9534}" type="presParOf" srcId="{45C0A9EC-76BB-4398-BC48-8ADEBEFD1733}" destId="{388C536A-E237-4126-BA5E-6B988A6540DE}" srcOrd="0" destOrd="0" presId="urn:microsoft.com/office/officeart/2008/layout/VerticalCurvedList"/>
    <dgm:cxn modelId="{CDADA917-1EC3-474C-AE61-3F8F3CD99FDE}" type="presParOf" srcId="{388C536A-E237-4126-BA5E-6B988A6540DE}" destId="{D2DBDDB3-4FB3-4DA5-A5A9-5F0A5E8CDC72}" srcOrd="0" destOrd="0" presId="urn:microsoft.com/office/officeart/2008/layout/VerticalCurvedList"/>
    <dgm:cxn modelId="{32D93809-F428-498B-A920-7D82DF7E7731}" type="presParOf" srcId="{388C536A-E237-4126-BA5E-6B988A6540DE}" destId="{2D3381F5-6322-4F5E-BF95-F21BF3CCA286}" srcOrd="1" destOrd="0" presId="urn:microsoft.com/office/officeart/2008/layout/VerticalCurvedList"/>
    <dgm:cxn modelId="{E24C03D3-F7EA-4637-B7AA-E5D54199277B}" type="presParOf" srcId="{388C536A-E237-4126-BA5E-6B988A6540DE}" destId="{0BFEF0CE-4B38-4BBD-93AB-46DB49CA8AF3}" srcOrd="2" destOrd="0" presId="urn:microsoft.com/office/officeart/2008/layout/VerticalCurvedList"/>
    <dgm:cxn modelId="{D57C5A21-1908-4490-8D44-608AE95E2018}" type="presParOf" srcId="{388C536A-E237-4126-BA5E-6B988A6540DE}" destId="{103354C2-848D-4E5F-BC1E-16737330759C}" srcOrd="3" destOrd="0" presId="urn:microsoft.com/office/officeart/2008/layout/VerticalCurvedList"/>
    <dgm:cxn modelId="{C49D7D43-81BE-495E-96E8-C44548AEB790}" type="presParOf" srcId="{45C0A9EC-76BB-4398-BC48-8ADEBEFD1733}" destId="{6303117D-B894-4254-8EB8-3C158C04E26E}" srcOrd="1" destOrd="0" presId="urn:microsoft.com/office/officeart/2008/layout/VerticalCurvedList"/>
    <dgm:cxn modelId="{A5CDDFE8-0146-49BB-912C-F82D91D0CDBC}" type="presParOf" srcId="{45C0A9EC-76BB-4398-BC48-8ADEBEFD1733}" destId="{72FE1248-0C53-4990-B5C8-492FEDA4A604}" srcOrd="2" destOrd="0" presId="urn:microsoft.com/office/officeart/2008/layout/VerticalCurvedList"/>
    <dgm:cxn modelId="{3928C9DB-E5C7-4051-BE49-FE7FC04D13F1}" type="presParOf" srcId="{72FE1248-0C53-4990-B5C8-492FEDA4A604}" destId="{C8D21998-623C-485F-97B5-0E20656F4B9C}" srcOrd="0" destOrd="0" presId="urn:microsoft.com/office/officeart/2008/layout/VerticalCurvedList"/>
    <dgm:cxn modelId="{0A7BB85B-A55A-4894-ABEE-8D9A5FAB64A1}" type="presParOf" srcId="{45C0A9EC-76BB-4398-BC48-8ADEBEFD1733}" destId="{3F560E73-A718-4FAA-BA43-6E382C7442BB}" srcOrd="3" destOrd="0" presId="urn:microsoft.com/office/officeart/2008/layout/VerticalCurvedList"/>
    <dgm:cxn modelId="{E21EE77D-69AB-4AAB-891C-238A8B10BB6A}" type="presParOf" srcId="{45C0A9EC-76BB-4398-BC48-8ADEBEFD1733}" destId="{EA488CDE-C410-47DA-BEEC-9BD8DB321C3F}" srcOrd="4" destOrd="0" presId="urn:microsoft.com/office/officeart/2008/layout/VerticalCurvedList"/>
    <dgm:cxn modelId="{D343018C-1DF0-4D6A-9177-436A6CE0525B}" type="presParOf" srcId="{EA488CDE-C410-47DA-BEEC-9BD8DB321C3F}" destId="{2773BB9E-1829-4671-9EC0-AF01EF38F515}" srcOrd="0" destOrd="0" presId="urn:microsoft.com/office/officeart/2008/layout/VerticalCurvedList"/>
    <dgm:cxn modelId="{E2B44BE9-6A09-467A-A8C7-6E5CB8A2DA43}" type="presParOf" srcId="{45C0A9EC-76BB-4398-BC48-8ADEBEFD1733}" destId="{7DC183DC-2FE4-4312-9EE3-C6FD8802494F}" srcOrd="5" destOrd="0" presId="urn:microsoft.com/office/officeart/2008/layout/VerticalCurvedList"/>
    <dgm:cxn modelId="{DD19641F-DAEB-4D0F-A7F6-818F1A454F88}" type="presParOf" srcId="{45C0A9EC-76BB-4398-BC48-8ADEBEFD1733}" destId="{DE1027FB-9C8D-4285-8754-6088712B34B1}" srcOrd="6" destOrd="0" presId="urn:microsoft.com/office/officeart/2008/layout/VerticalCurvedList"/>
    <dgm:cxn modelId="{98718169-826C-4DA5-B37A-A3574B072035}" type="presParOf" srcId="{DE1027FB-9C8D-4285-8754-6088712B34B1}" destId="{09853848-83AA-409F-A759-175E1EB40971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381F5-6322-4F5E-BF95-F21BF3CCA286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03117D-B894-4254-8EB8-3C158C04E26E}">
      <dsp:nvSpPr>
        <dsp:cNvPr id="0" name=""/>
        <dsp:cNvSpPr/>
      </dsp:nvSpPr>
      <dsp:spPr>
        <a:xfrm>
          <a:off x="752110" y="690381"/>
          <a:ext cx="7301111" cy="786703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>
              <a:solidFill>
                <a:schemeClr val="tx1"/>
              </a:solidFill>
              <a:latin typeface="Century Gothic" panose="020B0502020202020204" pitchFamily="34" charset="0"/>
            </a:rPr>
            <a:t>Juan Camilo Lancheros</a:t>
          </a:r>
        </a:p>
      </dsp:txBody>
      <dsp:txXfrm>
        <a:off x="752110" y="690381"/>
        <a:ext cx="7301111" cy="786703"/>
      </dsp:txXfrm>
    </dsp:sp>
    <dsp:sp modelId="{C8D21998-623C-485F-97B5-0E20656F4B9C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560E73-A718-4FAA-BA43-6E382C7442BB}">
      <dsp:nvSpPr>
        <dsp:cNvPr id="0" name=""/>
        <dsp:cNvSpPr/>
      </dsp:nvSpPr>
      <dsp:spPr>
        <a:xfrm>
          <a:off x="1146048" y="2315130"/>
          <a:ext cx="6907174" cy="788405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>
              <a:solidFill>
                <a:schemeClr val="tx1"/>
              </a:solidFill>
              <a:latin typeface="Century Gothic" panose="020B0502020202020204" pitchFamily="34" charset="0"/>
            </a:rPr>
            <a:t>Edna Lizeth Espejo</a:t>
          </a:r>
        </a:p>
      </dsp:txBody>
      <dsp:txXfrm>
        <a:off x="1146048" y="2315130"/>
        <a:ext cx="6907174" cy="788405"/>
      </dsp:txXfrm>
    </dsp:sp>
    <dsp:sp modelId="{2773BB9E-1829-4671-9EC0-AF01EF38F515}">
      <dsp:nvSpPr>
        <dsp:cNvPr id="0" name=""/>
        <dsp:cNvSpPr/>
      </dsp:nvSpPr>
      <dsp:spPr>
        <a:xfrm>
          <a:off x="468714" y="20320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C183DC-2FE4-4312-9EE3-C6FD8802494F}">
      <dsp:nvSpPr>
        <dsp:cNvPr id="0" name=""/>
        <dsp:cNvSpPr/>
      </dsp:nvSpPr>
      <dsp:spPr>
        <a:xfrm>
          <a:off x="752110" y="3940730"/>
          <a:ext cx="7301111" cy="788405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>
              <a:solidFill>
                <a:schemeClr val="tx1"/>
              </a:solidFill>
              <a:latin typeface="Century Gothic" panose="020B0502020202020204" pitchFamily="34" charset="0"/>
            </a:rPr>
            <a:t>Jesús David Ríos</a:t>
          </a:r>
        </a:p>
      </dsp:txBody>
      <dsp:txXfrm>
        <a:off x="752110" y="3940730"/>
        <a:ext cx="7301111" cy="788405"/>
      </dsp:txXfrm>
    </dsp:sp>
    <dsp:sp modelId="{09853848-83AA-409F-A759-175E1EB40971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09EE-6113-41B5-9544-8DDE6C4CF7EF}" type="datetimeFigureOut">
              <a:rPr lang="es-CO" smtClean="0"/>
              <a:t>30/05/2018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2E3C-BB23-41F0-AF1D-7F9DD2B471D3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5921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09EE-6113-41B5-9544-8DDE6C4CF7EF}" type="datetimeFigureOut">
              <a:rPr lang="es-CO" smtClean="0"/>
              <a:t>30/05/2018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2E3C-BB23-41F0-AF1D-7F9DD2B471D3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3077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09EE-6113-41B5-9544-8DDE6C4CF7EF}" type="datetimeFigureOut">
              <a:rPr lang="es-CO" smtClean="0"/>
              <a:t>30/05/2018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2E3C-BB23-41F0-AF1D-7F9DD2B471D3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8667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09EE-6113-41B5-9544-8DDE6C4CF7EF}" type="datetimeFigureOut">
              <a:rPr lang="es-CO" smtClean="0"/>
              <a:t>30/05/2018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2E3C-BB23-41F0-AF1D-7F9DD2B471D3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6756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09EE-6113-41B5-9544-8DDE6C4CF7EF}" type="datetimeFigureOut">
              <a:rPr lang="es-CO" smtClean="0"/>
              <a:t>30/05/2018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2E3C-BB23-41F0-AF1D-7F9DD2B471D3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8632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09EE-6113-41B5-9544-8DDE6C4CF7EF}" type="datetimeFigureOut">
              <a:rPr lang="es-CO" smtClean="0"/>
              <a:t>30/05/2018</a:t>
            </a:fld>
            <a:endParaRPr lang="es-CO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2E3C-BB23-41F0-AF1D-7F9DD2B471D3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01446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09EE-6113-41B5-9544-8DDE6C4CF7EF}" type="datetimeFigureOut">
              <a:rPr lang="es-CO" smtClean="0"/>
              <a:t>30/05/2018</a:t>
            </a:fld>
            <a:endParaRPr lang="es-CO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2E3C-BB23-41F0-AF1D-7F9DD2B471D3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9123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09EE-6113-41B5-9544-8DDE6C4CF7EF}" type="datetimeFigureOut">
              <a:rPr lang="es-CO" smtClean="0"/>
              <a:t>30/05/2018</a:t>
            </a:fld>
            <a:endParaRPr lang="es-CO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2E3C-BB23-41F0-AF1D-7F9DD2B471D3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99276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09EE-6113-41B5-9544-8DDE6C4CF7EF}" type="datetimeFigureOut">
              <a:rPr lang="es-CO" smtClean="0"/>
              <a:t>30/05/2018</a:t>
            </a:fld>
            <a:endParaRPr lang="es-CO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2E3C-BB23-41F0-AF1D-7F9DD2B471D3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8820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09EE-6113-41B5-9544-8DDE6C4CF7EF}" type="datetimeFigureOut">
              <a:rPr lang="es-CO" smtClean="0"/>
              <a:t>30/05/2018</a:t>
            </a:fld>
            <a:endParaRPr lang="es-CO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2E3C-BB23-41F0-AF1D-7F9DD2B471D3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48591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09EE-6113-41B5-9544-8DDE6C4CF7EF}" type="datetimeFigureOut">
              <a:rPr lang="es-CO" smtClean="0"/>
              <a:t>30/05/2018</a:t>
            </a:fld>
            <a:endParaRPr lang="es-CO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2E3C-BB23-41F0-AF1D-7F9DD2B471D3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37758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609EE-6113-41B5-9544-8DDE6C4CF7EF}" type="datetimeFigureOut">
              <a:rPr lang="es-CO" smtClean="0"/>
              <a:t>30/05/2018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82E3C-BB23-41F0-AF1D-7F9DD2B471D3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1384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4.jf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1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1"/>
            <a:ext cx="12192000" cy="5605670"/>
          </a:xfrm>
          <a:prstGeom prst="rect">
            <a:avLst/>
          </a:prstGeom>
          <a:solidFill>
            <a:srgbClr val="004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947374" y="820632"/>
            <a:ext cx="10487166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8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Plan de Transformación Empresarial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66" y="5675244"/>
            <a:ext cx="74295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94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337576" cy="1446663"/>
          </a:xfrm>
          <a:prstGeom prst="rect">
            <a:avLst/>
          </a:prstGeom>
          <a:solidFill>
            <a:srgbClr val="004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82388" y="261666"/>
            <a:ext cx="10972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Costos – Técnicas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534"/>
          <a:stretch/>
        </p:blipFill>
        <p:spPr>
          <a:xfrm>
            <a:off x="9851141" y="151831"/>
            <a:ext cx="1817695" cy="1143000"/>
          </a:xfrm>
          <a:prstGeom prst="rect">
            <a:avLst/>
          </a:prstGeom>
        </p:spPr>
      </p:pic>
      <p:sp>
        <p:nvSpPr>
          <p:cNvPr id="32" name="Rectángulo 31"/>
          <p:cNvSpPr/>
          <p:nvPr/>
        </p:nvSpPr>
        <p:spPr>
          <a:xfrm>
            <a:off x="3185928" y="5920427"/>
            <a:ext cx="130190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2000" dirty="0">
                <a:ln w="0"/>
                <a:solidFill>
                  <a:srgbClr val="30DB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Optimista</a:t>
            </a:r>
            <a:endParaRPr lang="es-ES" sz="2000" b="0" cap="none" spc="0" dirty="0">
              <a:ln w="0"/>
              <a:solidFill>
                <a:srgbClr val="30DB5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1666591" y="5947531"/>
            <a:ext cx="160425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Más Probable</a:t>
            </a:r>
            <a:endParaRPr lang="es-ES" sz="2000" b="0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539367" y="5937185"/>
            <a:ext cx="136440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20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Pesimista</a:t>
            </a:r>
            <a:endParaRPr lang="es-ES" sz="2000" b="0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graphicFrame>
        <p:nvGraphicFramePr>
          <p:cNvPr id="37" name="Gráfico 36"/>
          <p:cNvGraphicFramePr>
            <a:graphicFrameLocks/>
          </p:cNvGraphicFramePr>
          <p:nvPr>
            <p:extLst/>
          </p:nvPr>
        </p:nvGraphicFramePr>
        <p:xfrm>
          <a:off x="281355" y="1556497"/>
          <a:ext cx="10496458" cy="4338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8" name="Rectángulo 37"/>
          <p:cNvSpPr/>
          <p:nvPr/>
        </p:nvSpPr>
        <p:spPr>
          <a:xfrm>
            <a:off x="539367" y="1808895"/>
            <a:ext cx="109728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2400" dirty="0">
                <a:ln w="0"/>
                <a:solidFill>
                  <a:srgbClr val="08193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Estimación por 3 valores</a:t>
            </a:r>
            <a:endParaRPr lang="es-ES" sz="2400" b="0" cap="none" spc="0" dirty="0">
              <a:ln w="0"/>
              <a:solidFill>
                <a:srgbClr val="08193E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8999380" y="2480961"/>
            <a:ext cx="2512787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800" dirty="0">
                <a:ln w="0"/>
                <a:solidFill>
                  <a:srgbClr val="08193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Umbral de control:</a:t>
            </a:r>
          </a:p>
          <a:p>
            <a:pPr algn="ctr"/>
            <a:r>
              <a:rPr lang="es-ES" sz="4800" b="0" cap="none" spc="0" dirty="0">
                <a:ln w="0"/>
                <a:solidFill>
                  <a:srgbClr val="08193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5%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5879354" y="3482709"/>
            <a:ext cx="57886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2400" dirty="0">
                <a:ln w="0"/>
                <a:solidFill>
                  <a:srgbClr val="30DB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110</a:t>
            </a:r>
            <a:endParaRPr lang="es-ES" sz="2400" b="0" cap="none" spc="0" dirty="0">
              <a:ln w="0"/>
              <a:solidFill>
                <a:srgbClr val="30DB5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7443884" y="2432737"/>
            <a:ext cx="82114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24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123</a:t>
            </a:r>
            <a:endParaRPr lang="es-ES" sz="2400" b="0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8057363" y="1583601"/>
            <a:ext cx="72356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24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150</a:t>
            </a:r>
            <a:endParaRPr lang="es-ES" sz="2400" b="0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374349" y="6488668"/>
            <a:ext cx="43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559016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337576" cy="1446663"/>
          </a:xfrm>
          <a:prstGeom prst="rect">
            <a:avLst/>
          </a:prstGeom>
          <a:solidFill>
            <a:srgbClr val="004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82388" y="261666"/>
            <a:ext cx="10972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Costos – Cifras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534"/>
          <a:stretch/>
        </p:blipFill>
        <p:spPr>
          <a:xfrm>
            <a:off x="9851141" y="151831"/>
            <a:ext cx="1817695" cy="1143000"/>
          </a:xfrm>
          <a:prstGeom prst="rect">
            <a:avLst/>
          </a:prstGeom>
        </p:spPr>
      </p:pic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7229267"/>
              </p:ext>
            </p:extLst>
          </p:nvPr>
        </p:nvGraphicFramePr>
        <p:xfrm>
          <a:off x="900000" y="2160000"/>
          <a:ext cx="25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5079294"/>
              </p:ext>
            </p:extLst>
          </p:nvPr>
        </p:nvGraphicFramePr>
        <p:xfrm>
          <a:off x="3600000" y="2160000"/>
          <a:ext cx="25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CuadroTexto 2"/>
          <p:cNvSpPr txBox="1"/>
          <p:nvPr/>
        </p:nvSpPr>
        <p:spPr>
          <a:xfrm>
            <a:off x="1800000" y="3132000"/>
            <a:ext cx="876300" cy="53022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BBCC9D1-BC79-4444-9D99-2FC05DC5DF49}" type="TxLink">
              <a:rPr lang="en-US" sz="2800" b="0" i="0" u="none" strike="noStrike">
                <a:solidFill>
                  <a:srgbClr val="00415A"/>
                </a:solidFill>
                <a:latin typeface="Impact" panose="020B0806030902050204" pitchFamily="34" charset="0"/>
                <a:cs typeface="Segoe UI" panose="020B0502040204020203" pitchFamily="34" charset="0"/>
              </a:rPr>
              <a:pPr/>
              <a:t>32%</a:t>
            </a:fld>
            <a:endParaRPr lang="es-CO" sz="2800" b="0" dirty="0">
              <a:solidFill>
                <a:srgbClr val="00415A"/>
              </a:solidFill>
              <a:latin typeface="Impact" panose="020B0806030902050204" pitchFamily="34" charset="0"/>
              <a:cs typeface="Segoe UI" panose="020B0502040204020203" pitchFamily="34" charset="0"/>
            </a:endParaRPr>
          </a:p>
        </p:txBody>
      </p:sp>
      <p:sp>
        <p:nvSpPr>
          <p:cNvPr id="11" name="CuadroTexto 6"/>
          <p:cNvSpPr txBox="1"/>
          <p:nvPr/>
        </p:nvSpPr>
        <p:spPr>
          <a:xfrm>
            <a:off x="4500000" y="3132000"/>
            <a:ext cx="876300" cy="53022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fld id="{705C57B7-CB11-43E0-B129-6EE242233EF6}" type="TxLink">
              <a:rPr lang="en-US" sz="2800" b="0" i="0" u="none" strike="noStrike">
                <a:solidFill>
                  <a:srgbClr val="30DB55"/>
                </a:solidFill>
                <a:latin typeface="Impact" panose="020B0806030902050204" pitchFamily="34" charset="0"/>
                <a:ea typeface="+mn-ea"/>
                <a:cs typeface="Segoe UI" panose="020B0502040204020203" pitchFamily="34" charset="0"/>
              </a:rPr>
              <a:pPr marL="0" indent="0"/>
              <a:t>24%</a:t>
            </a:fld>
            <a:endParaRPr lang="es-CO" sz="2800" b="0" i="0" u="none" strike="noStrike" dirty="0">
              <a:solidFill>
                <a:srgbClr val="30DB55"/>
              </a:solidFill>
              <a:latin typeface="Impact" panose="020B0806030902050204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4" name="CuadroTexto 9"/>
          <p:cNvSpPr txBox="1"/>
          <p:nvPr/>
        </p:nvSpPr>
        <p:spPr>
          <a:xfrm>
            <a:off x="957796" y="4425926"/>
            <a:ext cx="2190750" cy="70788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fld id="{1D73CF24-7D56-4CCA-938A-77E6049DF58A}" type="TxLink">
              <a:rPr lang="en-US" sz="2000" b="0" i="0" u="none" strike="noStrike">
                <a:solidFill>
                  <a:srgbClr val="00415A"/>
                </a:solidFill>
                <a:latin typeface="Impact" panose="020B0806030902050204" pitchFamily="34" charset="0"/>
                <a:ea typeface="+mn-ea"/>
                <a:cs typeface="Segoe UI" panose="020B0502040204020203" pitchFamily="34" charset="0"/>
              </a:rPr>
              <a:pPr marL="0" indent="0" algn="ctr"/>
              <a:t>Documento de Recomendaciones </a:t>
            </a:fld>
            <a:endParaRPr lang="es-CO" sz="2000" b="0" i="0" u="none" strike="noStrike" dirty="0">
              <a:solidFill>
                <a:srgbClr val="00415A"/>
              </a:solidFill>
              <a:latin typeface="Impact" panose="020B0806030902050204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5" name="CuadroTexto 10"/>
          <p:cNvSpPr txBox="1"/>
          <p:nvPr/>
        </p:nvSpPr>
        <p:spPr>
          <a:xfrm>
            <a:off x="3792348" y="4432252"/>
            <a:ext cx="2190750" cy="70788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fld id="{3B976E57-7963-4875-A7BD-CE2B62541BC9}" type="TxLink">
              <a:rPr lang="en-US" sz="2000" b="0" i="0" u="none" strike="noStrike">
                <a:solidFill>
                  <a:srgbClr val="30DB55"/>
                </a:solidFill>
                <a:latin typeface="Impact" panose="020B0806030902050204" pitchFamily="34" charset="0"/>
                <a:ea typeface="+mn-ea"/>
                <a:cs typeface="Segoe UI" panose="020B0502040204020203" pitchFamily="34" charset="0"/>
              </a:rPr>
              <a:pPr marL="0" indent="0" algn="ctr"/>
              <a:t>Gestión documental.</a:t>
            </a:fld>
            <a:endParaRPr lang="es-CO" sz="2000" b="0" i="0" u="none" strike="noStrike" dirty="0">
              <a:solidFill>
                <a:srgbClr val="30DB55"/>
              </a:solidFill>
              <a:latin typeface="Impact" panose="020B0806030902050204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6" name="CuadroTexto 11"/>
          <p:cNvSpPr txBox="1"/>
          <p:nvPr/>
        </p:nvSpPr>
        <p:spPr>
          <a:xfrm>
            <a:off x="6626322" y="4425926"/>
            <a:ext cx="2190750" cy="70788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fld id="{2BFCC1CF-F693-4AFB-8320-FAF435D6EF7B}" type="TxLink">
              <a:rPr lang="en-US" sz="2000" b="0" i="0" u="none" strike="noStrike">
                <a:solidFill>
                  <a:srgbClr val="E04006"/>
                </a:solidFill>
                <a:latin typeface="Impact" panose="020B0806030902050204" pitchFamily="34" charset="0"/>
                <a:ea typeface="+mn-ea"/>
                <a:cs typeface="Segoe UI" panose="020B0502040204020203" pitchFamily="34" charset="0"/>
              </a:rPr>
              <a:pPr marL="0" indent="0" algn="ctr"/>
              <a:t>Gestión de pacientes</a:t>
            </a:fld>
            <a:endParaRPr lang="es-CO" sz="2000" b="0" i="0" u="none" strike="noStrike" dirty="0">
              <a:solidFill>
                <a:srgbClr val="E04006"/>
              </a:solidFill>
              <a:latin typeface="Impact" panose="020B0806030902050204" pitchFamily="34" charset="0"/>
              <a:ea typeface="+mn-ea"/>
              <a:cs typeface="Segoe UI" panose="020B0502040204020203" pitchFamily="34" charset="0"/>
            </a:endParaRPr>
          </a:p>
        </p:txBody>
      </p:sp>
      <p:graphicFrame>
        <p:nvGraphicFramePr>
          <p:cNvPr id="17" name="Gráfico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7166652"/>
              </p:ext>
            </p:extLst>
          </p:nvPr>
        </p:nvGraphicFramePr>
        <p:xfrm>
          <a:off x="6300000" y="2160000"/>
          <a:ext cx="25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1" name="Gráfico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6479987"/>
              </p:ext>
            </p:extLst>
          </p:nvPr>
        </p:nvGraphicFramePr>
        <p:xfrm>
          <a:off x="9001563" y="2160000"/>
          <a:ext cx="25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3" name="CuadroTexto 7"/>
          <p:cNvSpPr txBox="1"/>
          <p:nvPr/>
        </p:nvSpPr>
        <p:spPr>
          <a:xfrm>
            <a:off x="9901053" y="3132000"/>
            <a:ext cx="876300" cy="53022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800" b="0" i="0" u="none" strike="noStrike" dirty="0">
                <a:solidFill>
                  <a:srgbClr val="28065B"/>
                </a:solidFill>
                <a:latin typeface="Impact" panose="020B0806030902050204" pitchFamily="34" charset="0"/>
                <a:ea typeface="+mn-ea"/>
                <a:cs typeface="Segoe UI" panose="020B0502040204020203" pitchFamily="34" charset="0"/>
              </a:rPr>
              <a:t>23%</a:t>
            </a:r>
            <a:endParaRPr lang="es-CO" sz="2800" b="0" i="0" u="none" strike="noStrike" dirty="0">
              <a:solidFill>
                <a:srgbClr val="28065B"/>
              </a:solidFill>
              <a:latin typeface="Impact" panose="020B0806030902050204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2" name="CuadroTexto 7"/>
          <p:cNvSpPr txBox="1"/>
          <p:nvPr/>
        </p:nvSpPr>
        <p:spPr>
          <a:xfrm>
            <a:off x="7200000" y="3132000"/>
            <a:ext cx="876300" cy="53022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fld id="{12D2D174-BA4A-40B1-91CC-BB52E37CF8EC}" type="TxLink">
              <a:rPr lang="en-US" sz="2800" b="0" i="0" u="none" strike="noStrike">
                <a:solidFill>
                  <a:srgbClr val="E04006"/>
                </a:solidFill>
                <a:latin typeface="Impact" panose="020B0806030902050204" pitchFamily="34" charset="0"/>
                <a:ea typeface="+mn-ea"/>
                <a:cs typeface="Segoe UI" panose="020B0502040204020203" pitchFamily="34" charset="0"/>
              </a:rPr>
              <a:pPr marL="0" indent="0"/>
              <a:t>21%</a:t>
            </a:fld>
            <a:endParaRPr lang="es-CO" sz="2800" b="0" i="0" u="none" strike="noStrike" dirty="0">
              <a:solidFill>
                <a:srgbClr val="E04006"/>
              </a:solidFill>
              <a:latin typeface="Impact" panose="020B0806030902050204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CuadroTexto 11"/>
          <p:cNvSpPr txBox="1"/>
          <p:nvPr/>
        </p:nvSpPr>
        <p:spPr>
          <a:xfrm>
            <a:off x="9464438" y="4525272"/>
            <a:ext cx="2190750" cy="4001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2000" b="0" i="0" u="none" strike="noStrike" dirty="0" err="1">
                <a:solidFill>
                  <a:srgbClr val="28065B"/>
                </a:solidFill>
                <a:latin typeface="Impact" panose="020B0806030902050204" pitchFamily="34" charset="0"/>
                <a:ea typeface="+mn-ea"/>
                <a:cs typeface="Segoe UI" panose="020B0502040204020203" pitchFamily="34" charset="0"/>
              </a:rPr>
              <a:t>Cambio</a:t>
            </a:r>
            <a:r>
              <a:rPr lang="en-US" sz="2000" b="0" i="0" u="none" strike="noStrike" dirty="0">
                <a:solidFill>
                  <a:srgbClr val="28065B"/>
                </a:solidFill>
                <a:latin typeface="Impact" panose="020B0806030902050204" pitchFamily="34" charset="0"/>
                <a:ea typeface="+mn-ea"/>
                <a:cs typeface="Segoe UI" panose="020B0502040204020203" pitchFamily="34" charset="0"/>
              </a:rPr>
              <a:t> de Imagen</a:t>
            </a:r>
            <a:endParaRPr lang="es-CO" sz="2000" b="0" i="0" u="none" strike="noStrike" dirty="0">
              <a:solidFill>
                <a:srgbClr val="28065B"/>
              </a:solidFill>
              <a:latin typeface="Impact" panose="020B0806030902050204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8" name="CuadroTexto 15"/>
          <p:cNvSpPr txBox="1"/>
          <p:nvPr/>
        </p:nvSpPr>
        <p:spPr>
          <a:xfrm>
            <a:off x="880910" y="5220000"/>
            <a:ext cx="2190750" cy="70788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fld id="{3DB7364C-8901-4C09-85BB-00ED62251D14}" type="TxLink">
              <a:rPr lang="en-US" sz="4000" b="0" i="0" u="none" strike="noStrike">
                <a:solidFill>
                  <a:srgbClr val="00415A"/>
                </a:solidFill>
                <a:latin typeface="Impact" panose="020B0806030902050204" pitchFamily="34" charset="0"/>
                <a:ea typeface="+mn-ea"/>
                <a:cs typeface="Segoe UI" panose="020B0502040204020203" pitchFamily="34" charset="0"/>
              </a:rPr>
              <a:pPr marL="0" indent="0" algn="ctr"/>
              <a:t> $ 35,8 </a:t>
            </a:fld>
            <a:endParaRPr lang="es-CO" sz="4000" b="0" i="0" u="none" strike="noStrike" dirty="0">
              <a:solidFill>
                <a:srgbClr val="00415A"/>
              </a:solidFill>
              <a:latin typeface="Impact" panose="020B0806030902050204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9" name="CuadroTexto 16"/>
          <p:cNvSpPr txBox="1"/>
          <p:nvPr/>
        </p:nvSpPr>
        <p:spPr>
          <a:xfrm>
            <a:off x="3743245" y="5202279"/>
            <a:ext cx="2190750" cy="70788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fld id="{93708326-66F9-45C2-94E7-AD7FDFE15C71}" type="TxLink">
              <a:rPr lang="en-US" sz="4000" b="0" i="0" u="none" strike="noStrike">
                <a:solidFill>
                  <a:srgbClr val="30DB55"/>
                </a:solidFill>
                <a:latin typeface="Impact" panose="020B0806030902050204" pitchFamily="34" charset="0"/>
                <a:ea typeface="+mn-ea"/>
                <a:cs typeface="Segoe UI" panose="020B0502040204020203" pitchFamily="34" charset="0"/>
              </a:rPr>
              <a:pPr marL="0" indent="0" algn="ctr"/>
              <a:t> $ 26,1 </a:t>
            </a:fld>
            <a:endParaRPr lang="es-CO" sz="4000" b="0" i="0" u="none" strike="noStrike" dirty="0">
              <a:solidFill>
                <a:srgbClr val="30DB55"/>
              </a:solidFill>
              <a:latin typeface="Impact" panose="020B0806030902050204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0" name="CuadroTexto 17"/>
          <p:cNvSpPr txBox="1"/>
          <p:nvPr/>
        </p:nvSpPr>
        <p:spPr>
          <a:xfrm>
            <a:off x="6605580" y="5220000"/>
            <a:ext cx="2190750" cy="70788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fld id="{F3B963DA-15DF-42FC-9A06-575B3F7E4E95}" type="TxLink">
              <a:rPr lang="en-US" sz="4000" b="0" i="0" u="none" strike="noStrike">
                <a:solidFill>
                  <a:srgbClr val="E04006"/>
                </a:solidFill>
                <a:latin typeface="Impact" panose="020B0806030902050204" pitchFamily="34" charset="0"/>
                <a:ea typeface="+mn-ea"/>
                <a:cs typeface="Segoe UI" panose="020B0502040204020203" pitchFamily="34" charset="0"/>
              </a:rPr>
              <a:pPr marL="0" indent="0" algn="ctr"/>
              <a:t> $ 23,0 </a:t>
            </a:fld>
            <a:endParaRPr lang="es-CO" sz="4000" b="0" i="0" u="none" strike="noStrike" dirty="0">
              <a:solidFill>
                <a:srgbClr val="E04006"/>
              </a:solidFill>
              <a:latin typeface="Impact" panose="020B0806030902050204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1" name="CuadroTexto 18"/>
          <p:cNvSpPr txBox="1"/>
          <p:nvPr/>
        </p:nvSpPr>
        <p:spPr>
          <a:xfrm>
            <a:off x="9243828" y="5220000"/>
            <a:ext cx="2190750" cy="70788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fld id="{D84727E1-0AFA-44E7-95D2-20649144ED35}" type="TxLink">
              <a:rPr lang="en-US" sz="4000" b="0" i="0" u="none" strike="noStrike">
                <a:solidFill>
                  <a:srgbClr val="28065B"/>
                </a:solidFill>
                <a:latin typeface="Impact" panose="020B0806030902050204" pitchFamily="34" charset="0"/>
                <a:ea typeface="+mn-ea"/>
                <a:cs typeface="Segoe UI" panose="020B0502040204020203" pitchFamily="34" charset="0"/>
              </a:rPr>
              <a:pPr marL="0" indent="0" algn="ctr"/>
              <a:t> $ 25,9 </a:t>
            </a:fld>
            <a:endParaRPr lang="es-CO" sz="4000" b="0" i="0" u="none" strike="noStrike" dirty="0">
              <a:solidFill>
                <a:srgbClr val="28065B"/>
              </a:solidFill>
              <a:latin typeface="Impact" panose="020B0806030902050204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3" name="CuadroTexto 11"/>
          <p:cNvSpPr txBox="1"/>
          <p:nvPr/>
        </p:nvSpPr>
        <p:spPr>
          <a:xfrm>
            <a:off x="1800000" y="6078501"/>
            <a:ext cx="9072895" cy="70788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4000" b="0" i="0" u="none" strike="noStrike" dirty="0">
                <a:solidFill>
                  <a:srgbClr val="0070C0"/>
                </a:solidFill>
                <a:latin typeface="Impact" panose="020B0806030902050204" pitchFamily="34" charset="0"/>
                <a:ea typeface="+mn-ea"/>
                <a:cs typeface="Segoe UI" panose="020B0502040204020203" pitchFamily="34" charset="0"/>
              </a:rPr>
              <a:t>TOTAL: $ 110,9 M</a:t>
            </a:r>
            <a:endParaRPr lang="es-CO" sz="2800" b="0" i="0" u="none" strike="noStrike" dirty="0">
              <a:solidFill>
                <a:srgbClr val="0070C0"/>
              </a:solidFill>
              <a:latin typeface="Impact" panose="020B0806030902050204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374349" y="6488668"/>
            <a:ext cx="43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265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337576" cy="1446663"/>
          </a:xfrm>
          <a:prstGeom prst="rect">
            <a:avLst/>
          </a:prstGeom>
          <a:solidFill>
            <a:srgbClr val="004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82388" y="261666"/>
            <a:ext cx="10972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Calidad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534"/>
          <a:stretch/>
        </p:blipFill>
        <p:spPr>
          <a:xfrm>
            <a:off x="9851141" y="151831"/>
            <a:ext cx="1817695" cy="1143000"/>
          </a:xfrm>
          <a:prstGeom prst="rect">
            <a:avLst/>
          </a:prstGeom>
        </p:spPr>
      </p:pic>
      <p:sp>
        <p:nvSpPr>
          <p:cNvPr id="3" name="Hexágono 2">
            <a:extLst>
              <a:ext uri="{FF2B5EF4-FFF2-40B4-BE49-F238E27FC236}">
                <a16:creationId xmlns:a16="http://schemas.microsoft.com/office/drawing/2014/main" id="{135ED1C7-6B62-4F15-AFCD-7B805999A1D9}"/>
              </a:ext>
            </a:extLst>
          </p:cNvPr>
          <p:cNvSpPr/>
          <p:nvPr/>
        </p:nvSpPr>
        <p:spPr>
          <a:xfrm>
            <a:off x="1635853" y="2776757"/>
            <a:ext cx="2913778" cy="2223082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415A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b="1" u="sng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Planificar</a:t>
            </a:r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F1FAB36D-1B9C-4325-BEF8-891648C85A2C}"/>
              </a:ext>
            </a:extLst>
          </p:cNvPr>
          <p:cNvSpPr/>
          <p:nvPr/>
        </p:nvSpPr>
        <p:spPr>
          <a:xfrm>
            <a:off x="1803633" y="2894204"/>
            <a:ext cx="2578218" cy="1988890"/>
          </a:xfrm>
          <a:prstGeom prst="hexagon">
            <a:avLst/>
          </a:prstGeom>
          <a:noFill/>
          <a:ln w="38100">
            <a:solidFill>
              <a:srgbClr val="E04006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57695150-1AA6-4C30-BDD2-4F4026DE40E6}"/>
              </a:ext>
            </a:extLst>
          </p:cNvPr>
          <p:cNvSpPr/>
          <p:nvPr/>
        </p:nvSpPr>
        <p:spPr>
          <a:xfrm>
            <a:off x="4588777" y="1526795"/>
            <a:ext cx="2913778" cy="2363597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415A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b="1" u="sng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Asegurar</a:t>
            </a:r>
          </a:p>
        </p:txBody>
      </p:sp>
      <p:sp>
        <p:nvSpPr>
          <p:cNvPr id="11" name="Hexágono 10">
            <a:extLst>
              <a:ext uri="{FF2B5EF4-FFF2-40B4-BE49-F238E27FC236}">
                <a16:creationId xmlns:a16="http://schemas.microsoft.com/office/drawing/2014/main" id="{67104B11-0383-4644-A59C-F376AEAE16A3}"/>
              </a:ext>
            </a:extLst>
          </p:cNvPr>
          <p:cNvSpPr/>
          <p:nvPr/>
        </p:nvSpPr>
        <p:spPr>
          <a:xfrm>
            <a:off x="4756557" y="1711352"/>
            <a:ext cx="2578218" cy="2062295"/>
          </a:xfrm>
          <a:prstGeom prst="hexagon">
            <a:avLst/>
          </a:prstGeom>
          <a:noFill/>
          <a:ln w="38100">
            <a:solidFill>
              <a:srgbClr val="30DB55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Hexágono 12">
            <a:extLst>
              <a:ext uri="{FF2B5EF4-FFF2-40B4-BE49-F238E27FC236}">
                <a16:creationId xmlns:a16="http://schemas.microsoft.com/office/drawing/2014/main" id="{3015FC27-B8BC-43B4-8A94-CA5D4D1BD9DD}"/>
              </a:ext>
            </a:extLst>
          </p:cNvPr>
          <p:cNvSpPr/>
          <p:nvPr/>
        </p:nvSpPr>
        <p:spPr>
          <a:xfrm>
            <a:off x="7449422" y="2894203"/>
            <a:ext cx="2913778" cy="2290194"/>
          </a:xfrm>
          <a:prstGeom prst="hexagon">
            <a:avLst/>
          </a:prstGeom>
          <a:ln w="38100">
            <a:solidFill>
              <a:srgbClr val="00415A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b="1" u="sng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Controlar</a:t>
            </a:r>
          </a:p>
        </p:txBody>
      </p:sp>
      <p:sp>
        <p:nvSpPr>
          <p:cNvPr id="14" name="Hexágono 13">
            <a:extLst>
              <a:ext uri="{FF2B5EF4-FFF2-40B4-BE49-F238E27FC236}">
                <a16:creationId xmlns:a16="http://schemas.microsoft.com/office/drawing/2014/main" id="{9CCF08DF-50B0-44AC-85B2-D2F8BC512BB5}"/>
              </a:ext>
            </a:extLst>
          </p:cNvPr>
          <p:cNvSpPr/>
          <p:nvPr/>
        </p:nvSpPr>
        <p:spPr>
          <a:xfrm>
            <a:off x="7617202" y="3078762"/>
            <a:ext cx="2578218" cy="1988890"/>
          </a:xfrm>
          <a:prstGeom prst="hexagon">
            <a:avLst/>
          </a:prstGeom>
          <a:noFill/>
          <a:ln w="38100">
            <a:solidFill>
              <a:srgbClr val="5BC6BC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C905732-6866-4C37-9917-DA3338F5134F}"/>
              </a:ext>
            </a:extLst>
          </p:cNvPr>
          <p:cNvSpPr/>
          <p:nvPr/>
        </p:nvSpPr>
        <p:spPr>
          <a:xfrm>
            <a:off x="1803633" y="5117286"/>
            <a:ext cx="26767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rgbClr val="00415A"/>
                </a:solidFill>
                <a:latin typeface="Century Gothic" panose="020B0502020202020204" pitchFamily="34" charset="0"/>
              </a:rPr>
              <a:t>Identificamos requisitos y estándares de calidad para las entregas y documentación</a:t>
            </a:r>
            <a:endParaRPr lang="es-CO" dirty="0">
              <a:solidFill>
                <a:srgbClr val="00415A"/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9AC6820-883D-4B52-9A75-F654C29884D9}"/>
              </a:ext>
            </a:extLst>
          </p:cNvPr>
          <p:cNvSpPr/>
          <p:nvPr/>
        </p:nvSpPr>
        <p:spPr>
          <a:xfrm>
            <a:off x="4870726" y="3948155"/>
            <a:ext cx="23268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rgbClr val="333333"/>
                </a:solidFill>
                <a:latin typeface="Century Gothic" panose="020B0502020202020204" pitchFamily="34" charset="0"/>
              </a:rPr>
              <a:t>Garantizamos lo planificado mediante la auditoria de cada proceso</a:t>
            </a:r>
            <a:endParaRPr lang="es-CO" dirty="0">
              <a:solidFill>
                <a:srgbClr val="333333"/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7F80B50-754F-4256-B280-B0B0BD9E9B43}"/>
              </a:ext>
            </a:extLst>
          </p:cNvPr>
          <p:cNvSpPr/>
          <p:nvPr/>
        </p:nvSpPr>
        <p:spPr>
          <a:xfrm>
            <a:off x="7617202" y="5255785"/>
            <a:ext cx="26767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rgbClr val="E04006"/>
                </a:solidFill>
                <a:latin typeface="Century Gothic" panose="020B0502020202020204" pitchFamily="34" charset="0"/>
              </a:rPr>
              <a:t>Se monitorea y registra los resultados de cada ejecución, se evalúa y se hacen recomendaciones.</a:t>
            </a:r>
            <a:endParaRPr lang="es-CO" dirty="0">
              <a:solidFill>
                <a:srgbClr val="E04006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374349" y="6488668"/>
            <a:ext cx="43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011599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337576" cy="1446663"/>
          </a:xfrm>
          <a:prstGeom prst="rect">
            <a:avLst/>
          </a:prstGeom>
          <a:solidFill>
            <a:srgbClr val="004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82388" y="261666"/>
            <a:ext cx="10972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Calidad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534"/>
          <a:stretch/>
        </p:blipFill>
        <p:spPr>
          <a:xfrm>
            <a:off x="9851141" y="151831"/>
            <a:ext cx="1817695" cy="1143000"/>
          </a:xfrm>
          <a:prstGeom prst="rect">
            <a:avLst/>
          </a:prstGeom>
        </p:spPr>
      </p:pic>
      <p:pic>
        <p:nvPicPr>
          <p:cNvPr id="1026" name="Picture 2" descr="Resultado de imagen para iso 9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128" y="3124103"/>
            <a:ext cx="188595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so25000.com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09" t="28253" r="34275" b="31035"/>
          <a:stretch/>
        </p:blipFill>
        <p:spPr bwMode="auto">
          <a:xfrm>
            <a:off x="4696335" y="3759757"/>
            <a:ext cx="2944906" cy="83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cmm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810" y="3247928"/>
            <a:ext cx="1857375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374349" y="6488668"/>
            <a:ext cx="43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570877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1446663"/>
          </a:xfrm>
          <a:prstGeom prst="rect">
            <a:avLst/>
          </a:prstGeom>
          <a:solidFill>
            <a:srgbClr val="004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82388" y="261666"/>
            <a:ext cx="10972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Calidad – Diagrama Causa y Efecto</a:t>
            </a:r>
            <a:r>
              <a:rPr lang="es-E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534"/>
          <a:stretch/>
        </p:blipFill>
        <p:spPr>
          <a:xfrm>
            <a:off x="9851141" y="151831"/>
            <a:ext cx="1817695" cy="114300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44AD810D-2043-4DC4-A6D0-F5FAFD507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640" y="2016473"/>
            <a:ext cx="7189365" cy="4405834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DA18F1D3-2A57-4D25-B07F-A5E574B7485D}"/>
              </a:ext>
            </a:extLst>
          </p:cNvPr>
          <p:cNvSpPr/>
          <p:nvPr/>
        </p:nvSpPr>
        <p:spPr>
          <a:xfrm>
            <a:off x="5853208" y="2052980"/>
            <a:ext cx="174393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solidFill>
                  <a:srgbClr val="3333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Infraestructura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B4DCF21-C82F-432C-BD8D-38B138825848}"/>
              </a:ext>
            </a:extLst>
          </p:cNvPr>
          <p:cNvSpPr/>
          <p:nvPr/>
        </p:nvSpPr>
        <p:spPr>
          <a:xfrm>
            <a:off x="4628177" y="2266209"/>
            <a:ext cx="112017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solidFill>
                  <a:srgbClr val="3333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Métodos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D8639D5-A24E-4E57-BBA5-9AFC2E91B222}"/>
              </a:ext>
            </a:extLst>
          </p:cNvPr>
          <p:cNvSpPr/>
          <p:nvPr/>
        </p:nvSpPr>
        <p:spPr>
          <a:xfrm>
            <a:off x="3280512" y="2555083"/>
            <a:ext cx="142509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solidFill>
                  <a:srgbClr val="3333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Ambiente laboral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7B1516FD-6318-4900-A59F-546D1CE75F69}"/>
              </a:ext>
            </a:extLst>
          </p:cNvPr>
          <p:cNvSpPr/>
          <p:nvPr/>
        </p:nvSpPr>
        <p:spPr>
          <a:xfrm>
            <a:off x="3116324" y="4983245"/>
            <a:ext cx="193925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solidFill>
                  <a:srgbClr val="3333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Herramientas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B940BB9B-3FBA-4375-9600-6F5A3954AE73}"/>
              </a:ext>
            </a:extLst>
          </p:cNvPr>
          <p:cNvSpPr/>
          <p:nvPr/>
        </p:nvSpPr>
        <p:spPr>
          <a:xfrm>
            <a:off x="6241293" y="5183300"/>
            <a:ext cx="160597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solidFill>
                  <a:srgbClr val="3333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Medición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CFDF7BD-69EE-494B-A25D-2A6C76395C21}"/>
              </a:ext>
            </a:extLst>
          </p:cNvPr>
          <p:cNvSpPr/>
          <p:nvPr/>
        </p:nvSpPr>
        <p:spPr>
          <a:xfrm>
            <a:off x="4645333" y="5183300"/>
            <a:ext cx="160597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solidFill>
                  <a:srgbClr val="3333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Personal Capacitado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374349" y="6488668"/>
            <a:ext cx="43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78496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337576" cy="1446663"/>
          </a:xfrm>
          <a:prstGeom prst="rect">
            <a:avLst/>
          </a:prstGeom>
          <a:solidFill>
            <a:srgbClr val="004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82388" y="261666"/>
            <a:ext cx="10972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Calidad – Aseguramiento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534"/>
          <a:stretch/>
        </p:blipFill>
        <p:spPr>
          <a:xfrm>
            <a:off x="9851141" y="151831"/>
            <a:ext cx="1817695" cy="1143000"/>
          </a:xfrm>
          <a:prstGeom prst="rect">
            <a:avLst/>
          </a:prstGeom>
        </p:spPr>
      </p:pic>
      <p:sp>
        <p:nvSpPr>
          <p:cNvPr id="17" name="Hexágono 16">
            <a:extLst>
              <a:ext uri="{FF2B5EF4-FFF2-40B4-BE49-F238E27FC236}">
                <a16:creationId xmlns:a16="http://schemas.microsoft.com/office/drawing/2014/main" id="{C9E7A956-0441-40C0-A5ED-5E6B33D1F586}"/>
              </a:ext>
            </a:extLst>
          </p:cNvPr>
          <p:cNvSpPr/>
          <p:nvPr/>
        </p:nvSpPr>
        <p:spPr>
          <a:xfrm>
            <a:off x="3937025" y="3480923"/>
            <a:ext cx="3189556" cy="928216"/>
          </a:xfrm>
          <a:prstGeom prst="hexag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dirty="0">
                <a:solidFill>
                  <a:srgbClr val="00415A"/>
                </a:solidFill>
                <a:latin typeface="Impact" panose="020B0806030902050204" pitchFamily="34" charset="0"/>
              </a:rPr>
              <a:t>Actividades</a:t>
            </a:r>
            <a:endParaRPr lang="es-CO" dirty="0">
              <a:solidFill>
                <a:srgbClr val="00415A"/>
              </a:solidFill>
              <a:latin typeface="Impact" panose="020B0806030902050204" pitchFamily="34" charset="0"/>
            </a:endParaRPr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D26612F4-4FCC-485D-B430-2DABAAB96FA4}"/>
              </a:ext>
            </a:extLst>
          </p:cNvPr>
          <p:cNvSpPr/>
          <p:nvPr/>
        </p:nvSpPr>
        <p:spPr>
          <a:xfrm>
            <a:off x="3257146" y="2154094"/>
            <a:ext cx="4156366" cy="928216"/>
          </a:xfrm>
          <a:prstGeom prst="hexagon">
            <a:avLst/>
          </a:prstGeom>
          <a:solidFill>
            <a:srgbClr val="081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dirty="0">
                <a:latin typeface="Impact" panose="020B0806030902050204" pitchFamily="34" charset="0"/>
              </a:rPr>
              <a:t>Entregables</a:t>
            </a:r>
            <a:endParaRPr lang="es-CO" dirty="0">
              <a:latin typeface="Impact" panose="020B0806030902050204" pitchFamily="34" charset="0"/>
            </a:endParaRPr>
          </a:p>
        </p:txBody>
      </p:sp>
      <p:sp>
        <p:nvSpPr>
          <p:cNvPr id="19" name="Hexágono 18">
            <a:extLst>
              <a:ext uri="{FF2B5EF4-FFF2-40B4-BE49-F238E27FC236}">
                <a16:creationId xmlns:a16="http://schemas.microsoft.com/office/drawing/2014/main" id="{CE9AF697-BFEA-4258-84C9-413A0434D651}"/>
              </a:ext>
            </a:extLst>
          </p:cNvPr>
          <p:cNvSpPr/>
          <p:nvPr/>
        </p:nvSpPr>
        <p:spPr>
          <a:xfrm>
            <a:off x="3453620" y="4853021"/>
            <a:ext cx="4156366" cy="928216"/>
          </a:xfrm>
          <a:prstGeom prst="hexagon">
            <a:avLst/>
          </a:prstGeom>
          <a:solidFill>
            <a:srgbClr val="E040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dirty="0">
                <a:latin typeface="Impact" panose="020B0806030902050204" pitchFamily="34" charset="0"/>
              </a:rPr>
              <a:t>Políticas</a:t>
            </a:r>
            <a:endParaRPr lang="es-CO" dirty="0">
              <a:latin typeface="Impact" panose="020B080603090205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74349" y="6488668"/>
            <a:ext cx="43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136815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337576" cy="1446663"/>
          </a:xfrm>
          <a:prstGeom prst="rect">
            <a:avLst/>
          </a:prstGeom>
          <a:solidFill>
            <a:srgbClr val="004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82388" y="261666"/>
            <a:ext cx="10972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Recursos Humanos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534"/>
          <a:stretch/>
        </p:blipFill>
        <p:spPr>
          <a:xfrm>
            <a:off x="9851141" y="151831"/>
            <a:ext cx="1817695" cy="1143000"/>
          </a:xfrm>
          <a:prstGeom prst="rect">
            <a:avLst/>
          </a:prstGeom>
        </p:spPr>
      </p:pic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D7241A2-E924-42FF-9891-3253046FA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879" y="2728729"/>
            <a:ext cx="8156368" cy="279589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74349" y="6488668"/>
            <a:ext cx="43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270627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337576" cy="1446663"/>
          </a:xfrm>
          <a:prstGeom prst="rect">
            <a:avLst/>
          </a:prstGeom>
          <a:solidFill>
            <a:srgbClr val="004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82388" y="261666"/>
            <a:ext cx="10972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Comunicaciones - Flujo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534"/>
          <a:stretch/>
        </p:blipFill>
        <p:spPr>
          <a:xfrm>
            <a:off x="9851141" y="151831"/>
            <a:ext cx="1817695" cy="1143000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1FCFE45E-5616-405A-A17A-931E23A883A7}"/>
              </a:ext>
            </a:extLst>
          </p:cNvPr>
          <p:cNvGrpSpPr/>
          <p:nvPr/>
        </p:nvGrpSpPr>
        <p:grpSpPr>
          <a:xfrm>
            <a:off x="335176" y="3061734"/>
            <a:ext cx="4996480" cy="1187149"/>
            <a:chOff x="1580948" y="1101"/>
            <a:chExt cx="4966103" cy="1187149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A8404F1E-C632-4677-9FC0-D4FFF6B8FCB3}"/>
                </a:ext>
              </a:extLst>
            </p:cNvPr>
            <p:cNvSpPr/>
            <p:nvPr/>
          </p:nvSpPr>
          <p:spPr>
            <a:xfrm>
              <a:off x="1580948" y="1101"/>
              <a:ext cx="4966103" cy="118714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ángulo: esquinas redondeadas 4">
              <a:extLst>
                <a:ext uri="{FF2B5EF4-FFF2-40B4-BE49-F238E27FC236}">
                  <a16:creationId xmlns:a16="http://schemas.microsoft.com/office/drawing/2014/main" id="{B3477971-DA99-4FA9-B38B-DB2D7113AF58}"/>
                </a:ext>
              </a:extLst>
            </p:cNvPr>
            <p:cNvSpPr txBox="1"/>
            <p:nvPr/>
          </p:nvSpPr>
          <p:spPr>
            <a:xfrm>
              <a:off x="1615718" y="35871"/>
              <a:ext cx="4896563" cy="11176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35560" rIns="53340" bIns="3556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800" kern="1200" dirty="0">
                  <a:latin typeface="Century Gothic" panose="020B0502020202020204" pitchFamily="34" charset="0"/>
                </a:rPr>
                <a:t>Dirección NIH</a:t>
              </a: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39CA9FCB-F6D4-4944-BCE0-7092ECC98A83}"/>
              </a:ext>
            </a:extLst>
          </p:cNvPr>
          <p:cNvGrpSpPr/>
          <p:nvPr/>
        </p:nvGrpSpPr>
        <p:grpSpPr>
          <a:xfrm>
            <a:off x="1372374" y="4482014"/>
            <a:ext cx="3924300" cy="1185800"/>
            <a:chOff x="2574168" y="1801422"/>
            <a:chExt cx="3924300" cy="1185800"/>
          </a:xfrm>
        </p:grpSpPr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B792B061-0F3A-4853-BEF0-84259B9C9FC8}"/>
                </a:ext>
              </a:extLst>
            </p:cNvPr>
            <p:cNvSpPr/>
            <p:nvPr/>
          </p:nvSpPr>
          <p:spPr>
            <a:xfrm>
              <a:off x="2574168" y="1801422"/>
              <a:ext cx="3924300" cy="11858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14" name="Rectángulo: esquinas redondeadas 4">
              <a:extLst>
                <a:ext uri="{FF2B5EF4-FFF2-40B4-BE49-F238E27FC236}">
                  <a16:creationId xmlns:a16="http://schemas.microsoft.com/office/drawing/2014/main" id="{A74C69E6-FD20-4A00-BFC9-288010A82141}"/>
                </a:ext>
              </a:extLst>
            </p:cNvPr>
            <p:cNvSpPr txBox="1"/>
            <p:nvPr/>
          </p:nvSpPr>
          <p:spPr>
            <a:xfrm>
              <a:off x="2608899" y="1836153"/>
              <a:ext cx="3854838" cy="111633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45720" tIns="30480" rIns="45720" bIns="3048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400" kern="1200" dirty="0">
                  <a:latin typeface="Century Gothic" panose="020B0502020202020204" pitchFamily="34" charset="0"/>
                </a:rPr>
                <a:t>Líderes y Directores de Áreas NIH</a:t>
              </a:r>
            </a:p>
          </p:txBody>
        </p:sp>
      </p:grpSp>
      <p:cxnSp>
        <p:nvCxnSpPr>
          <p:cNvPr id="4" name="Conector: angular 3">
            <a:extLst>
              <a:ext uri="{FF2B5EF4-FFF2-40B4-BE49-F238E27FC236}">
                <a16:creationId xmlns:a16="http://schemas.microsoft.com/office/drawing/2014/main" id="{F5169779-21AF-4EF4-BA20-B9453619FD0C}"/>
              </a:ext>
            </a:extLst>
          </p:cNvPr>
          <p:cNvCxnSpPr>
            <a:stCxn id="10" idx="1"/>
            <a:endCxn id="14" idx="1"/>
          </p:cNvCxnSpPr>
          <p:nvPr/>
        </p:nvCxnSpPr>
        <p:spPr>
          <a:xfrm rot="10800000" flipH="1" flipV="1">
            <a:off x="370159" y="3655308"/>
            <a:ext cx="1036946" cy="1419605"/>
          </a:xfrm>
          <a:prstGeom prst="bentConnector3">
            <a:avLst>
              <a:gd name="adj1" fmla="val -22046"/>
            </a:avLst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o 14">
            <a:extLst>
              <a:ext uri="{FF2B5EF4-FFF2-40B4-BE49-F238E27FC236}">
                <a16:creationId xmlns:a16="http://schemas.microsoft.com/office/drawing/2014/main" id="{E724157D-A44B-472F-841E-27C8F40F1DAB}"/>
              </a:ext>
            </a:extLst>
          </p:cNvPr>
          <p:cNvGrpSpPr/>
          <p:nvPr/>
        </p:nvGrpSpPr>
        <p:grpSpPr>
          <a:xfrm>
            <a:off x="6803970" y="2298763"/>
            <a:ext cx="4996480" cy="1187149"/>
            <a:chOff x="1580948" y="1101"/>
            <a:chExt cx="4966103" cy="118714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0E46423F-8844-41FF-9CA2-95812DFE6E50}"/>
                </a:ext>
              </a:extLst>
            </p:cNvPr>
            <p:cNvSpPr/>
            <p:nvPr/>
          </p:nvSpPr>
          <p:spPr>
            <a:xfrm>
              <a:off x="1580948" y="1101"/>
              <a:ext cx="4966103" cy="118714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ángulo: esquinas redondeadas 4">
              <a:extLst>
                <a:ext uri="{FF2B5EF4-FFF2-40B4-BE49-F238E27FC236}">
                  <a16:creationId xmlns:a16="http://schemas.microsoft.com/office/drawing/2014/main" id="{C52D6AAF-057C-4F43-816C-A2EB68C79DDF}"/>
                </a:ext>
              </a:extLst>
            </p:cNvPr>
            <p:cNvSpPr txBox="1"/>
            <p:nvPr/>
          </p:nvSpPr>
          <p:spPr>
            <a:xfrm>
              <a:off x="1615718" y="35871"/>
              <a:ext cx="4896563" cy="111760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35560" rIns="53340" bIns="3556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800" kern="1200" dirty="0">
                  <a:latin typeface="Century Gothic" panose="020B0502020202020204" pitchFamily="34" charset="0"/>
                </a:rPr>
                <a:t>Gerente de Proyecto</a:t>
              </a:r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9309DF62-719D-48F3-94AF-0DE7064FAD63}"/>
              </a:ext>
            </a:extLst>
          </p:cNvPr>
          <p:cNvGrpSpPr/>
          <p:nvPr/>
        </p:nvGrpSpPr>
        <p:grpSpPr>
          <a:xfrm>
            <a:off x="7841168" y="3719043"/>
            <a:ext cx="3924300" cy="1185800"/>
            <a:chOff x="2574168" y="1801422"/>
            <a:chExt cx="3924300" cy="1185800"/>
          </a:xfrm>
        </p:grpSpPr>
        <p:sp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id="{FF825CB7-DC18-40BC-991D-A538110F6784}"/>
                </a:ext>
              </a:extLst>
            </p:cNvPr>
            <p:cNvSpPr/>
            <p:nvPr/>
          </p:nvSpPr>
          <p:spPr>
            <a:xfrm>
              <a:off x="2574168" y="1801422"/>
              <a:ext cx="3924300" cy="11858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  <p:sp>
          <p:nvSpPr>
            <p:cNvPr id="20" name="Rectángulo: esquinas redondeadas 4">
              <a:extLst>
                <a:ext uri="{FF2B5EF4-FFF2-40B4-BE49-F238E27FC236}">
                  <a16:creationId xmlns:a16="http://schemas.microsoft.com/office/drawing/2014/main" id="{D40E52E4-875D-431A-A5EE-CD288D5FA8F0}"/>
                </a:ext>
              </a:extLst>
            </p:cNvPr>
            <p:cNvSpPr txBox="1"/>
            <p:nvPr/>
          </p:nvSpPr>
          <p:spPr>
            <a:xfrm>
              <a:off x="2608899" y="1836153"/>
              <a:ext cx="3854838" cy="111633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45720" tIns="30480" rIns="45720" bIns="3048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400" kern="1200" dirty="0">
                  <a:latin typeface="Century Gothic" panose="020B0502020202020204" pitchFamily="34" charset="0"/>
                </a:rPr>
                <a:t>Líderes de Áreas</a:t>
              </a:r>
            </a:p>
          </p:txBody>
        </p:sp>
      </p:grp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2A4EBFBD-548C-4AF8-9AD6-CD383A660340}"/>
              </a:ext>
            </a:extLst>
          </p:cNvPr>
          <p:cNvCxnSpPr>
            <a:stCxn id="17" idx="1"/>
            <a:endCxn id="20" idx="1"/>
          </p:cNvCxnSpPr>
          <p:nvPr/>
        </p:nvCxnSpPr>
        <p:spPr>
          <a:xfrm rot="10800000" flipH="1" flipV="1">
            <a:off x="6838953" y="2892337"/>
            <a:ext cx="1036946" cy="1419605"/>
          </a:xfrm>
          <a:prstGeom prst="bentConnector3">
            <a:avLst>
              <a:gd name="adj1" fmla="val -22046"/>
            </a:avLst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2" name="Grupo 21">
            <a:extLst>
              <a:ext uri="{FF2B5EF4-FFF2-40B4-BE49-F238E27FC236}">
                <a16:creationId xmlns:a16="http://schemas.microsoft.com/office/drawing/2014/main" id="{699B23D9-EC6A-4B79-8E5B-B32C45F0BCD9}"/>
              </a:ext>
            </a:extLst>
          </p:cNvPr>
          <p:cNvGrpSpPr/>
          <p:nvPr/>
        </p:nvGrpSpPr>
        <p:grpSpPr>
          <a:xfrm>
            <a:off x="7833695" y="5180178"/>
            <a:ext cx="3924300" cy="1185800"/>
            <a:chOff x="2574168" y="1801422"/>
            <a:chExt cx="3924300" cy="1185800"/>
          </a:xfrm>
        </p:grpSpPr>
        <p:sp>
          <p:nvSpPr>
            <p:cNvPr id="23" name="Rectángulo: esquinas redondeadas 22">
              <a:extLst>
                <a:ext uri="{FF2B5EF4-FFF2-40B4-BE49-F238E27FC236}">
                  <a16:creationId xmlns:a16="http://schemas.microsoft.com/office/drawing/2014/main" id="{A6DAE401-494A-4B54-A392-FD20F3373095}"/>
                </a:ext>
              </a:extLst>
            </p:cNvPr>
            <p:cNvSpPr/>
            <p:nvPr/>
          </p:nvSpPr>
          <p:spPr>
            <a:xfrm>
              <a:off x="2574168" y="1801422"/>
              <a:ext cx="3924300" cy="11858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  <p:sp>
          <p:nvSpPr>
            <p:cNvPr id="24" name="Rectángulo: esquinas redondeadas 4">
              <a:extLst>
                <a:ext uri="{FF2B5EF4-FFF2-40B4-BE49-F238E27FC236}">
                  <a16:creationId xmlns:a16="http://schemas.microsoft.com/office/drawing/2014/main" id="{863BF1D7-FF23-4C33-80CD-849FB40EBD54}"/>
                </a:ext>
              </a:extLst>
            </p:cNvPr>
            <p:cNvSpPr txBox="1"/>
            <p:nvPr/>
          </p:nvSpPr>
          <p:spPr>
            <a:xfrm>
              <a:off x="2608899" y="1836153"/>
              <a:ext cx="3854838" cy="111633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45720" tIns="30480" rIns="45720" bIns="3048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400" kern="1200" dirty="0">
                  <a:latin typeface="Century Gothic" panose="020B0502020202020204" pitchFamily="34" charset="0"/>
                </a:rPr>
                <a:t>Equipo de Trabajo</a:t>
              </a:r>
            </a:p>
          </p:txBody>
        </p:sp>
      </p:grp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8A62E261-069B-4330-9932-A4E6B6B9C2BA}"/>
              </a:ext>
            </a:extLst>
          </p:cNvPr>
          <p:cNvCxnSpPr>
            <a:stCxn id="24" idx="0"/>
            <a:endCxn id="19" idx="2"/>
          </p:cNvCxnSpPr>
          <p:nvPr/>
        </p:nvCxnSpPr>
        <p:spPr>
          <a:xfrm flipV="1">
            <a:off x="9795845" y="4904843"/>
            <a:ext cx="7473" cy="310066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Flecha: a la izquierda y derecha 29">
            <a:extLst>
              <a:ext uri="{FF2B5EF4-FFF2-40B4-BE49-F238E27FC236}">
                <a16:creationId xmlns:a16="http://schemas.microsoft.com/office/drawing/2014/main" id="{8C5257DD-421C-40A2-856C-A215593EA039}"/>
              </a:ext>
            </a:extLst>
          </p:cNvPr>
          <p:cNvSpPr/>
          <p:nvPr/>
        </p:nvSpPr>
        <p:spPr>
          <a:xfrm rot="20275327">
            <a:off x="5331232" y="3254515"/>
            <a:ext cx="1514037" cy="207832"/>
          </a:xfrm>
          <a:prstGeom prst="leftRightArrow">
            <a:avLst/>
          </a:prstGeom>
          <a:solidFill>
            <a:srgbClr val="5CB85C"/>
          </a:solidFill>
          <a:ln>
            <a:solidFill>
              <a:srgbClr val="5CB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Flecha: a la izquierda y arriba 30">
            <a:extLst>
              <a:ext uri="{FF2B5EF4-FFF2-40B4-BE49-F238E27FC236}">
                <a16:creationId xmlns:a16="http://schemas.microsoft.com/office/drawing/2014/main" id="{9C05E53F-9E04-4948-8EC2-F7074A839A5D}"/>
              </a:ext>
            </a:extLst>
          </p:cNvPr>
          <p:cNvSpPr/>
          <p:nvPr/>
        </p:nvSpPr>
        <p:spPr>
          <a:xfrm flipH="1">
            <a:off x="887227" y="4311942"/>
            <a:ext cx="365760" cy="902967"/>
          </a:xfrm>
          <a:prstGeom prst="leftUpArrow">
            <a:avLst/>
          </a:prstGeom>
          <a:solidFill>
            <a:srgbClr val="5CB85C"/>
          </a:solidFill>
          <a:ln>
            <a:solidFill>
              <a:srgbClr val="5CB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Flecha: a la izquierda y arriba 31">
            <a:extLst>
              <a:ext uri="{FF2B5EF4-FFF2-40B4-BE49-F238E27FC236}">
                <a16:creationId xmlns:a16="http://schemas.microsoft.com/office/drawing/2014/main" id="{AA260FC0-C4D7-4D90-8A9C-18EAC7E33C21}"/>
              </a:ext>
            </a:extLst>
          </p:cNvPr>
          <p:cNvSpPr/>
          <p:nvPr/>
        </p:nvSpPr>
        <p:spPr>
          <a:xfrm flipH="1">
            <a:off x="7400590" y="3593232"/>
            <a:ext cx="365760" cy="902967"/>
          </a:xfrm>
          <a:prstGeom prst="leftUpArrow">
            <a:avLst/>
          </a:prstGeom>
          <a:solidFill>
            <a:srgbClr val="5CB85C"/>
          </a:solidFill>
          <a:ln>
            <a:solidFill>
              <a:srgbClr val="5CB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Flecha: a la izquierda y arriba 32">
            <a:extLst>
              <a:ext uri="{FF2B5EF4-FFF2-40B4-BE49-F238E27FC236}">
                <a16:creationId xmlns:a16="http://schemas.microsoft.com/office/drawing/2014/main" id="{463B79ED-4BE6-497A-B40C-A0C6EAEDBA60}"/>
              </a:ext>
            </a:extLst>
          </p:cNvPr>
          <p:cNvSpPr/>
          <p:nvPr/>
        </p:nvSpPr>
        <p:spPr>
          <a:xfrm flipH="1">
            <a:off x="7398361" y="3602139"/>
            <a:ext cx="365760" cy="2200665"/>
          </a:xfrm>
          <a:prstGeom prst="leftUpArrow">
            <a:avLst/>
          </a:prstGeom>
          <a:solidFill>
            <a:srgbClr val="5CB85C"/>
          </a:solidFill>
          <a:ln>
            <a:solidFill>
              <a:srgbClr val="5CB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Flecha: arriba y abajo 33">
            <a:extLst>
              <a:ext uri="{FF2B5EF4-FFF2-40B4-BE49-F238E27FC236}">
                <a16:creationId xmlns:a16="http://schemas.microsoft.com/office/drawing/2014/main" id="{3FA0491A-7E32-46D0-A3E7-1D654979C01A}"/>
              </a:ext>
            </a:extLst>
          </p:cNvPr>
          <p:cNvSpPr/>
          <p:nvPr/>
        </p:nvSpPr>
        <p:spPr>
          <a:xfrm>
            <a:off x="9186204" y="4823861"/>
            <a:ext cx="196947" cy="437299"/>
          </a:xfrm>
          <a:prstGeom prst="upDownArrow">
            <a:avLst/>
          </a:prstGeom>
          <a:solidFill>
            <a:srgbClr val="5CB85C"/>
          </a:solidFill>
          <a:ln>
            <a:solidFill>
              <a:srgbClr val="5CB8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CuadroTexto 27"/>
          <p:cNvSpPr txBox="1"/>
          <p:nvPr/>
        </p:nvSpPr>
        <p:spPr>
          <a:xfrm>
            <a:off x="374349" y="6488668"/>
            <a:ext cx="43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252330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337576" cy="2180492"/>
          </a:xfrm>
          <a:prstGeom prst="rect">
            <a:avLst/>
          </a:prstGeom>
          <a:solidFill>
            <a:srgbClr val="004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82388" y="261666"/>
            <a:ext cx="109728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Comunicaciones – </a:t>
            </a:r>
          </a:p>
          <a:p>
            <a:r>
              <a:rPr lang="es-E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Métodos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534"/>
          <a:stretch/>
        </p:blipFill>
        <p:spPr>
          <a:xfrm>
            <a:off x="9851141" y="151831"/>
            <a:ext cx="1817695" cy="1143000"/>
          </a:xfrm>
          <a:prstGeom prst="rect">
            <a:avLst/>
          </a:prstGeom>
        </p:spPr>
      </p:pic>
      <p:sp>
        <p:nvSpPr>
          <p:cNvPr id="28" name="Rectángulo redondeado 16">
            <a:extLst>
              <a:ext uri="{FF2B5EF4-FFF2-40B4-BE49-F238E27FC236}">
                <a16:creationId xmlns:a16="http://schemas.microsoft.com/office/drawing/2014/main" id="{9B155B81-5761-4AD8-9CCE-2D6C32BC7DEF}"/>
              </a:ext>
            </a:extLst>
          </p:cNvPr>
          <p:cNvSpPr/>
          <p:nvPr/>
        </p:nvSpPr>
        <p:spPr>
          <a:xfrm>
            <a:off x="1672587" y="2403683"/>
            <a:ext cx="4749421" cy="75524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Video Conferencia</a:t>
            </a:r>
          </a:p>
        </p:txBody>
      </p:sp>
      <p:sp>
        <p:nvSpPr>
          <p:cNvPr id="29" name="Rectángulo redondeado 16">
            <a:extLst>
              <a:ext uri="{FF2B5EF4-FFF2-40B4-BE49-F238E27FC236}">
                <a16:creationId xmlns:a16="http://schemas.microsoft.com/office/drawing/2014/main" id="{B3F2912A-1A47-44ED-AE05-B6074FF1C299}"/>
              </a:ext>
            </a:extLst>
          </p:cNvPr>
          <p:cNvSpPr/>
          <p:nvPr/>
        </p:nvSpPr>
        <p:spPr>
          <a:xfrm>
            <a:off x="1672587" y="3470483"/>
            <a:ext cx="4749421" cy="75524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Reuniones – Relación Directa</a:t>
            </a:r>
          </a:p>
        </p:txBody>
      </p:sp>
      <p:sp>
        <p:nvSpPr>
          <p:cNvPr id="35" name="Rectángulo redondeado 16">
            <a:extLst>
              <a:ext uri="{FF2B5EF4-FFF2-40B4-BE49-F238E27FC236}">
                <a16:creationId xmlns:a16="http://schemas.microsoft.com/office/drawing/2014/main" id="{34735001-54CE-4557-A728-216923A611FE}"/>
              </a:ext>
            </a:extLst>
          </p:cNvPr>
          <p:cNvSpPr/>
          <p:nvPr/>
        </p:nvSpPr>
        <p:spPr>
          <a:xfrm>
            <a:off x="1672586" y="4537283"/>
            <a:ext cx="4749421" cy="75524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Correo Electrónico</a:t>
            </a:r>
          </a:p>
        </p:txBody>
      </p:sp>
      <p:sp>
        <p:nvSpPr>
          <p:cNvPr id="36" name="Rectángulo redondeado 16">
            <a:extLst>
              <a:ext uri="{FF2B5EF4-FFF2-40B4-BE49-F238E27FC236}">
                <a16:creationId xmlns:a16="http://schemas.microsoft.com/office/drawing/2014/main" id="{4FB919EC-A18F-48D6-BCC1-7AEC469ED869}"/>
              </a:ext>
            </a:extLst>
          </p:cNvPr>
          <p:cNvSpPr/>
          <p:nvPr/>
        </p:nvSpPr>
        <p:spPr>
          <a:xfrm>
            <a:off x="1672586" y="5604083"/>
            <a:ext cx="4749421" cy="755248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Reuniones de Seguimiento</a:t>
            </a:r>
          </a:p>
        </p:txBody>
      </p:sp>
      <p:pic>
        <p:nvPicPr>
          <p:cNvPr id="1026" name="Picture 2" descr="Resultado de imagen para videoconferencia">
            <a:extLst>
              <a:ext uri="{FF2B5EF4-FFF2-40B4-BE49-F238E27FC236}">
                <a16:creationId xmlns:a16="http://schemas.microsoft.com/office/drawing/2014/main" id="{73935D3F-A129-41CD-8EE8-899EA3CD78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7" b="14782"/>
          <a:stretch/>
        </p:blipFill>
        <p:spPr bwMode="auto">
          <a:xfrm flipH="1">
            <a:off x="9336816" y="2442158"/>
            <a:ext cx="1997106" cy="150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reunion">
            <a:extLst>
              <a:ext uri="{FF2B5EF4-FFF2-40B4-BE49-F238E27FC236}">
                <a16:creationId xmlns:a16="http://schemas.microsoft.com/office/drawing/2014/main" id="{EEA03404-B207-467B-9FCD-95917DCFDC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5" r="9755" b="3382"/>
          <a:stretch/>
        </p:blipFill>
        <p:spPr bwMode="auto">
          <a:xfrm>
            <a:off x="9280129" y="4537283"/>
            <a:ext cx="2110479" cy="176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correo electronico">
            <a:extLst>
              <a:ext uri="{FF2B5EF4-FFF2-40B4-BE49-F238E27FC236}">
                <a16:creationId xmlns:a16="http://schemas.microsoft.com/office/drawing/2014/main" id="{454FA202-1785-451A-9555-C7ADEC329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40" y="2381146"/>
            <a:ext cx="1963543" cy="196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viaje icono">
            <a:extLst>
              <a:ext uri="{FF2B5EF4-FFF2-40B4-BE49-F238E27FC236}">
                <a16:creationId xmlns:a16="http://schemas.microsoft.com/office/drawing/2014/main" id="{57DECB22-8917-447E-BC32-24D48C3C6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985" y="5094371"/>
            <a:ext cx="1019424" cy="101942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/>
          <p:cNvSpPr txBox="1"/>
          <p:nvPr/>
        </p:nvSpPr>
        <p:spPr>
          <a:xfrm>
            <a:off x="374349" y="6488668"/>
            <a:ext cx="43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870484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337576" cy="1446663"/>
          </a:xfrm>
          <a:prstGeom prst="rect">
            <a:avLst/>
          </a:prstGeom>
          <a:solidFill>
            <a:srgbClr val="004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82388" y="261666"/>
            <a:ext cx="10972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Riesgos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534"/>
          <a:stretch/>
        </p:blipFill>
        <p:spPr>
          <a:xfrm>
            <a:off x="9851141" y="151831"/>
            <a:ext cx="1817695" cy="1143000"/>
          </a:xfrm>
          <a:prstGeom prst="rect">
            <a:avLst/>
          </a:prstGeom>
        </p:spPr>
      </p:pic>
      <p:sp>
        <p:nvSpPr>
          <p:cNvPr id="5" name="Hexágono 18">
            <a:extLst>
              <a:ext uri="{FF2B5EF4-FFF2-40B4-BE49-F238E27FC236}">
                <a16:creationId xmlns:a16="http://schemas.microsoft.com/office/drawing/2014/main" id="{DA633410-6803-435B-9C3D-50DA8A5C861D}"/>
              </a:ext>
            </a:extLst>
          </p:cNvPr>
          <p:cNvSpPr/>
          <p:nvPr/>
        </p:nvSpPr>
        <p:spPr>
          <a:xfrm>
            <a:off x="6337561" y="3223483"/>
            <a:ext cx="4109892" cy="928216"/>
          </a:xfrm>
          <a:prstGeom prst="hexag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dirty="0">
                <a:solidFill>
                  <a:srgbClr val="00415A"/>
                </a:solidFill>
                <a:latin typeface="Impact" panose="020B0806030902050204" pitchFamily="34" charset="0"/>
              </a:rPr>
              <a:t>Categorización</a:t>
            </a:r>
            <a:endParaRPr lang="es-CO" sz="2800" dirty="0" err="1">
              <a:solidFill>
                <a:srgbClr val="00415A"/>
              </a:solidFill>
              <a:latin typeface="Impact" panose="020B0806030902050204" pitchFamily="34" charset="0"/>
            </a:endParaRPr>
          </a:p>
        </p:txBody>
      </p:sp>
      <p:sp>
        <p:nvSpPr>
          <p:cNvPr id="6" name="Hexágono 46">
            <a:extLst>
              <a:ext uri="{FF2B5EF4-FFF2-40B4-BE49-F238E27FC236}">
                <a16:creationId xmlns:a16="http://schemas.microsoft.com/office/drawing/2014/main" id="{3E96F5DC-EA6D-4E3E-B4CC-6CD3CC7002DD}"/>
              </a:ext>
            </a:extLst>
          </p:cNvPr>
          <p:cNvSpPr/>
          <p:nvPr/>
        </p:nvSpPr>
        <p:spPr>
          <a:xfrm>
            <a:off x="1691790" y="1985638"/>
            <a:ext cx="4156366" cy="928216"/>
          </a:xfrm>
          <a:prstGeom prst="hexagon">
            <a:avLst/>
          </a:prstGeom>
          <a:solidFill>
            <a:srgbClr val="081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dirty="0">
                <a:latin typeface="Impact" panose="020B0806030902050204" pitchFamily="34" charset="0"/>
              </a:rPr>
              <a:t>Definición</a:t>
            </a:r>
          </a:p>
        </p:txBody>
      </p:sp>
      <p:sp>
        <p:nvSpPr>
          <p:cNvPr id="9" name="Hexágono 50">
            <a:extLst>
              <a:ext uri="{FF2B5EF4-FFF2-40B4-BE49-F238E27FC236}">
                <a16:creationId xmlns:a16="http://schemas.microsoft.com/office/drawing/2014/main" id="{D6383569-2A22-424C-9161-F5D75D9D36F6}"/>
              </a:ext>
            </a:extLst>
          </p:cNvPr>
          <p:cNvSpPr/>
          <p:nvPr/>
        </p:nvSpPr>
        <p:spPr>
          <a:xfrm>
            <a:off x="1581699" y="4335222"/>
            <a:ext cx="4275119" cy="928216"/>
          </a:xfrm>
          <a:prstGeom prst="hexagon">
            <a:avLst/>
          </a:prstGeom>
          <a:solidFill>
            <a:srgbClr val="0041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dirty="0">
                <a:latin typeface="Impact" panose="020B0806030902050204" pitchFamily="34" charset="0"/>
              </a:rPr>
              <a:t>Mitigación</a:t>
            </a:r>
            <a:endParaRPr lang="es-CO" dirty="0">
              <a:latin typeface="Impact" panose="020B0806030902050204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97BF6F8-2352-4E05-A100-E44CF81954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340" y="4698599"/>
            <a:ext cx="1844824" cy="1844824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374349" y="6488668"/>
            <a:ext cx="43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989643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1446663"/>
          </a:xfrm>
          <a:prstGeom prst="rect">
            <a:avLst/>
          </a:prstGeom>
          <a:solidFill>
            <a:srgbClr val="004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534"/>
          <a:stretch/>
        </p:blipFill>
        <p:spPr>
          <a:xfrm>
            <a:off x="9851141" y="151831"/>
            <a:ext cx="1817695" cy="114300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1064525" y="261666"/>
            <a:ext cx="89392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Segoe UI" panose="020B0502040204020203" pitchFamily="34" charset="0"/>
              </a:rPr>
              <a:t>Consultores</a:t>
            </a:r>
          </a:p>
        </p:txBody>
      </p:sp>
      <p:graphicFrame>
        <p:nvGraphicFramePr>
          <p:cNvPr id="17" name="Diagrama 16">
            <a:extLst>
              <a:ext uri="{FF2B5EF4-FFF2-40B4-BE49-F238E27FC236}">
                <a16:creationId xmlns:a16="http://schemas.microsoft.com/office/drawing/2014/main" id="{195A78ED-D792-437F-A97C-7B25E590DD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0645730"/>
              </p:ext>
            </p:extLst>
          </p:nvPr>
        </p:nvGraphicFramePr>
        <p:xfrm>
          <a:off x="2061339" y="146972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8" name="Imagen 17">
            <a:extLst>
              <a:ext uri="{FF2B5EF4-FFF2-40B4-BE49-F238E27FC236}">
                <a16:creationId xmlns:a16="http://schemas.microsoft.com/office/drawing/2014/main" id="{D200A354-3108-4E68-8B4C-AE01E14A3B2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64" r="5990" b="4310"/>
          <a:stretch/>
        </p:blipFill>
        <p:spPr>
          <a:xfrm rot="16200000">
            <a:off x="2411908" y="3374457"/>
            <a:ext cx="1538048" cy="1609200"/>
          </a:xfrm>
          <a:prstGeom prst="ellipse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3B853AF8-836E-44AA-8E1B-5C7E241A522D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8" t="10628" r="21143" b="49565"/>
          <a:stretch/>
        </p:blipFill>
        <p:spPr>
          <a:xfrm>
            <a:off x="1945543" y="4999278"/>
            <a:ext cx="1661931" cy="160731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619258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337576" cy="1446663"/>
          </a:xfrm>
          <a:prstGeom prst="rect">
            <a:avLst/>
          </a:prstGeom>
          <a:solidFill>
            <a:srgbClr val="004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82388" y="261666"/>
            <a:ext cx="10972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Riesgos - Definición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534"/>
          <a:stretch/>
        </p:blipFill>
        <p:spPr>
          <a:xfrm>
            <a:off x="9851141" y="151831"/>
            <a:ext cx="1817695" cy="1143000"/>
          </a:xfrm>
          <a:prstGeom prst="rect">
            <a:avLst/>
          </a:prstGeom>
        </p:spPr>
      </p:pic>
      <p:sp>
        <p:nvSpPr>
          <p:cNvPr id="5" name="Rectángulo redondeado 17">
            <a:extLst>
              <a:ext uri="{FF2B5EF4-FFF2-40B4-BE49-F238E27FC236}">
                <a16:creationId xmlns:a16="http://schemas.microsoft.com/office/drawing/2014/main" id="{6222235C-9402-48B6-862F-8BD946F8A337}"/>
              </a:ext>
            </a:extLst>
          </p:cNvPr>
          <p:cNvSpPr/>
          <p:nvPr/>
        </p:nvSpPr>
        <p:spPr>
          <a:xfrm>
            <a:off x="1192597" y="2692683"/>
            <a:ext cx="2085050" cy="7552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/>
              <a:t>Requerimientos</a:t>
            </a:r>
          </a:p>
        </p:txBody>
      </p:sp>
      <p:sp>
        <p:nvSpPr>
          <p:cNvPr id="6" name="Rectángulo redondeado 20">
            <a:extLst>
              <a:ext uri="{FF2B5EF4-FFF2-40B4-BE49-F238E27FC236}">
                <a16:creationId xmlns:a16="http://schemas.microsoft.com/office/drawing/2014/main" id="{2E4EC5A3-B3EC-4C7E-B586-4B85B2D3B93D}"/>
              </a:ext>
            </a:extLst>
          </p:cNvPr>
          <p:cNvSpPr/>
          <p:nvPr/>
        </p:nvSpPr>
        <p:spPr>
          <a:xfrm>
            <a:off x="3623034" y="2691829"/>
            <a:ext cx="2067635" cy="755248"/>
          </a:xfrm>
          <a:prstGeom prst="roundRect">
            <a:avLst/>
          </a:prstGeom>
          <a:solidFill>
            <a:srgbClr val="2806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/>
              <a:t>Infraestructura</a:t>
            </a:r>
            <a:endParaRPr lang="es-CO" sz="2000" b="1" dirty="0" err="1"/>
          </a:p>
        </p:txBody>
      </p:sp>
      <p:sp>
        <p:nvSpPr>
          <p:cNvPr id="9" name="Rectángulo redondeado 17">
            <a:extLst>
              <a:ext uri="{FF2B5EF4-FFF2-40B4-BE49-F238E27FC236}">
                <a16:creationId xmlns:a16="http://schemas.microsoft.com/office/drawing/2014/main" id="{1FEB2413-9D14-4E02-9BC8-7679406BEC3B}"/>
              </a:ext>
            </a:extLst>
          </p:cNvPr>
          <p:cNvSpPr/>
          <p:nvPr/>
        </p:nvSpPr>
        <p:spPr>
          <a:xfrm>
            <a:off x="6051586" y="2692683"/>
            <a:ext cx="2085050" cy="7552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/>
              <a:t>Desarrollo</a:t>
            </a:r>
          </a:p>
        </p:txBody>
      </p:sp>
      <p:sp>
        <p:nvSpPr>
          <p:cNvPr id="10" name="Rectángulo redondeado 20">
            <a:extLst>
              <a:ext uri="{FF2B5EF4-FFF2-40B4-BE49-F238E27FC236}">
                <a16:creationId xmlns:a16="http://schemas.microsoft.com/office/drawing/2014/main" id="{9A5ACAFE-4F1B-4D15-869D-707AEDB5F6CD}"/>
              </a:ext>
            </a:extLst>
          </p:cNvPr>
          <p:cNvSpPr/>
          <p:nvPr/>
        </p:nvSpPr>
        <p:spPr>
          <a:xfrm>
            <a:off x="8580981" y="2691829"/>
            <a:ext cx="2067635" cy="755248"/>
          </a:xfrm>
          <a:prstGeom prst="roundRect">
            <a:avLst/>
          </a:prstGeom>
          <a:solidFill>
            <a:srgbClr val="2806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/>
              <a:t>Pruebas</a:t>
            </a:r>
            <a:endParaRPr lang="es-CO" sz="2000" b="1" dirty="0" err="1"/>
          </a:p>
        </p:txBody>
      </p:sp>
      <p:sp>
        <p:nvSpPr>
          <p:cNvPr id="11" name="Rectángulo redondeado 17">
            <a:extLst>
              <a:ext uri="{FF2B5EF4-FFF2-40B4-BE49-F238E27FC236}">
                <a16:creationId xmlns:a16="http://schemas.microsoft.com/office/drawing/2014/main" id="{93EB9F06-2F1F-4962-B465-78AF80C97451}"/>
              </a:ext>
            </a:extLst>
          </p:cNvPr>
          <p:cNvSpPr/>
          <p:nvPr/>
        </p:nvSpPr>
        <p:spPr>
          <a:xfrm>
            <a:off x="6002103" y="4256268"/>
            <a:ext cx="2085050" cy="7552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/>
              <a:t>Entrevistas</a:t>
            </a:r>
          </a:p>
        </p:txBody>
      </p:sp>
      <p:sp>
        <p:nvSpPr>
          <p:cNvPr id="13" name="Rectángulo redondeado 20">
            <a:extLst>
              <a:ext uri="{FF2B5EF4-FFF2-40B4-BE49-F238E27FC236}">
                <a16:creationId xmlns:a16="http://schemas.microsoft.com/office/drawing/2014/main" id="{BF5DB4C8-397F-45F4-BAB3-EDA2EE2423A4}"/>
              </a:ext>
            </a:extLst>
          </p:cNvPr>
          <p:cNvSpPr/>
          <p:nvPr/>
        </p:nvSpPr>
        <p:spPr>
          <a:xfrm>
            <a:off x="3583449" y="4255414"/>
            <a:ext cx="2067635" cy="755248"/>
          </a:xfrm>
          <a:prstGeom prst="roundRect">
            <a:avLst/>
          </a:prstGeom>
          <a:solidFill>
            <a:srgbClr val="2806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/>
              <a:t>Encuestas</a:t>
            </a:r>
            <a:endParaRPr lang="es-CO" sz="2000" b="1" dirty="0" err="1"/>
          </a:p>
        </p:txBody>
      </p:sp>
      <p:sp>
        <p:nvSpPr>
          <p:cNvPr id="14" name="CuadroTexto 13"/>
          <p:cNvSpPr txBox="1"/>
          <p:nvPr/>
        </p:nvSpPr>
        <p:spPr>
          <a:xfrm>
            <a:off x="374349" y="6488668"/>
            <a:ext cx="43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032018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337576" cy="1446663"/>
          </a:xfrm>
          <a:prstGeom prst="rect">
            <a:avLst/>
          </a:prstGeom>
          <a:solidFill>
            <a:srgbClr val="004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82388" y="261666"/>
            <a:ext cx="10972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Riesgos - Categorización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534"/>
          <a:stretch/>
        </p:blipFill>
        <p:spPr>
          <a:xfrm>
            <a:off x="9851141" y="151831"/>
            <a:ext cx="1817695" cy="11430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4CCA974B-9261-413F-98B3-DBCFAB7DD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941" y="2303526"/>
            <a:ext cx="7077693" cy="409703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74349" y="6488668"/>
            <a:ext cx="43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587631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337576" cy="1446663"/>
          </a:xfrm>
          <a:prstGeom prst="rect">
            <a:avLst/>
          </a:prstGeom>
          <a:solidFill>
            <a:srgbClr val="004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82388" y="261666"/>
            <a:ext cx="10972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Adquisiciones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534"/>
          <a:stretch/>
        </p:blipFill>
        <p:spPr>
          <a:xfrm>
            <a:off x="9851141" y="151831"/>
            <a:ext cx="1817695" cy="1143000"/>
          </a:xfrm>
          <a:prstGeom prst="rect">
            <a:avLst/>
          </a:prstGeom>
        </p:spPr>
      </p:pic>
      <p:sp>
        <p:nvSpPr>
          <p:cNvPr id="2" name="Hexágono 1">
            <a:extLst>
              <a:ext uri="{FF2B5EF4-FFF2-40B4-BE49-F238E27FC236}">
                <a16:creationId xmlns:a16="http://schemas.microsoft.com/office/drawing/2014/main" id="{A3AE1556-30AD-418F-A110-2E7DC259966E}"/>
              </a:ext>
            </a:extLst>
          </p:cNvPr>
          <p:cNvSpPr/>
          <p:nvPr/>
        </p:nvSpPr>
        <p:spPr>
          <a:xfrm>
            <a:off x="677344" y="2002456"/>
            <a:ext cx="4885081" cy="914400"/>
          </a:xfrm>
          <a:prstGeom prst="hexagon">
            <a:avLst/>
          </a:prstGeom>
          <a:solidFill>
            <a:srgbClr val="08193E"/>
          </a:solidFill>
          <a:ln w="38100">
            <a:solidFill>
              <a:srgbClr val="5BC6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latin typeface="Century Gothic" panose="020B0502020202020204" pitchFamily="34" charset="0"/>
                <a:cs typeface="Calibri"/>
              </a:rPr>
              <a:t>Planear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B32C93AA-7C80-4C67-88D3-D0E0A3C4E5BD}"/>
              </a:ext>
            </a:extLst>
          </p:cNvPr>
          <p:cNvSpPr/>
          <p:nvPr/>
        </p:nvSpPr>
        <p:spPr>
          <a:xfrm>
            <a:off x="677348" y="4259700"/>
            <a:ext cx="4885081" cy="914400"/>
          </a:xfrm>
          <a:prstGeom prst="hexagon">
            <a:avLst/>
          </a:prstGeom>
          <a:solidFill>
            <a:srgbClr val="E04006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latin typeface="Century Gothic" panose="020B0502020202020204" pitchFamily="34" charset="0"/>
                <a:cs typeface="Calibri"/>
              </a:rPr>
              <a:t>Administrar</a:t>
            </a:r>
            <a:endParaRPr lang="es-ES" dirty="0">
              <a:latin typeface="Century Gothic" panose="020B0502020202020204" pitchFamily="34" charset="0"/>
            </a:endParaRPr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57D3B42F-E0EB-4F60-919B-81AFA9DA8544}"/>
              </a:ext>
            </a:extLst>
          </p:cNvPr>
          <p:cNvSpPr/>
          <p:nvPr/>
        </p:nvSpPr>
        <p:spPr>
          <a:xfrm>
            <a:off x="677346" y="3152645"/>
            <a:ext cx="4885081" cy="914400"/>
          </a:xfrm>
          <a:prstGeom prst="hexagon">
            <a:avLst/>
          </a:prstGeom>
          <a:solidFill>
            <a:srgbClr val="5CB85C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latin typeface="Century Gothic" panose="020B0502020202020204" pitchFamily="34" charset="0"/>
                <a:cs typeface="Calibri"/>
              </a:rPr>
              <a:t>Realizar</a:t>
            </a:r>
            <a:endParaRPr lang="es-ES" dirty="0">
              <a:latin typeface="Century Gothic" panose="020B0502020202020204" pitchFamily="34" charset="0"/>
            </a:endParaRPr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8DAD4FE2-B988-4EA4-8A62-08AA7D6725A7}"/>
              </a:ext>
            </a:extLst>
          </p:cNvPr>
          <p:cNvSpPr/>
          <p:nvPr/>
        </p:nvSpPr>
        <p:spPr>
          <a:xfrm>
            <a:off x="677345" y="5395512"/>
            <a:ext cx="4885081" cy="914400"/>
          </a:xfrm>
          <a:prstGeom prst="hexagon">
            <a:avLst/>
          </a:prstGeom>
          <a:solidFill>
            <a:srgbClr val="00415A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latin typeface="Century Gothic" panose="020B0502020202020204" pitchFamily="34" charset="0"/>
                <a:cs typeface="Calibri"/>
              </a:rPr>
              <a:t>Cerrar</a:t>
            </a:r>
            <a:endParaRPr lang="es-ES" dirty="0">
              <a:latin typeface="Century Gothic" panose="020B0502020202020204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0807EDB-1E24-49C5-A264-9CB86DD9844D}"/>
              </a:ext>
            </a:extLst>
          </p:cNvPr>
          <p:cNvSpPr txBox="1"/>
          <p:nvPr/>
        </p:nvSpPr>
        <p:spPr>
          <a:xfrm>
            <a:off x="6462925" y="2051037"/>
            <a:ext cx="4482860" cy="646331"/>
          </a:xfrm>
          <a:prstGeom prst="rect">
            <a:avLst/>
          </a:prstGeom>
          <a:ln w="38100">
            <a:solidFill>
              <a:srgbClr val="00415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028700" lvl="1" indent="-285750">
              <a:buFont typeface="Arial"/>
              <a:buChar char="•"/>
            </a:pPr>
            <a:r>
              <a:rPr lang="es-ES" dirty="0">
                <a:cs typeface="Calibri"/>
              </a:rPr>
              <a:t>Bienes</a:t>
            </a:r>
            <a:endParaRPr lang="es-ES"/>
          </a:p>
          <a:p>
            <a:pPr marL="1028700" lvl="1" indent="-285750">
              <a:buFont typeface="Arial"/>
              <a:buChar char="•"/>
            </a:pPr>
            <a:r>
              <a:rPr lang="es-ES" dirty="0">
                <a:cs typeface="Calibri"/>
              </a:rPr>
              <a:t>Servicios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A3CAE01-68D7-484A-8A36-46FA6952F98F}"/>
              </a:ext>
            </a:extLst>
          </p:cNvPr>
          <p:cNvSpPr txBox="1"/>
          <p:nvPr/>
        </p:nvSpPr>
        <p:spPr>
          <a:xfrm>
            <a:off x="6462927" y="3057453"/>
            <a:ext cx="4482860" cy="923330"/>
          </a:xfrm>
          <a:prstGeom prst="rect">
            <a:avLst/>
          </a:prstGeom>
          <a:ln w="38100">
            <a:solidFill>
              <a:srgbClr val="5CB85C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028700" lvl="1" indent="-285750">
              <a:buFont typeface="Arial"/>
              <a:buChar char="•"/>
            </a:pPr>
            <a:r>
              <a:rPr lang="es-ES" dirty="0">
                <a:cs typeface="Calibri"/>
              </a:rPr>
              <a:t>Mecanismos de Control</a:t>
            </a:r>
            <a:endParaRPr lang="es-ES"/>
          </a:p>
          <a:p>
            <a:pPr lvl="3" indent="-285750">
              <a:buFont typeface="Arial"/>
              <a:buChar char="•"/>
            </a:pPr>
            <a:r>
              <a:rPr lang="es-ES" dirty="0">
                <a:cs typeface="Calibri"/>
              </a:rPr>
              <a:t>Contratos</a:t>
            </a:r>
          </a:p>
          <a:p>
            <a:pPr lvl="3" indent="-285750">
              <a:buFont typeface="Arial"/>
              <a:buChar char="•"/>
            </a:pPr>
            <a:r>
              <a:rPr lang="es-ES" dirty="0">
                <a:cs typeface="Calibri"/>
              </a:rPr>
              <a:t>Órdenes de Compra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52B7EC7-E2EE-4D31-BF10-A352A6920AE9}"/>
              </a:ext>
            </a:extLst>
          </p:cNvPr>
          <p:cNvSpPr txBox="1"/>
          <p:nvPr/>
        </p:nvSpPr>
        <p:spPr>
          <a:xfrm>
            <a:off x="6462929" y="5386582"/>
            <a:ext cx="4482860" cy="923330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2" indent="-285750">
              <a:buFont typeface="Arial"/>
              <a:buChar char="•"/>
            </a:pPr>
            <a:r>
              <a:rPr lang="es-ES" dirty="0">
                <a:cs typeface="Calibri"/>
              </a:rPr>
              <a:t>Pago de  la Adquisición</a:t>
            </a:r>
            <a:endParaRPr lang="es-ES"/>
          </a:p>
          <a:p>
            <a:pPr lvl="3" indent="-285750">
              <a:buFont typeface="Arial"/>
              <a:buChar char="•"/>
            </a:pPr>
            <a:r>
              <a:rPr lang="es-ES" dirty="0">
                <a:cs typeface="Calibri"/>
              </a:rPr>
              <a:t>Garantías</a:t>
            </a:r>
          </a:p>
          <a:p>
            <a:pPr lvl="3" indent="-285750">
              <a:buFont typeface="Arial"/>
              <a:buChar char="•"/>
            </a:pPr>
            <a:r>
              <a:rPr lang="es-ES" dirty="0">
                <a:cs typeface="Calibri"/>
              </a:rPr>
              <a:t>Acuerdos de Servicio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BD8B26F-CD1E-4A58-B930-32366E12846B}"/>
              </a:ext>
            </a:extLst>
          </p:cNvPr>
          <p:cNvSpPr txBox="1"/>
          <p:nvPr/>
        </p:nvSpPr>
        <p:spPr>
          <a:xfrm>
            <a:off x="6462924" y="4250771"/>
            <a:ext cx="4482860" cy="923330"/>
          </a:xfrm>
          <a:prstGeom prst="rect">
            <a:avLst/>
          </a:prstGeom>
          <a:ln w="38100">
            <a:solidFill>
              <a:srgbClr val="E0400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2" indent="-285750">
              <a:buFont typeface="Arial"/>
              <a:buChar char="•"/>
            </a:pPr>
            <a:r>
              <a:rPr lang="es-ES" dirty="0">
                <a:cs typeface="Calibri"/>
              </a:rPr>
              <a:t>Control de la adquisición</a:t>
            </a:r>
            <a:endParaRPr lang="es-ES">
              <a:cs typeface="Calibri"/>
            </a:endParaRPr>
          </a:p>
          <a:p>
            <a:pPr lvl="3" indent="-285750">
              <a:buFont typeface="Arial"/>
              <a:buChar char="•"/>
            </a:pPr>
            <a:r>
              <a:rPr lang="es-ES" dirty="0">
                <a:cs typeface="Calibri"/>
              </a:rPr>
              <a:t>Servicio: Usabilidad</a:t>
            </a:r>
            <a:endParaRPr lang="es-ES">
              <a:cs typeface="Calibri"/>
            </a:endParaRPr>
          </a:p>
          <a:p>
            <a:pPr lvl="3" indent="-285750">
              <a:buFont typeface="Arial"/>
              <a:buChar char="•"/>
            </a:pPr>
            <a:r>
              <a:rPr lang="es-ES" dirty="0">
                <a:cs typeface="Calibri"/>
              </a:rPr>
              <a:t>Bien: Calidad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374349" y="6488668"/>
            <a:ext cx="43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541875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337576" cy="1446663"/>
          </a:xfrm>
          <a:prstGeom prst="rect">
            <a:avLst/>
          </a:prstGeom>
          <a:solidFill>
            <a:srgbClr val="004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82388" y="261666"/>
            <a:ext cx="10972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Interesados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534"/>
          <a:stretch/>
        </p:blipFill>
        <p:spPr>
          <a:xfrm>
            <a:off x="9851141" y="151831"/>
            <a:ext cx="1817695" cy="1143000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285447"/>
              </p:ext>
            </p:extLst>
          </p:nvPr>
        </p:nvGraphicFramePr>
        <p:xfrm>
          <a:off x="984143" y="1728062"/>
          <a:ext cx="10112644" cy="501583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00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4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24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455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9759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400" b="0" dirty="0">
                          <a:effectLst/>
                          <a:latin typeface="Century Gothic" panose="020B0502020202020204" pitchFamily="34" charset="0"/>
                        </a:rPr>
                        <a:t>Mapa de Interesados</a:t>
                      </a:r>
                      <a:endParaRPr lang="en-US" sz="2400" b="0" dirty="0">
                        <a:effectLst/>
                        <a:latin typeface="Century Gothic" panose="020B0502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1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b="1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Interesado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b="1" kern="120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Participación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b="1" dirty="0">
                          <a:effectLst/>
                          <a:latin typeface="Century Gothic" panose="020B0502020202020204" pitchFamily="34" charset="0"/>
                        </a:rPr>
                        <a:t>Injerencia</a:t>
                      </a:r>
                      <a:endParaRPr lang="en-US" sz="2000" b="1" dirty="0">
                        <a:effectLst/>
                        <a:latin typeface="Century Gothic" panose="020B0502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b="1" dirty="0">
                          <a:effectLst/>
                          <a:latin typeface="Century Gothic" panose="020B0502020202020204" pitchFamily="34" charset="0"/>
                        </a:rPr>
                        <a:t>Nivel de Interés</a:t>
                      </a:r>
                      <a:endParaRPr lang="en-US" sz="2000" b="1" dirty="0">
                        <a:effectLst/>
                        <a:latin typeface="Century Gothic" panose="020B0502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b="1" dirty="0">
                          <a:effectLst/>
                          <a:latin typeface="Century Gothic" panose="020B0502020202020204" pitchFamily="34" charset="0"/>
                        </a:rPr>
                        <a:t>Preocupaciones</a:t>
                      </a:r>
                      <a:endParaRPr lang="en-US" sz="2000" b="1" dirty="0">
                        <a:effectLst/>
                        <a:latin typeface="Century Gothic" panose="020B0502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92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b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Gerente General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0" dirty="0">
                          <a:effectLst/>
                          <a:latin typeface="Century Gothic" panose="020B0502020202020204" pitchFamily="34" charset="0"/>
                        </a:rPr>
                        <a:t>Este interesado en los lineamientos de alto nivel, en los objetivos de la organización, y como estos objetivos están siendo cumplidos con el proyecto en curso</a:t>
                      </a:r>
                      <a:endParaRPr lang="en-US" sz="1200" b="0" dirty="0">
                        <a:effectLst/>
                        <a:latin typeface="Century Gothic" panose="020B0502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b="0" dirty="0">
                          <a:effectLst/>
                          <a:latin typeface="Century Gothic" panose="020B0502020202020204" pitchFamily="34" charset="0"/>
                        </a:rPr>
                        <a:t>Alta</a:t>
                      </a:r>
                      <a:endParaRPr lang="en-US" sz="1100" b="0" dirty="0">
                        <a:effectLst/>
                        <a:latin typeface="Century Gothic" panose="020B0502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b="0" dirty="0">
                          <a:effectLst/>
                          <a:latin typeface="Century Gothic" panose="020B0502020202020204" pitchFamily="34" charset="0"/>
                        </a:rPr>
                        <a:t>Medio</a:t>
                      </a:r>
                      <a:endParaRPr lang="en-US" sz="1100" b="0" dirty="0">
                        <a:effectLst/>
                        <a:latin typeface="Century Gothic" panose="020B0502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O" sz="1100" b="0" dirty="0">
                          <a:effectLst/>
                          <a:latin typeface="Century Gothic" panose="020B0502020202020204" pitchFamily="34" charset="0"/>
                        </a:rPr>
                        <a:t>Presupuesto, Beneficios</a:t>
                      </a:r>
                      <a:endParaRPr lang="en-US" sz="1100" b="0" dirty="0">
                        <a:effectLst/>
                        <a:latin typeface="Century Gothic" panose="020B0502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92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b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Dirección de Tecnología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0">
                          <a:effectLst/>
                          <a:latin typeface="Century Gothic" panose="020B0502020202020204" pitchFamily="34" charset="0"/>
                        </a:rPr>
                        <a:t>Está interesado, en los lineamientos de los proyectos que involucran  sistemas de información, y la ejecución de presupuesto específicamente en este rubro</a:t>
                      </a:r>
                      <a:endParaRPr lang="en-US" sz="1200" b="0">
                        <a:effectLst/>
                        <a:latin typeface="Century Gothic" panose="020B0502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b="0" dirty="0">
                          <a:effectLst/>
                          <a:latin typeface="Century Gothic" panose="020B0502020202020204" pitchFamily="34" charset="0"/>
                        </a:rPr>
                        <a:t>Alta</a:t>
                      </a:r>
                      <a:endParaRPr lang="en-US" sz="1100" b="0" dirty="0">
                        <a:effectLst/>
                        <a:latin typeface="Century Gothic" panose="020B0502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b="0" dirty="0">
                          <a:effectLst/>
                          <a:latin typeface="Century Gothic" panose="020B0502020202020204" pitchFamily="34" charset="0"/>
                        </a:rPr>
                        <a:t>Alta</a:t>
                      </a:r>
                      <a:endParaRPr lang="en-US" sz="1100" b="0" dirty="0">
                        <a:effectLst/>
                        <a:latin typeface="Century Gothic" panose="020B0502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O" sz="1100" b="0" dirty="0">
                          <a:effectLst/>
                          <a:latin typeface="Century Gothic" panose="020B0502020202020204" pitchFamily="34" charset="0"/>
                        </a:rPr>
                        <a:t>Planes de Proyecto, Controles de Seguimiento</a:t>
                      </a:r>
                      <a:endParaRPr lang="en-US" sz="1100" b="0" dirty="0">
                        <a:effectLst/>
                        <a:latin typeface="Century Gothic" panose="020B0502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89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b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Gerente de Proyectos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0" dirty="0">
                          <a:effectLst/>
                          <a:latin typeface="Century Gothic" panose="020B0502020202020204" pitchFamily="34" charset="0"/>
                        </a:rPr>
                        <a:t>Está interesado en la priorización de las actividades y el cumplimiento de las mismas</a:t>
                      </a:r>
                      <a:endParaRPr lang="en-US" sz="1200" b="0" dirty="0">
                        <a:effectLst/>
                        <a:latin typeface="Century Gothic" panose="020B0502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b="0">
                          <a:effectLst/>
                          <a:latin typeface="Century Gothic" panose="020B0502020202020204" pitchFamily="34" charset="0"/>
                        </a:rPr>
                        <a:t>Medio</a:t>
                      </a:r>
                      <a:endParaRPr lang="en-US" sz="1100" b="0">
                        <a:effectLst/>
                        <a:latin typeface="Century Gothic" panose="020B0502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b="0" dirty="0">
                          <a:effectLst/>
                          <a:latin typeface="Century Gothic" panose="020B0502020202020204" pitchFamily="34" charset="0"/>
                        </a:rPr>
                        <a:t>Alto</a:t>
                      </a:r>
                      <a:endParaRPr lang="en-US" sz="1100" b="0" dirty="0">
                        <a:effectLst/>
                        <a:latin typeface="Century Gothic" panose="020B0502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O" sz="1100" b="0" dirty="0">
                          <a:effectLst/>
                          <a:latin typeface="Century Gothic" panose="020B0502020202020204" pitchFamily="34" charset="0"/>
                        </a:rPr>
                        <a:t>Usabilidad</a:t>
                      </a:r>
                      <a:endParaRPr lang="en-US" sz="1100" b="0" dirty="0">
                        <a:effectLst/>
                        <a:latin typeface="Century Gothic" panose="020B0502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89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b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Gestión Humana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0" dirty="0">
                          <a:effectLst/>
                          <a:latin typeface="Century Gothic" panose="020B0502020202020204" pitchFamily="34" charset="0"/>
                        </a:rPr>
                        <a:t>Está interesado en la definición de las estructuras de los recursos , y las responsabilidad de los recursos</a:t>
                      </a:r>
                      <a:endParaRPr lang="en-US" sz="1200" b="0" dirty="0">
                        <a:effectLst/>
                        <a:latin typeface="Century Gothic" panose="020B0502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b="0">
                          <a:effectLst/>
                          <a:latin typeface="Century Gothic" panose="020B0502020202020204" pitchFamily="34" charset="0"/>
                        </a:rPr>
                        <a:t>Bajo</a:t>
                      </a:r>
                      <a:endParaRPr lang="en-US" sz="1100" b="0">
                        <a:effectLst/>
                        <a:latin typeface="Century Gothic" panose="020B0502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 b="0" dirty="0">
                          <a:effectLst/>
                          <a:latin typeface="Century Gothic" panose="020B0502020202020204" pitchFamily="34" charset="0"/>
                        </a:rPr>
                        <a:t>Medio</a:t>
                      </a:r>
                      <a:endParaRPr lang="en-US" sz="1100" b="0" dirty="0">
                        <a:effectLst/>
                        <a:latin typeface="Century Gothic" panose="020B0502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O" sz="1100" b="0" dirty="0">
                          <a:effectLst/>
                          <a:latin typeface="Century Gothic" panose="020B0502020202020204" pitchFamily="34" charset="0"/>
                        </a:rPr>
                        <a:t>Recursos</a:t>
                      </a:r>
                      <a:endParaRPr lang="en-US" sz="1100" b="0" dirty="0">
                        <a:effectLst/>
                        <a:latin typeface="Century Gothic" panose="020B0502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374349" y="6488668"/>
            <a:ext cx="43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576025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67357127-C9EE-4B0F-8BD9-4A0E7323B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496" y="1639352"/>
            <a:ext cx="1857375" cy="1857375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0" y="0"/>
            <a:ext cx="12337576" cy="1446663"/>
          </a:xfrm>
          <a:prstGeom prst="rect">
            <a:avLst/>
          </a:prstGeom>
          <a:solidFill>
            <a:srgbClr val="004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82388" y="261666"/>
            <a:ext cx="10972800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Integración</a:t>
            </a:r>
            <a:endParaRPr lang="es-ES" sz="5400" dirty="0" err="1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534"/>
          <a:stretch/>
        </p:blipFill>
        <p:spPr>
          <a:xfrm>
            <a:off x="9851141" y="151831"/>
            <a:ext cx="1817695" cy="1143000"/>
          </a:xfrm>
          <a:prstGeom prst="rect">
            <a:avLst/>
          </a:prstGeom>
        </p:spPr>
      </p:pic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234FB19-C7E7-46D9-9D85-3151CBC5A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9387" y="1907042"/>
            <a:ext cx="2911435" cy="1430849"/>
          </a:xfrm>
          <a:prstGeom prst="rect">
            <a:avLst/>
          </a:prstGeom>
        </p:spPr>
      </p:pic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D556F55-09BE-4C84-9EDE-8129A73408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64" r="4122" b="3460"/>
          <a:stretch/>
        </p:blipFill>
        <p:spPr>
          <a:xfrm>
            <a:off x="4417621" y="1934367"/>
            <a:ext cx="3495208" cy="1356388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F2CF476A-EB9C-4F04-AFC2-7C7949B92D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6749" y="3734232"/>
            <a:ext cx="1428750" cy="1190625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44AFCDCD-F48E-4AB6-8EE5-DD62EF2819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9617" y="5424794"/>
            <a:ext cx="2743200" cy="976257"/>
          </a:xfrm>
          <a:prstGeom prst="rect">
            <a:avLst/>
          </a:prstGeom>
        </p:spPr>
      </p:pic>
      <p:pic>
        <p:nvPicPr>
          <p:cNvPr id="15" name="Picture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0443CE2-307F-4E49-AF53-4F626D37AA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04608" y="3570687"/>
            <a:ext cx="5138057" cy="1280209"/>
          </a:xfrm>
          <a:prstGeom prst="rect">
            <a:avLst/>
          </a:prstGeom>
        </p:spPr>
      </p:pic>
      <p:pic>
        <p:nvPicPr>
          <p:cNvPr id="17" name="Picture 1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5319F24-16C3-411D-8CA0-6CCDCA1D47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91591" y="5117337"/>
            <a:ext cx="4148447" cy="1472419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374349" y="6488668"/>
            <a:ext cx="43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231079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337576" cy="1446663"/>
          </a:xfrm>
          <a:prstGeom prst="rect">
            <a:avLst/>
          </a:prstGeom>
          <a:solidFill>
            <a:srgbClr val="004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82388" y="261666"/>
            <a:ext cx="10972800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Mockups</a:t>
            </a:r>
            <a:endParaRPr lang="es-ES" sz="5400" dirty="0" err="1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534"/>
          <a:stretch/>
        </p:blipFill>
        <p:spPr>
          <a:xfrm>
            <a:off x="9851141" y="151831"/>
            <a:ext cx="1817695" cy="1143000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374349" y="6488668"/>
            <a:ext cx="43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J</a:t>
            </a:r>
          </a:p>
        </p:txBody>
      </p:sp>
      <p:pic>
        <p:nvPicPr>
          <p:cNvPr id="3" name="Imagen 4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DF4F35DE-F813-4940-B880-A4D466A96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608" y="1766024"/>
            <a:ext cx="6754483" cy="472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50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CBC0EDB6-CBB6-417D-BDA9-AEEC8D2F7A54}"/>
              </a:ext>
            </a:extLst>
          </p:cNvPr>
          <p:cNvGrpSpPr/>
          <p:nvPr/>
        </p:nvGrpSpPr>
        <p:grpSpPr>
          <a:xfrm>
            <a:off x="2315762" y="3903372"/>
            <a:ext cx="3019434" cy="2798813"/>
            <a:chOff x="2315762" y="3903372"/>
            <a:chExt cx="3019434" cy="2798813"/>
          </a:xfrm>
        </p:grpSpPr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71AB0F97-883D-4EB8-AEE5-AB56FD05A7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24" r="9731" b="8505"/>
            <a:stretch/>
          </p:blipFill>
          <p:spPr>
            <a:xfrm>
              <a:off x="2315762" y="3903372"/>
              <a:ext cx="3019434" cy="2798813"/>
            </a:xfrm>
            <a:prstGeom prst="rect">
              <a:avLst/>
            </a:prstGeom>
          </p:spPr>
        </p:pic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4B33C040-92CE-402A-87A7-FC5AFB179C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8609"/>
            <a:stretch/>
          </p:blipFill>
          <p:spPr>
            <a:xfrm>
              <a:off x="4278217" y="4557608"/>
              <a:ext cx="784059" cy="661744"/>
            </a:xfrm>
            <a:prstGeom prst="rect">
              <a:avLst/>
            </a:prstGeom>
          </p:spPr>
        </p:pic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56D758AD-A1B8-46FA-B6F6-E3358145C2A5}"/>
                </a:ext>
              </a:extLst>
            </p:cNvPr>
            <p:cNvSpPr txBox="1"/>
            <p:nvPr/>
          </p:nvSpPr>
          <p:spPr>
            <a:xfrm>
              <a:off x="2709444" y="5347277"/>
              <a:ext cx="252242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dirty="0">
                  <a:latin typeface="Kristen ITC" panose="03050502040202030202" pitchFamily="66" charset="0"/>
                </a:rPr>
                <a:t>Todas las opiniones importan</a:t>
              </a:r>
              <a:endParaRPr lang="es-CO" sz="2400" dirty="0">
                <a:latin typeface="Kristen ITC" panose="03050502040202030202" pitchFamily="66" charset="0"/>
              </a:endParaRP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442CE21B-B803-42A7-930D-F3C3C0EEC206}"/>
              </a:ext>
            </a:extLst>
          </p:cNvPr>
          <p:cNvGrpSpPr/>
          <p:nvPr/>
        </p:nvGrpSpPr>
        <p:grpSpPr>
          <a:xfrm>
            <a:off x="6640527" y="3947870"/>
            <a:ext cx="3019434" cy="2798813"/>
            <a:chOff x="6640527" y="3947870"/>
            <a:chExt cx="3019434" cy="2798813"/>
          </a:xfrm>
        </p:grpSpPr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E8FD3F81-A236-4A31-A7E4-0BDA0B2DA0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24" r="9731" b="8505"/>
            <a:stretch/>
          </p:blipFill>
          <p:spPr>
            <a:xfrm>
              <a:off x="6640527" y="3947870"/>
              <a:ext cx="3019434" cy="2798813"/>
            </a:xfrm>
            <a:prstGeom prst="rect">
              <a:avLst/>
            </a:prstGeom>
          </p:spPr>
        </p:pic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0B6E0E3D-F6E0-4904-A34E-CC071DB755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8074"/>
            <a:stretch/>
          </p:blipFill>
          <p:spPr>
            <a:xfrm>
              <a:off x="7176772" y="4622418"/>
              <a:ext cx="676844" cy="841875"/>
            </a:xfrm>
            <a:prstGeom prst="rect">
              <a:avLst/>
            </a:prstGeom>
          </p:spPr>
        </p:pic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B7A36312-20FF-42E2-BC04-85B9314E6CEA}"/>
                </a:ext>
              </a:extLst>
            </p:cNvPr>
            <p:cNvSpPr txBox="1"/>
            <p:nvPr/>
          </p:nvSpPr>
          <p:spPr>
            <a:xfrm>
              <a:off x="7050028" y="5330472"/>
              <a:ext cx="252242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dirty="0">
                  <a:latin typeface="Kristen ITC" panose="03050502040202030202" pitchFamily="66" charset="0"/>
                </a:rPr>
                <a:t>Todos son responsables del resultado</a:t>
              </a:r>
              <a:endParaRPr lang="es-CO" sz="2400" dirty="0">
                <a:latin typeface="Kristen ITC" panose="03050502040202030202" pitchFamily="66" charset="0"/>
              </a:endParaRPr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70BB31EB-97A9-45BF-B8F0-2FC0E21AB3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4" r="9731" b="8505"/>
          <a:stretch/>
        </p:blipFill>
        <p:spPr>
          <a:xfrm>
            <a:off x="0" y="1458712"/>
            <a:ext cx="3019434" cy="2798813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0" y="0"/>
            <a:ext cx="12337576" cy="1446663"/>
          </a:xfrm>
          <a:prstGeom prst="rect">
            <a:avLst/>
          </a:prstGeom>
          <a:solidFill>
            <a:srgbClr val="004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82388" y="261666"/>
            <a:ext cx="10972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Lecciones Aprendidas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534"/>
          <a:stretch/>
        </p:blipFill>
        <p:spPr>
          <a:xfrm>
            <a:off x="9851141" y="151831"/>
            <a:ext cx="1817695" cy="1143000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8CC326F7-703B-43C6-ACC3-31FE46A359B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1283"/>
          <a:stretch/>
        </p:blipFill>
        <p:spPr>
          <a:xfrm>
            <a:off x="497012" y="2093910"/>
            <a:ext cx="563162" cy="70925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C5BCF10-9743-4FCA-9B9F-DEE140F75795}"/>
              </a:ext>
            </a:extLst>
          </p:cNvPr>
          <p:cNvSpPr txBox="1"/>
          <p:nvPr/>
        </p:nvSpPr>
        <p:spPr>
          <a:xfrm>
            <a:off x="404245" y="2792544"/>
            <a:ext cx="2522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latin typeface="Kristen ITC" panose="03050502040202030202" pitchFamily="66" charset="0"/>
              </a:rPr>
              <a:t>Buena Comunicación</a:t>
            </a:r>
            <a:endParaRPr lang="es-CO" sz="2400" dirty="0">
              <a:latin typeface="Kristen ITC" panose="03050502040202030202" pitchFamily="66" charset="0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AD8B0A36-C29D-4019-A390-CE10E2A7DFBA}"/>
              </a:ext>
            </a:extLst>
          </p:cNvPr>
          <p:cNvGrpSpPr/>
          <p:nvPr/>
        </p:nvGrpSpPr>
        <p:grpSpPr>
          <a:xfrm>
            <a:off x="4631523" y="1478964"/>
            <a:ext cx="3019434" cy="2798813"/>
            <a:chOff x="4631523" y="1478964"/>
            <a:chExt cx="3019434" cy="2798813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D2EA3A06-BA30-4C71-84E4-8CED5F9C88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24" r="9731" b="8505"/>
            <a:stretch/>
          </p:blipFill>
          <p:spPr>
            <a:xfrm>
              <a:off x="4631523" y="1478964"/>
              <a:ext cx="3019434" cy="2798813"/>
            </a:xfrm>
            <a:prstGeom prst="rect">
              <a:avLst/>
            </a:prstGeom>
          </p:spPr>
        </p:pic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id="{D4F4B6B5-6480-408A-8B24-5A443EA34E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58072"/>
            <a:stretch/>
          </p:blipFill>
          <p:spPr>
            <a:xfrm>
              <a:off x="6576920" y="2156678"/>
              <a:ext cx="946216" cy="656617"/>
            </a:xfrm>
            <a:prstGeom prst="rect">
              <a:avLst/>
            </a:prstGeom>
          </p:spPr>
        </p:pic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3F369C18-6297-4CF2-BBEF-FE53180D016A}"/>
                </a:ext>
              </a:extLst>
            </p:cNvPr>
            <p:cNvSpPr txBox="1"/>
            <p:nvPr/>
          </p:nvSpPr>
          <p:spPr>
            <a:xfrm>
              <a:off x="5062276" y="2881362"/>
              <a:ext cx="252242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dirty="0">
                  <a:latin typeface="Kristen ITC" panose="03050502040202030202" pitchFamily="66" charset="0"/>
                </a:rPr>
                <a:t>Consultar otras fuentes de información</a:t>
              </a:r>
              <a:endParaRPr lang="es-CO" sz="2400" dirty="0">
                <a:latin typeface="Kristen ITC" panose="03050502040202030202" pitchFamily="66" charset="0"/>
              </a:endParaRP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6DC67508-EC6A-49E9-850D-562A5522B15E}"/>
              </a:ext>
            </a:extLst>
          </p:cNvPr>
          <p:cNvGrpSpPr/>
          <p:nvPr/>
        </p:nvGrpSpPr>
        <p:grpSpPr>
          <a:xfrm>
            <a:off x="8547955" y="1458711"/>
            <a:ext cx="3019434" cy="2798813"/>
            <a:chOff x="8547955" y="1458711"/>
            <a:chExt cx="3019434" cy="2798813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365FB59D-089B-4343-BA29-F52A79715F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24" r="9731" b="8505"/>
            <a:stretch/>
          </p:blipFill>
          <p:spPr>
            <a:xfrm>
              <a:off x="8547955" y="1458711"/>
              <a:ext cx="3019434" cy="2798813"/>
            </a:xfrm>
            <a:prstGeom prst="rect">
              <a:avLst/>
            </a:prstGeom>
          </p:spPr>
        </p:pic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C149766A-2CED-4E86-AE02-FB654B34F8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72220"/>
            <a:stretch/>
          </p:blipFill>
          <p:spPr>
            <a:xfrm>
              <a:off x="9118080" y="2123118"/>
              <a:ext cx="541881" cy="786058"/>
            </a:xfrm>
            <a:prstGeom prst="rect">
              <a:avLst/>
            </a:prstGeom>
          </p:spPr>
        </p:pic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85D7D85A-8E45-4BD7-8B58-1EEA597DDD3D}"/>
                </a:ext>
              </a:extLst>
            </p:cNvPr>
            <p:cNvSpPr txBox="1"/>
            <p:nvPr/>
          </p:nvSpPr>
          <p:spPr>
            <a:xfrm>
              <a:off x="9011809" y="2895924"/>
              <a:ext cx="252242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dirty="0">
                  <a:latin typeface="Kristen ITC" panose="03050502040202030202" pitchFamily="66" charset="0"/>
                </a:rPr>
                <a:t>Planear la distribución de las tareas</a:t>
              </a:r>
              <a:endParaRPr lang="es-CO" sz="2400" dirty="0">
                <a:latin typeface="Kristen ITC" panose="03050502040202030202" pitchFamily="66" charset="0"/>
              </a:endParaRP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21968D89-A288-420F-A01D-0703E43D8019}"/>
              </a:ext>
            </a:extLst>
          </p:cNvPr>
          <p:cNvGrpSpPr/>
          <p:nvPr/>
        </p:nvGrpSpPr>
        <p:grpSpPr>
          <a:xfrm>
            <a:off x="16579" y="1470761"/>
            <a:ext cx="3019434" cy="2798813"/>
            <a:chOff x="16579" y="1470761"/>
            <a:chExt cx="3019434" cy="2798813"/>
          </a:xfrm>
        </p:grpSpPr>
        <p:pic>
          <p:nvPicPr>
            <p:cNvPr id="25" name="Imagen 24">
              <a:extLst>
                <a:ext uri="{FF2B5EF4-FFF2-40B4-BE49-F238E27FC236}">
                  <a16:creationId xmlns:a16="http://schemas.microsoft.com/office/drawing/2014/main" id="{1A082022-F767-49B1-A471-E44510A1E5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24" r="9731" b="8505"/>
            <a:stretch/>
          </p:blipFill>
          <p:spPr>
            <a:xfrm>
              <a:off x="16579" y="1470761"/>
              <a:ext cx="3019434" cy="2798813"/>
            </a:xfrm>
            <a:prstGeom prst="rect">
              <a:avLst/>
            </a:prstGeom>
          </p:spPr>
        </p:pic>
        <p:pic>
          <p:nvPicPr>
            <p:cNvPr id="26" name="Imagen 25">
              <a:extLst>
                <a:ext uri="{FF2B5EF4-FFF2-40B4-BE49-F238E27FC236}">
                  <a16:creationId xmlns:a16="http://schemas.microsoft.com/office/drawing/2014/main" id="{459F8C26-84E4-4ECB-99A1-CF8640B133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61283"/>
            <a:stretch/>
          </p:blipFill>
          <p:spPr>
            <a:xfrm>
              <a:off x="513591" y="2105959"/>
              <a:ext cx="563162" cy="709250"/>
            </a:xfrm>
            <a:prstGeom prst="rect">
              <a:avLst/>
            </a:prstGeom>
          </p:spPr>
        </p:pic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734BBB9E-F0D1-44A4-B350-CA9F51BEA04B}"/>
                </a:ext>
              </a:extLst>
            </p:cNvPr>
            <p:cNvSpPr txBox="1"/>
            <p:nvPr/>
          </p:nvSpPr>
          <p:spPr>
            <a:xfrm>
              <a:off x="420824" y="2804593"/>
              <a:ext cx="25224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dirty="0">
                  <a:latin typeface="Kristen ITC" panose="03050502040202030202" pitchFamily="66" charset="0"/>
                </a:rPr>
                <a:t>Buena Comunicación</a:t>
              </a:r>
              <a:endParaRPr lang="es-CO" sz="2400" dirty="0">
                <a:latin typeface="Kristen ITC" panose="03050502040202030202" pitchFamily="66" charset="0"/>
              </a:endParaRPr>
            </a:p>
          </p:txBody>
        </p:sp>
      </p:grpSp>
      <p:sp>
        <p:nvSpPr>
          <p:cNvPr id="28" name="CuadroTexto 27"/>
          <p:cNvSpPr txBox="1"/>
          <p:nvPr/>
        </p:nvSpPr>
        <p:spPr>
          <a:xfrm>
            <a:off x="374349" y="6488668"/>
            <a:ext cx="43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254165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1446663"/>
          </a:xfrm>
          <a:prstGeom prst="rect">
            <a:avLst/>
          </a:prstGeom>
          <a:solidFill>
            <a:srgbClr val="004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1064525" y="261666"/>
            <a:ext cx="720605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Identificación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534"/>
          <a:stretch/>
        </p:blipFill>
        <p:spPr>
          <a:xfrm>
            <a:off x="9851141" y="151831"/>
            <a:ext cx="1817695" cy="1143000"/>
          </a:xfrm>
          <a:prstGeom prst="rect">
            <a:avLst/>
          </a:prstGeom>
        </p:spPr>
      </p:pic>
      <p:sp>
        <p:nvSpPr>
          <p:cNvPr id="17" name="Rectángulo redondeado 16"/>
          <p:cNvSpPr/>
          <p:nvPr/>
        </p:nvSpPr>
        <p:spPr>
          <a:xfrm>
            <a:off x="653703" y="2554826"/>
            <a:ext cx="4749421" cy="7552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es llamativa a la primera impresión</a:t>
            </a:r>
          </a:p>
        </p:txBody>
      </p:sp>
      <p:sp>
        <p:nvSpPr>
          <p:cNvPr id="22" name="Rectángulo redondeado 21"/>
          <p:cNvSpPr/>
          <p:nvPr/>
        </p:nvSpPr>
        <p:spPr>
          <a:xfrm>
            <a:off x="669624" y="3621632"/>
            <a:ext cx="7749655" cy="7552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Contiene información que según registros, los pacientes no consultan.</a:t>
            </a:r>
            <a:endParaRPr lang="es-CO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ángulo redondeado 22"/>
          <p:cNvSpPr/>
          <p:nvPr/>
        </p:nvSpPr>
        <p:spPr>
          <a:xfrm>
            <a:off x="669624" y="4688438"/>
            <a:ext cx="6971733" cy="7552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 pacientes no cuentan con un gestor para sus enfermedades</a:t>
            </a:r>
            <a:endParaRPr lang="es-CO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ángulo redondeado 23"/>
          <p:cNvSpPr/>
          <p:nvPr/>
        </p:nvSpPr>
        <p:spPr>
          <a:xfrm>
            <a:off x="653703" y="5755244"/>
            <a:ext cx="4626591" cy="7552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Poco orden en las imágenes diagnosticas</a:t>
            </a:r>
            <a:endParaRPr lang="es-CO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ángulo redondeado 24"/>
          <p:cNvSpPr/>
          <p:nvPr/>
        </p:nvSpPr>
        <p:spPr>
          <a:xfrm>
            <a:off x="5757967" y="2554826"/>
            <a:ext cx="3985146" cy="75524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</a:rPr>
              <a:t>Diseño Web – Tendencias actuales</a:t>
            </a:r>
          </a:p>
        </p:txBody>
      </p:sp>
      <p:sp>
        <p:nvSpPr>
          <p:cNvPr id="26" name="Rectángulo redondeado 25"/>
          <p:cNvSpPr/>
          <p:nvPr/>
        </p:nvSpPr>
        <p:spPr>
          <a:xfrm>
            <a:off x="8637644" y="3621632"/>
            <a:ext cx="2963838" cy="75524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</a:rPr>
              <a:t>Documento de recomendaciones</a:t>
            </a:r>
          </a:p>
        </p:txBody>
      </p:sp>
      <p:sp>
        <p:nvSpPr>
          <p:cNvPr id="27" name="Rectángulo redondeado 26"/>
          <p:cNvSpPr/>
          <p:nvPr/>
        </p:nvSpPr>
        <p:spPr>
          <a:xfrm>
            <a:off x="7859754" y="4688438"/>
            <a:ext cx="3741728" cy="75524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</a:rPr>
              <a:t>Posible gestor que facilite la mejora del tratamiento</a:t>
            </a:r>
          </a:p>
        </p:txBody>
      </p:sp>
      <p:sp>
        <p:nvSpPr>
          <p:cNvPr id="28" name="Rectángulo redondeado 27"/>
          <p:cNvSpPr/>
          <p:nvPr/>
        </p:nvSpPr>
        <p:spPr>
          <a:xfrm>
            <a:off x="5403124" y="5755244"/>
            <a:ext cx="3398293" cy="75524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</a:rPr>
              <a:t>Restructuración en contenido</a:t>
            </a:r>
          </a:p>
        </p:txBody>
      </p:sp>
      <p:sp>
        <p:nvSpPr>
          <p:cNvPr id="13" name="Rectángulo redondeado 16">
            <a:extLst>
              <a:ext uri="{FF2B5EF4-FFF2-40B4-BE49-F238E27FC236}">
                <a16:creationId xmlns:a16="http://schemas.microsoft.com/office/drawing/2014/main" id="{CB3DE5C3-6287-4B77-ACED-FD4433DEDDE2}"/>
              </a:ext>
            </a:extLst>
          </p:cNvPr>
          <p:cNvSpPr/>
          <p:nvPr/>
        </p:nvSpPr>
        <p:spPr>
          <a:xfrm>
            <a:off x="592287" y="1643799"/>
            <a:ext cx="4749421" cy="755248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40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DEBILIDADES</a:t>
            </a:r>
          </a:p>
        </p:txBody>
      </p:sp>
      <p:sp>
        <p:nvSpPr>
          <p:cNvPr id="14" name="Rectángulo redondeado 16">
            <a:extLst>
              <a:ext uri="{FF2B5EF4-FFF2-40B4-BE49-F238E27FC236}">
                <a16:creationId xmlns:a16="http://schemas.microsoft.com/office/drawing/2014/main" id="{8CC16F37-97C4-4A1F-98CA-E3B2D084720E}"/>
              </a:ext>
            </a:extLst>
          </p:cNvPr>
          <p:cNvSpPr/>
          <p:nvPr/>
        </p:nvSpPr>
        <p:spPr>
          <a:xfrm>
            <a:off x="5757967" y="1631353"/>
            <a:ext cx="4749421" cy="755248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4000" b="1" dirty="0">
                <a:ln w="22225">
                  <a:solidFill>
                    <a:srgbClr val="00B05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IDEAS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374349" y="6488668"/>
            <a:ext cx="43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945921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1446663"/>
          </a:xfrm>
          <a:prstGeom prst="rect">
            <a:avLst/>
          </a:prstGeom>
          <a:solidFill>
            <a:srgbClr val="004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1064525" y="261666"/>
            <a:ext cx="720605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Propuesta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534"/>
          <a:stretch/>
        </p:blipFill>
        <p:spPr>
          <a:xfrm>
            <a:off x="9851141" y="151831"/>
            <a:ext cx="1817695" cy="1143000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4670194" y="3924100"/>
            <a:ext cx="3862318" cy="655092"/>
          </a:xfrm>
          <a:prstGeom prst="rect">
            <a:avLst/>
          </a:prstGeom>
          <a:solidFill>
            <a:schemeClr val="bg1"/>
          </a:solidFill>
          <a:ln w="60325">
            <a:solidFill>
              <a:srgbClr val="0041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>
                <a:solidFill>
                  <a:srgbClr val="00415A"/>
                </a:solidFill>
              </a:rPr>
              <a:t>Gestión Documental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805232" y="3280529"/>
            <a:ext cx="7727280" cy="6550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0325">
            <a:solidFill>
              <a:srgbClr val="0041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dirty="0">
                <a:solidFill>
                  <a:srgbClr val="00415A"/>
                </a:solidFill>
              </a:rPr>
              <a:t>Sistema de Información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807879" y="3931345"/>
            <a:ext cx="3862318" cy="655092"/>
          </a:xfrm>
          <a:prstGeom prst="rect">
            <a:avLst/>
          </a:prstGeom>
          <a:solidFill>
            <a:schemeClr val="bg1"/>
          </a:solidFill>
          <a:ln w="60325">
            <a:solidFill>
              <a:srgbClr val="0041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>
                <a:solidFill>
                  <a:srgbClr val="00415A"/>
                </a:solidFill>
              </a:rPr>
              <a:t>Gestión de Pacientes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542" y="1870174"/>
            <a:ext cx="1209564" cy="1209564"/>
          </a:xfrm>
          <a:prstGeom prst="rect">
            <a:avLst/>
          </a:prstGeom>
        </p:spPr>
      </p:pic>
      <p:pic>
        <p:nvPicPr>
          <p:cNvPr id="1038" name="Picture 14" descr="Imagen relac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542" y="4852797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n para patient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542" y="3370729"/>
            <a:ext cx="135849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0A186006-3CE3-49A3-972D-844BC6E732C1}"/>
              </a:ext>
            </a:extLst>
          </p:cNvPr>
          <p:cNvSpPr/>
          <p:nvPr/>
        </p:nvSpPr>
        <p:spPr>
          <a:xfrm>
            <a:off x="805232" y="2088873"/>
            <a:ext cx="7727280" cy="6550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0325">
            <a:solidFill>
              <a:srgbClr val="0041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dirty="0">
                <a:solidFill>
                  <a:srgbClr val="00415A"/>
                </a:solidFill>
              </a:rPr>
              <a:t>Documento de recomendaciones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5080862-CED7-4FDC-88C7-A69BFDE28CB5}"/>
              </a:ext>
            </a:extLst>
          </p:cNvPr>
          <p:cNvSpPr/>
          <p:nvPr/>
        </p:nvSpPr>
        <p:spPr>
          <a:xfrm>
            <a:off x="803910" y="5112731"/>
            <a:ext cx="7727280" cy="6550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0325">
            <a:solidFill>
              <a:srgbClr val="0041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dirty="0">
                <a:solidFill>
                  <a:srgbClr val="00415A"/>
                </a:solidFill>
              </a:rPr>
              <a:t>Cambio de Imagen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374349" y="6488668"/>
            <a:ext cx="43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029323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1446663"/>
          </a:xfrm>
          <a:prstGeom prst="rect">
            <a:avLst/>
          </a:prstGeom>
          <a:solidFill>
            <a:srgbClr val="004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534"/>
          <a:stretch/>
        </p:blipFill>
        <p:spPr>
          <a:xfrm>
            <a:off x="9851141" y="151831"/>
            <a:ext cx="1817695" cy="114300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344557" y="261666"/>
            <a:ext cx="965925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Segmentación del Cliente</a:t>
            </a:r>
          </a:p>
        </p:txBody>
      </p:sp>
      <p:sp>
        <p:nvSpPr>
          <p:cNvPr id="5" name="Rectángulo redondeado 16">
            <a:extLst>
              <a:ext uri="{FF2B5EF4-FFF2-40B4-BE49-F238E27FC236}">
                <a16:creationId xmlns:a16="http://schemas.microsoft.com/office/drawing/2014/main" id="{D3272B6D-DD08-424C-AFCC-6F33A05290D7}"/>
              </a:ext>
            </a:extLst>
          </p:cNvPr>
          <p:cNvSpPr/>
          <p:nvPr/>
        </p:nvSpPr>
        <p:spPr>
          <a:xfrm>
            <a:off x="2416241" y="2401440"/>
            <a:ext cx="4749421" cy="75524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Laboratorios Farmacéuticos</a:t>
            </a:r>
          </a:p>
        </p:txBody>
      </p:sp>
      <p:sp>
        <p:nvSpPr>
          <p:cNvPr id="6" name="Rectángulo redondeado 16">
            <a:extLst>
              <a:ext uri="{FF2B5EF4-FFF2-40B4-BE49-F238E27FC236}">
                <a16:creationId xmlns:a16="http://schemas.microsoft.com/office/drawing/2014/main" id="{09EE0F00-6E5B-4343-80CD-257C9CD97B8C}"/>
              </a:ext>
            </a:extLst>
          </p:cNvPr>
          <p:cNvSpPr/>
          <p:nvPr/>
        </p:nvSpPr>
        <p:spPr>
          <a:xfrm>
            <a:off x="2416241" y="3783516"/>
            <a:ext cx="4749421" cy="75524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Profesionales de la Salud</a:t>
            </a:r>
          </a:p>
        </p:txBody>
      </p:sp>
      <p:sp>
        <p:nvSpPr>
          <p:cNvPr id="7" name="Rectángulo redondeado 16">
            <a:extLst>
              <a:ext uri="{FF2B5EF4-FFF2-40B4-BE49-F238E27FC236}">
                <a16:creationId xmlns:a16="http://schemas.microsoft.com/office/drawing/2014/main" id="{C46801E2-4E02-489E-9588-2E7F504598B7}"/>
              </a:ext>
            </a:extLst>
          </p:cNvPr>
          <p:cNvSpPr/>
          <p:nvPr/>
        </p:nvSpPr>
        <p:spPr>
          <a:xfrm>
            <a:off x="2416240" y="5165592"/>
            <a:ext cx="4749421" cy="75524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Caso de Estudio</a:t>
            </a:r>
          </a:p>
        </p:txBody>
      </p:sp>
      <p:pic>
        <p:nvPicPr>
          <p:cNvPr id="1026" name="Picture 2" descr="Resultado de imagen para laboratorio icono">
            <a:extLst>
              <a:ext uri="{FF2B5EF4-FFF2-40B4-BE49-F238E27FC236}">
                <a16:creationId xmlns:a16="http://schemas.microsoft.com/office/drawing/2014/main" id="{349FF9F2-FD25-4CAB-A76E-FBC0BAC17E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3" t="13538" r="16764" b="13665"/>
          <a:stretch/>
        </p:blipFill>
        <p:spPr bwMode="auto">
          <a:xfrm>
            <a:off x="8377558" y="1708329"/>
            <a:ext cx="1626251" cy="176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caso de estudio">
            <a:extLst>
              <a:ext uri="{FF2B5EF4-FFF2-40B4-BE49-F238E27FC236}">
                <a16:creationId xmlns:a16="http://schemas.microsoft.com/office/drawing/2014/main" id="{11F07F0D-16EF-4130-B923-15A242042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547" y="5015030"/>
            <a:ext cx="1439594" cy="140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medico icono">
            <a:extLst>
              <a:ext uri="{FF2B5EF4-FFF2-40B4-BE49-F238E27FC236}">
                <a16:creationId xmlns:a16="http://schemas.microsoft.com/office/drawing/2014/main" id="{D516ED61-D795-42BF-A0CA-4513C7585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567" y="3580677"/>
            <a:ext cx="1118802" cy="129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/>
          <p:cNvSpPr txBox="1"/>
          <p:nvPr/>
        </p:nvSpPr>
        <p:spPr>
          <a:xfrm>
            <a:off x="374349" y="6488668"/>
            <a:ext cx="43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729261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337576" cy="1446663"/>
          </a:xfrm>
          <a:prstGeom prst="rect">
            <a:avLst/>
          </a:prstGeom>
          <a:solidFill>
            <a:srgbClr val="004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82388" y="261666"/>
            <a:ext cx="10972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Relación con el cliente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534"/>
          <a:stretch/>
        </p:blipFill>
        <p:spPr>
          <a:xfrm>
            <a:off x="9851141" y="151831"/>
            <a:ext cx="1817695" cy="1143000"/>
          </a:xfrm>
          <a:prstGeom prst="rect">
            <a:avLst/>
          </a:prstGeom>
        </p:spPr>
      </p:pic>
      <p:sp>
        <p:nvSpPr>
          <p:cNvPr id="5" name="Rectángulo redondeado 16">
            <a:extLst>
              <a:ext uri="{FF2B5EF4-FFF2-40B4-BE49-F238E27FC236}">
                <a16:creationId xmlns:a16="http://schemas.microsoft.com/office/drawing/2014/main" id="{75848DDC-55ED-468E-8949-40C20361D2A8}"/>
              </a:ext>
            </a:extLst>
          </p:cNvPr>
          <p:cNvSpPr/>
          <p:nvPr/>
        </p:nvSpPr>
        <p:spPr>
          <a:xfrm>
            <a:off x="1419367" y="2136397"/>
            <a:ext cx="4749421" cy="75524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Workshop</a:t>
            </a:r>
          </a:p>
        </p:txBody>
      </p:sp>
      <p:sp>
        <p:nvSpPr>
          <p:cNvPr id="6" name="Rectángulo redondeado 16">
            <a:extLst>
              <a:ext uri="{FF2B5EF4-FFF2-40B4-BE49-F238E27FC236}">
                <a16:creationId xmlns:a16="http://schemas.microsoft.com/office/drawing/2014/main" id="{59C0E368-CBD4-4876-B287-133490E9DD58}"/>
              </a:ext>
            </a:extLst>
          </p:cNvPr>
          <p:cNvSpPr/>
          <p:nvPr/>
        </p:nvSpPr>
        <p:spPr>
          <a:xfrm>
            <a:off x="1419367" y="3203197"/>
            <a:ext cx="4749421" cy="75524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Reuniones – Relación Directa</a:t>
            </a:r>
          </a:p>
        </p:txBody>
      </p:sp>
      <p:sp>
        <p:nvSpPr>
          <p:cNvPr id="9" name="Rectángulo redondeado 16">
            <a:extLst>
              <a:ext uri="{FF2B5EF4-FFF2-40B4-BE49-F238E27FC236}">
                <a16:creationId xmlns:a16="http://schemas.microsoft.com/office/drawing/2014/main" id="{B1143FB4-1B54-41BE-A703-69F8387B4F8B}"/>
              </a:ext>
            </a:extLst>
          </p:cNvPr>
          <p:cNvSpPr/>
          <p:nvPr/>
        </p:nvSpPr>
        <p:spPr>
          <a:xfrm>
            <a:off x="1419366" y="4269997"/>
            <a:ext cx="4749421" cy="75524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Capacitaciones</a:t>
            </a:r>
          </a:p>
        </p:txBody>
      </p:sp>
      <p:sp>
        <p:nvSpPr>
          <p:cNvPr id="10" name="Rectángulo redondeado 16">
            <a:extLst>
              <a:ext uri="{FF2B5EF4-FFF2-40B4-BE49-F238E27FC236}">
                <a16:creationId xmlns:a16="http://schemas.microsoft.com/office/drawing/2014/main" id="{2C6E5F3A-C41D-4BF7-84C2-464189802842}"/>
              </a:ext>
            </a:extLst>
          </p:cNvPr>
          <p:cNvSpPr/>
          <p:nvPr/>
        </p:nvSpPr>
        <p:spPr>
          <a:xfrm>
            <a:off x="1419366" y="5336797"/>
            <a:ext cx="4749421" cy="75524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Charlas para generar Adherencia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6AA7414-AF94-42EE-9DE6-0DC66CB2AD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3" t="10461" r="3376" b="14590"/>
          <a:stretch/>
        </p:blipFill>
        <p:spPr>
          <a:xfrm>
            <a:off x="7182678" y="2299865"/>
            <a:ext cx="4226291" cy="3443731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374349" y="6488668"/>
            <a:ext cx="43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258538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337576" cy="1446663"/>
          </a:xfrm>
          <a:prstGeom prst="rect">
            <a:avLst/>
          </a:prstGeom>
          <a:solidFill>
            <a:srgbClr val="004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204716" y="308375"/>
            <a:ext cx="109728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Plan de Trabajo – ¿Cómo se hará?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534"/>
          <a:stretch/>
        </p:blipFill>
        <p:spPr>
          <a:xfrm>
            <a:off x="9851141" y="151831"/>
            <a:ext cx="1817695" cy="1143000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845021" y="2528255"/>
            <a:ext cx="4749421" cy="7552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ACTA DE CONSTITUCIÓN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3543867" y="4492921"/>
            <a:ext cx="1187355" cy="7552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Riesgos</a:t>
            </a:r>
          </a:p>
        </p:txBody>
      </p:sp>
      <p:sp>
        <p:nvSpPr>
          <p:cNvPr id="11" name="Rectángulo redondeado 10"/>
          <p:cNvSpPr/>
          <p:nvPr/>
        </p:nvSpPr>
        <p:spPr>
          <a:xfrm>
            <a:off x="893928" y="4492921"/>
            <a:ext cx="2249607" cy="7552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Comunicaciones</a:t>
            </a:r>
            <a:endParaRPr lang="es-CO" sz="2000" b="1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7606353" y="4492921"/>
            <a:ext cx="1694595" cy="7552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Interesados</a:t>
            </a:r>
          </a:p>
        </p:txBody>
      </p:sp>
      <p:sp>
        <p:nvSpPr>
          <p:cNvPr id="15" name="Rectángulo redondeado 14"/>
          <p:cNvSpPr/>
          <p:nvPr/>
        </p:nvSpPr>
        <p:spPr>
          <a:xfrm>
            <a:off x="6953531" y="3434893"/>
            <a:ext cx="2347417" cy="7552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Recursos Humanos</a:t>
            </a:r>
          </a:p>
        </p:txBody>
      </p:sp>
      <p:sp>
        <p:nvSpPr>
          <p:cNvPr id="16" name="Rectángulo redondeado 15"/>
          <p:cNvSpPr/>
          <p:nvPr/>
        </p:nvSpPr>
        <p:spPr>
          <a:xfrm>
            <a:off x="845021" y="3434893"/>
            <a:ext cx="1512628" cy="7552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Integración</a:t>
            </a:r>
            <a:endParaRPr lang="es-CO" sz="2000" b="1" dirty="0"/>
          </a:p>
        </p:txBody>
      </p:sp>
      <p:sp>
        <p:nvSpPr>
          <p:cNvPr id="17" name="Rectángulo redondeado 16"/>
          <p:cNvSpPr/>
          <p:nvPr/>
        </p:nvSpPr>
        <p:spPr>
          <a:xfrm>
            <a:off x="2553168" y="3434893"/>
            <a:ext cx="1160062" cy="7552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Alcance</a:t>
            </a:r>
            <a:endParaRPr lang="es-CO" sz="2000" b="1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4000970" y="3446907"/>
            <a:ext cx="1233986" cy="7552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Costos</a:t>
            </a:r>
          </a:p>
        </p:txBody>
      </p:sp>
      <p:sp>
        <p:nvSpPr>
          <p:cNvPr id="19" name="Rectángulo redondeado 18"/>
          <p:cNvSpPr/>
          <p:nvPr/>
        </p:nvSpPr>
        <p:spPr>
          <a:xfrm>
            <a:off x="5522696" y="3446907"/>
            <a:ext cx="1160062" cy="7552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Calidad</a:t>
            </a:r>
          </a:p>
        </p:txBody>
      </p:sp>
      <p:sp>
        <p:nvSpPr>
          <p:cNvPr id="21" name="Rectángulo redondeado 20"/>
          <p:cNvSpPr/>
          <p:nvPr/>
        </p:nvSpPr>
        <p:spPr>
          <a:xfrm>
            <a:off x="5134970" y="4492921"/>
            <a:ext cx="2067635" cy="7552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Adquisiciones</a:t>
            </a:r>
            <a:endParaRPr lang="es-CO" sz="2000" b="1" dirty="0"/>
          </a:p>
        </p:txBody>
      </p:sp>
      <p:pic>
        <p:nvPicPr>
          <p:cNvPr id="3078" name="Picture 6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9920" y="3434893"/>
            <a:ext cx="1648916" cy="164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uadroTexto 19"/>
          <p:cNvSpPr txBox="1"/>
          <p:nvPr/>
        </p:nvSpPr>
        <p:spPr>
          <a:xfrm>
            <a:off x="374349" y="6488668"/>
            <a:ext cx="43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862717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337576" cy="1446663"/>
          </a:xfrm>
          <a:prstGeom prst="rect">
            <a:avLst/>
          </a:prstGeom>
          <a:solidFill>
            <a:srgbClr val="004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82388" y="261666"/>
            <a:ext cx="10972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Alcance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534"/>
          <a:stretch/>
        </p:blipFill>
        <p:spPr>
          <a:xfrm>
            <a:off x="9851141" y="151831"/>
            <a:ext cx="1817695" cy="1143000"/>
          </a:xfrm>
          <a:prstGeom prst="rect">
            <a:avLst/>
          </a:prstGeom>
        </p:spPr>
      </p:pic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473496D-B3BD-4C39-A4E4-526CBCDF2C88}"/>
              </a:ext>
            </a:extLst>
          </p:cNvPr>
          <p:cNvCxnSpPr/>
          <p:nvPr/>
        </p:nvCxnSpPr>
        <p:spPr>
          <a:xfrm>
            <a:off x="5759946" y="4989292"/>
            <a:ext cx="0" cy="662609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o 8">
            <a:extLst>
              <a:ext uri="{FF2B5EF4-FFF2-40B4-BE49-F238E27FC236}">
                <a16:creationId xmlns:a16="http://schemas.microsoft.com/office/drawing/2014/main" id="{E6372270-7D64-4F46-9F90-ABBD2E5B3D1D}"/>
              </a:ext>
            </a:extLst>
          </p:cNvPr>
          <p:cNvGrpSpPr/>
          <p:nvPr/>
        </p:nvGrpSpPr>
        <p:grpSpPr>
          <a:xfrm>
            <a:off x="759415" y="2040643"/>
            <a:ext cx="10686375" cy="4325530"/>
            <a:chOff x="1125182" y="2096915"/>
            <a:chExt cx="10686375" cy="4325530"/>
          </a:xfrm>
        </p:grpSpPr>
        <p:sp>
          <p:nvSpPr>
            <p:cNvPr id="19" name="Flecha: a la derecha con muesca 18">
              <a:extLst>
                <a:ext uri="{FF2B5EF4-FFF2-40B4-BE49-F238E27FC236}">
                  <a16:creationId xmlns:a16="http://schemas.microsoft.com/office/drawing/2014/main" id="{A4148F8E-362F-4760-A429-8ED5CADD04BA}"/>
                </a:ext>
              </a:extLst>
            </p:cNvPr>
            <p:cNvSpPr/>
            <p:nvPr/>
          </p:nvSpPr>
          <p:spPr>
            <a:xfrm>
              <a:off x="1125182" y="4346309"/>
              <a:ext cx="10087212" cy="894513"/>
            </a:xfrm>
            <a:prstGeom prst="notched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FA066A5C-B30B-44E7-A2D9-2EB66650FBF0}"/>
                </a:ext>
              </a:extLst>
            </p:cNvPr>
            <p:cNvGrpSpPr/>
            <p:nvPr/>
          </p:nvGrpSpPr>
          <p:grpSpPr>
            <a:xfrm>
              <a:off x="1286096" y="4541564"/>
              <a:ext cx="2302645" cy="1317550"/>
              <a:chOff x="1286096" y="4541564"/>
              <a:chExt cx="2302645" cy="1317550"/>
            </a:xfrm>
          </p:grpSpPr>
          <p:grpSp>
            <p:nvGrpSpPr>
              <p:cNvPr id="20" name="Grupo 19">
                <a:extLst>
                  <a:ext uri="{FF2B5EF4-FFF2-40B4-BE49-F238E27FC236}">
                    <a16:creationId xmlns:a16="http://schemas.microsoft.com/office/drawing/2014/main" id="{22842B74-A165-4898-AEC0-2623D85D90AC}"/>
                  </a:ext>
                </a:extLst>
              </p:cNvPr>
              <p:cNvGrpSpPr/>
              <p:nvPr/>
            </p:nvGrpSpPr>
            <p:grpSpPr>
              <a:xfrm>
                <a:off x="1428737" y="4541564"/>
                <a:ext cx="2160004" cy="504001"/>
                <a:chOff x="291377" y="2439088"/>
                <a:chExt cx="2160004" cy="504001"/>
              </a:xfrm>
            </p:grpSpPr>
            <p:sp>
              <p:nvSpPr>
                <p:cNvPr id="21" name="Rectángulo 20">
                  <a:extLst>
                    <a:ext uri="{FF2B5EF4-FFF2-40B4-BE49-F238E27FC236}">
                      <a16:creationId xmlns:a16="http://schemas.microsoft.com/office/drawing/2014/main" id="{E224E233-2030-4E46-AFD1-9096AF586BCE}"/>
                    </a:ext>
                  </a:extLst>
                </p:cNvPr>
                <p:cNvSpPr/>
                <p:nvPr/>
              </p:nvSpPr>
              <p:spPr>
                <a:xfrm>
                  <a:off x="291377" y="2439088"/>
                  <a:ext cx="2160004" cy="504001"/>
                </a:xfrm>
                <a:prstGeom prst="rect">
                  <a:avLst/>
                </a:prstGeom>
                <a:solidFill>
                  <a:srgbClr val="5CB85C"/>
                </a:solidFill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4" name="CuadroTexto 23">
                  <a:extLst>
                    <a:ext uri="{FF2B5EF4-FFF2-40B4-BE49-F238E27FC236}">
                      <a16:creationId xmlns:a16="http://schemas.microsoft.com/office/drawing/2014/main" id="{612D42F4-9AEC-46AB-B71A-21516BEDB2A9}"/>
                    </a:ext>
                  </a:extLst>
                </p:cNvPr>
                <p:cNvSpPr txBox="1"/>
                <p:nvPr/>
              </p:nvSpPr>
              <p:spPr>
                <a:xfrm>
                  <a:off x="291377" y="2439088"/>
                  <a:ext cx="2160004" cy="504001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70688" tIns="170688" rIns="170688" bIns="170688" numCol="1" spcCol="1270" anchor="b" anchorCtr="0">
                  <a:noAutofit/>
                </a:bodyPr>
                <a:lstStyle/>
                <a:p>
                  <a:pPr marL="0" lvl="0" indent="0" algn="ctr" defTabSz="10668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s-ES" sz="2400" b="0" kern="1200" dirty="0">
                      <a:solidFill>
                        <a:schemeClr val="bg1"/>
                      </a:solidFill>
                      <a:latin typeface="Century Gothic" panose="020B0502020202020204" pitchFamily="34" charset="0"/>
                    </a:rPr>
                    <a:t>Julio</a:t>
                  </a:r>
                </a:p>
              </p:txBody>
            </p:sp>
          </p:grpSp>
          <p:cxnSp>
            <p:nvCxnSpPr>
              <p:cNvPr id="34" name="Conector recto 33">
                <a:extLst>
                  <a:ext uri="{FF2B5EF4-FFF2-40B4-BE49-F238E27FC236}">
                    <a16:creationId xmlns:a16="http://schemas.microsoft.com/office/drawing/2014/main" id="{A08BA32A-04E8-4F14-9523-53885128EC90}"/>
                  </a:ext>
                </a:extLst>
              </p:cNvPr>
              <p:cNvCxnSpPr/>
              <p:nvPr/>
            </p:nvCxnSpPr>
            <p:spPr>
              <a:xfrm>
                <a:off x="1466096" y="4979857"/>
                <a:ext cx="0" cy="662609"/>
              </a:xfrm>
              <a:prstGeom prst="line">
                <a:avLst/>
              </a:prstGeom>
              <a:ln w="57150">
                <a:solidFill>
                  <a:srgbClr val="5CB85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ED2BE503-A5C4-41E6-8AE2-98CF557F3D8E}"/>
                  </a:ext>
                </a:extLst>
              </p:cNvPr>
              <p:cNvSpPr/>
              <p:nvPr/>
            </p:nvSpPr>
            <p:spPr>
              <a:xfrm>
                <a:off x="1286096" y="5499115"/>
                <a:ext cx="359999" cy="359999"/>
              </a:xfrm>
              <a:prstGeom prst="ellipse">
                <a:avLst/>
              </a:prstGeom>
              <a:solidFill>
                <a:srgbClr val="5CB85C"/>
              </a:solidFill>
              <a:ln>
                <a:solidFill>
                  <a:srgbClr val="5CB85C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CO" dirty="0"/>
              </a:p>
            </p:txBody>
          </p:sp>
        </p:grp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667BD360-68F7-4E97-9262-EE9D404E71A8}"/>
                </a:ext>
              </a:extLst>
            </p:cNvPr>
            <p:cNvSpPr txBox="1"/>
            <p:nvPr/>
          </p:nvSpPr>
          <p:spPr>
            <a:xfrm>
              <a:off x="1646095" y="5499115"/>
              <a:ext cx="3127513" cy="92333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CO" dirty="0">
                  <a:latin typeface="Century Gothic" panose="020B0502020202020204" pitchFamily="34" charset="0"/>
                </a:rPr>
                <a:t>Reunión de Arranque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CO" dirty="0">
                  <a:latin typeface="Century Gothic" panose="020B0502020202020204" pitchFamily="34" charset="0"/>
                </a:rPr>
                <a:t>Firma de Requerimientos</a:t>
              </a:r>
            </a:p>
          </p:txBody>
        </p:sp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EC638812-314D-49E9-BC7E-F6E1017CB6D7}"/>
                </a:ext>
              </a:extLst>
            </p:cNvPr>
            <p:cNvGrpSpPr/>
            <p:nvPr/>
          </p:nvGrpSpPr>
          <p:grpSpPr>
            <a:xfrm>
              <a:off x="5959195" y="4541563"/>
              <a:ext cx="2300018" cy="1306154"/>
              <a:chOff x="5959195" y="4541563"/>
              <a:chExt cx="2300018" cy="1306154"/>
            </a:xfrm>
          </p:grpSpPr>
          <p:grpSp>
            <p:nvGrpSpPr>
              <p:cNvPr id="28" name="Grupo 27">
                <a:extLst>
                  <a:ext uri="{FF2B5EF4-FFF2-40B4-BE49-F238E27FC236}">
                    <a16:creationId xmlns:a16="http://schemas.microsoft.com/office/drawing/2014/main" id="{7EA2C5DB-5B9D-4989-A43A-5C75F2902ACB}"/>
                  </a:ext>
                </a:extLst>
              </p:cNvPr>
              <p:cNvGrpSpPr/>
              <p:nvPr/>
            </p:nvGrpSpPr>
            <p:grpSpPr>
              <a:xfrm>
                <a:off x="6099209" y="4541563"/>
                <a:ext cx="2160004" cy="504001"/>
                <a:chOff x="5030435" y="2427058"/>
                <a:chExt cx="2160004" cy="504001"/>
              </a:xfrm>
            </p:grpSpPr>
            <p:sp>
              <p:nvSpPr>
                <p:cNvPr id="29" name="Rectángulo 28">
                  <a:extLst>
                    <a:ext uri="{FF2B5EF4-FFF2-40B4-BE49-F238E27FC236}">
                      <a16:creationId xmlns:a16="http://schemas.microsoft.com/office/drawing/2014/main" id="{77D351C0-78F3-488B-81AC-DEDF099BA60B}"/>
                    </a:ext>
                  </a:extLst>
                </p:cNvPr>
                <p:cNvSpPr/>
                <p:nvPr/>
              </p:nvSpPr>
              <p:spPr>
                <a:xfrm>
                  <a:off x="5030435" y="2427058"/>
                  <a:ext cx="2160004" cy="504001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0" name="CuadroTexto 29">
                  <a:extLst>
                    <a:ext uri="{FF2B5EF4-FFF2-40B4-BE49-F238E27FC236}">
                      <a16:creationId xmlns:a16="http://schemas.microsoft.com/office/drawing/2014/main" id="{E384048D-E0D5-4DDD-99AC-2F9868851236}"/>
                    </a:ext>
                  </a:extLst>
                </p:cNvPr>
                <p:cNvSpPr txBox="1"/>
                <p:nvPr/>
              </p:nvSpPr>
              <p:spPr>
                <a:xfrm>
                  <a:off x="5030435" y="2427058"/>
                  <a:ext cx="2160004" cy="504001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70688" tIns="170688" rIns="170688" bIns="170688" numCol="1" spcCol="1270" anchor="b" anchorCtr="0">
                  <a:noAutofit/>
                </a:bodyPr>
                <a:lstStyle/>
                <a:p>
                  <a:pPr marL="0" lvl="0" indent="0" algn="ctr" defTabSz="10668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s-ES" sz="2400" b="0" kern="1200" dirty="0">
                      <a:solidFill>
                        <a:schemeClr val="bg1"/>
                      </a:solidFill>
                      <a:latin typeface="Century Gothic" panose="020B0502020202020204" pitchFamily="34" charset="0"/>
                    </a:rPr>
                    <a:t>Septiembre</a:t>
                  </a:r>
                </a:p>
              </p:txBody>
            </p:sp>
          </p:grpSp>
          <p:sp>
            <p:nvSpPr>
              <p:cNvPr id="38" name="Elipse 37">
                <a:extLst>
                  <a:ext uri="{FF2B5EF4-FFF2-40B4-BE49-F238E27FC236}">
                    <a16:creationId xmlns:a16="http://schemas.microsoft.com/office/drawing/2014/main" id="{A35C8F14-638B-44B3-8C3D-550B02F8FBF8}"/>
                  </a:ext>
                </a:extLst>
              </p:cNvPr>
              <p:cNvSpPr/>
              <p:nvPr/>
            </p:nvSpPr>
            <p:spPr>
              <a:xfrm>
                <a:off x="5959195" y="5487718"/>
                <a:ext cx="359999" cy="359999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EBFC4DEF-E9BA-4574-A1A1-5CD9620D16C9}"/>
                </a:ext>
              </a:extLst>
            </p:cNvPr>
            <p:cNvSpPr txBox="1"/>
            <p:nvPr/>
          </p:nvSpPr>
          <p:spPr>
            <a:xfrm>
              <a:off x="6361647" y="5499115"/>
              <a:ext cx="2580456" cy="92333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dirty="0">
                  <a:latin typeface="Century Gothic" panose="020B0502020202020204" pitchFamily="34" charset="0"/>
                </a:rPr>
                <a:t>Fin de Diseño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dirty="0">
                  <a:latin typeface="Century Gothic" panose="020B0502020202020204" pitchFamily="34" charset="0"/>
                </a:rPr>
                <a:t>Fin de Desarrollo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dirty="0">
                  <a:latin typeface="Century Gothic" panose="020B0502020202020204" pitchFamily="34" charset="0"/>
                </a:rPr>
                <a:t>Pruebas Finales</a:t>
              </a:r>
            </a:p>
          </p:txBody>
        </p:sp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E12A8BAA-FBF1-40B6-8454-AD9D9825A989}"/>
                </a:ext>
              </a:extLst>
            </p:cNvPr>
            <p:cNvGrpSpPr/>
            <p:nvPr/>
          </p:nvGrpSpPr>
          <p:grpSpPr>
            <a:xfrm>
              <a:off x="3610707" y="2747168"/>
              <a:ext cx="2313270" cy="2298396"/>
              <a:chOff x="3610707" y="2747168"/>
              <a:chExt cx="2313270" cy="2298396"/>
            </a:xfrm>
          </p:grpSpPr>
          <p:grpSp>
            <p:nvGrpSpPr>
              <p:cNvPr id="25" name="Grupo 24">
                <a:extLst>
                  <a:ext uri="{FF2B5EF4-FFF2-40B4-BE49-F238E27FC236}">
                    <a16:creationId xmlns:a16="http://schemas.microsoft.com/office/drawing/2014/main" id="{AF7ECD69-0B17-4AFC-97F4-3172F9E933A0}"/>
                  </a:ext>
                </a:extLst>
              </p:cNvPr>
              <p:cNvGrpSpPr/>
              <p:nvPr/>
            </p:nvGrpSpPr>
            <p:grpSpPr>
              <a:xfrm>
                <a:off x="3763973" y="4541563"/>
                <a:ext cx="2160004" cy="504001"/>
                <a:chOff x="2669527" y="2431816"/>
                <a:chExt cx="2160004" cy="504001"/>
              </a:xfrm>
            </p:grpSpPr>
            <p:sp>
              <p:nvSpPr>
                <p:cNvPr id="26" name="Rectángulo 25">
                  <a:extLst>
                    <a:ext uri="{FF2B5EF4-FFF2-40B4-BE49-F238E27FC236}">
                      <a16:creationId xmlns:a16="http://schemas.microsoft.com/office/drawing/2014/main" id="{A0ADA7FC-5BE2-436B-8612-22FEFF4B07BF}"/>
                    </a:ext>
                  </a:extLst>
                </p:cNvPr>
                <p:cNvSpPr/>
                <p:nvPr/>
              </p:nvSpPr>
              <p:spPr>
                <a:xfrm>
                  <a:off x="2669527" y="2431816"/>
                  <a:ext cx="2160004" cy="504001"/>
                </a:xfrm>
                <a:prstGeom prst="rect">
                  <a:avLst/>
                </a:prstGeom>
                <a:solidFill>
                  <a:srgbClr val="E2007C"/>
                </a:solidFill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7" name="CuadroTexto 26">
                  <a:extLst>
                    <a:ext uri="{FF2B5EF4-FFF2-40B4-BE49-F238E27FC236}">
                      <a16:creationId xmlns:a16="http://schemas.microsoft.com/office/drawing/2014/main" id="{7AAC7A62-2C59-44D5-82A7-7BB057F4BBFE}"/>
                    </a:ext>
                  </a:extLst>
                </p:cNvPr>
                <p:cNvSpPr txBox="1"/>
                <p:nvPr/>
              </p:nvSpPr>
              <p:spPr>
                <a:xfrm>
                  <a:off x="2669527" y="2431816"/>
                  <a:ext cx="2160004" cy="504001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70688" tIns="170688" rIns="170688" bIns="170688" numCol="1" spcCol="1270" anchor="t" anchorCtr="0">
                  <a:noAutofit/>
                </a:bodyPr>
                <a:lstStyle/>
                <a:p>
                  <a:pPr marL="0" lvl="0" indent="0" algn="ctr" defTabSz="10668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s-ES" sz="2400" b="0" kern="1200" dirty="0">
                      <a:solidFill>
                        <a:schemeClr val="bg1"/>
                      </a:solidFill>
                      <a:latin typeface="Century Gothic" panose="020B0502020202020204" pitchFamily="34" charset="0"/>
                    </a:rPr>
                    <a:t>Agosto</a:t>
                  </a:r>
                </a:p>
              </p:txBody>
            </p:sp>
          </p:grpSp>
          <p:cxnSp>
            <p:nvCxnSpPr>
              <p:cNvPr id="40" name="Conector recto 39">
                <a:extLst>
                  <a:ext uri="{FF2B5EF4-FFF2-40B4-BE49-F238E27FC236}">
                    <a16:creationId xmlns:a16="http://schemas.microsoft.com/office/drawing/2014/main" id="{7E59F295-7472-44EC-8F49-89110A0621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2822" y="3107167"/>
                <a:ext cx="0" cy="1434396"/>
              </a:xfrm>
              <a:prstGeom prst="line">
                <a:avLst/>
              </a:prstGeom>
              <a:ln w="57150">
                <a:solidFill>
                  <a:srgbClr val="E200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FF86B580-8D90-462A-8047-EB99120F8BE3}"/>
                  </a:ext>
                </a:extLst>
              </p:cNvPr>
              <p:cNvSpPr/>
              <p:nvPr/>
            </p:nvSpPr>
            <p:spPr>
              <a:xfrm>
                <a:off x="3610707" y="2747168"/>
                <a:ext cx="359999" cy="359999"/>
              </a:xfrm>
              <a:prstGeom prst="ellipse">
                <a:avLst/>
              </a:prstGeom>
              <a:solidFill>
                <a:srgbClr val="E2007C"/>
              </a:solidFill>
              <a:ln>
                <a:solidFill>
                  <a:srgbClr val="E2007C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0F1EDBEB-8B1C-4E1F-8F29-495752D9DCDA}"/>
                </a:ext>
              </a:extLst>
            </p:cNvPr>
            <p:cNvSpPr txBox="1"/>
            <p:nvPr/>
          </p:nvSpPr>
          <p:spPr>
            <a:xfrm>
              <a:off x="3996904" y="2747168"/>
              <a:ext cx="3322778" cy="14773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dirty="0">
                  <a:latin typeface="Century Gothic" panose="020B0502020202020204" pitchFamily="34" charset="0"/>
                </a:rPr>
                <a:t>Creación Documento de Recomendaciones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dirty="0">
                  <a:latin typeface="Century Gothic" panose="020B0502020202020204" pitchFamily="34" charset="0"/>
                </a:rPr>
                <a:t>Pruebas  Unitarias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dirty="0">
                  <a:latin typeface="Century Gothic" panose="020B0502020202020204" pitchFamily="34" charset="0"/>
                </a:rPr>
                <a:t>Revisión Preliminar del diseño</a:t>
              </a:r>
              <a:endParaRPr lang="es-CO" dirty="0">
                <a:latin typeface="Century Gothic" panose="020B0502020202020204" pitchFamily="34" charset="0"/>
              </a:endParaRPr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D88100C3-3D26-47E6-890B-57DA63A610EF}"/>
                </a:ext>
              </a:extLst>
            </p:cNvPr>
            <p:cNvGrpSpPr/>
            <p:nvPr/>
          </p:nvGrpSpPr>
          <p:grpSpPr>
            <a:xfrm>
              <a:off x="8282581" y="2096915"/>
              <a:ext cx="2311868" cy="2948649"/>
              <a:chOff x="8282581" y="2096915"/>
              <a:chExt cx="2311868" cy="2948649"/>
            </a:xfrm>
          </p:grpSpPr>
          <p:grpSp>
            <p:nvGrpSpPr>
              <p:cNvPr id="31" name="Grupo 30">
                <a:extLst>
                  <a:ext uri="{FF2B5EF4-FFF2-40B4-BE49-F238E27FC236}">
                    <a16:creationId xmlns:a16="http://schemas.microsoft.com/office/drawing/2014/main" id="{16D82E17-DEE2-4AC5-A695-EE2EEEBFE0EC}"/>
                  </a:ext>
                </a:extLst>
              </p:cNvPr>
              <p:cNvGrpSpPr/>
              <p:nvPr/>
            </p:nvGrpSpPr>
            <p:grpSpPr>
              <a:xfrm>
                <a:off x="8434445" y="4541563"/>
                <a:ext cx="2160004" cy="504001"/>
                <a:chOff x="7383891" y="2458107"/>
                <a:chExt cx="2160004" cy="504001"/>
              </a:xfrm>
            </p:grpSpPr>
            <p:sp>
              <p:nvSpPr>
                <p:cNvPr id="32" name="Rectángulo 31">
                  <a:extLst>
                    <a:ext uri="{FF2B5EF4-FFF2-40B4-BE49-F238E27FC236}">
                      <a16:creationId xmlns:a16="http://schemas.microsoft.com/office/drawing/2014/main" id="{BB19D137-110D-4891-9165-C44E5D4FE5E0}"/>
                    </a:ext>
                  </a:extLst>
                </p:cNvPr>
                <p:cNvSpPr/>
                <p:nvPr/>
              </p:nvSpPr>
              <p:spPr>
                <a:xfrm>
                  <a:off x="7383891" y="2458107"/>
                  <a:ext cx="2160004" cy="504001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3" name="CuadroTexto 32">
                  <a:extLst>
                    <a:ext uri="{FF2B5EF4-FFF2-40B4-BE49-F238E27FC236}">
                      <a16:creationId xmlns:a16="http://schemas.microsoft.com/office/drawing/2014/main" id="{9C8B4C7C-FF41-4476-BB33-884A1173EEB6}"/>
                    </a:ext>
                  </a:extLst>
                </p:cNvPr>
                <p:cNvSpPr txBox="1"/>
                <p:nvPr/>
              </p:nvSpPr>
              <p:spPr>
                <a:xfrm>
                  <a:off x="7383891" y="2458107"/>
                  <a:ext cx="2160004" cy="504001"/>
                </a:xfrm>
                <a:prstGeom prst="rect">
                  <a:avLst/>
                </a:prstGeom>
                <a:solidFill>
                  <a:srgbClr val="E04006"/>
                </a:solidFill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70688" tIns="170688" rIns="170688" bIns="170688" numCol="1" spcCol="1270" anchor="t" anchorCtr="0">
                  <a:noAutofit/>
                </a:bodyPr>
                <a:lstStyle/>
                <a:p>
                  <a:pPr marL="0" lvl="0" indent="0" algn="ctr" defTabSz="10668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s-ES" sz="2400" b="0" kern="1200" dirty="0">
                      <a:solidFill>
                        <a:schemeClr val="bg1"/>
                      </a:solidFill>
                      <a:latin typeface="Century Gothic" panose="020B0502020202020204" pitchFamily="34" charset="0"/>
                    </a:rPr>
                    <a:t>Octubre</a:t>
                  </a:r>
                </a:p>
              </p:txBody>
            </p:sp>
          </p:grpSp>
          <p:cxnSp>
            <p:nvCxnSpPr>
              <p:cNvPr id="44" name="Conector recto 43">
                <a:extLst>
                  <a:ext uri="{FF2B5EF4-FFF2-40B4-BE49-F238E27FC236}">
                    <a16:creationId xmlns:a16="http://schemas.microsoft.com/office/drawing/2014/main" id="{707B1691-AA29-40F1-9380-9897360905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0042" y="2456914"/>
                <a:ext cx="0" cy="2084649"/>
              </a:xfrm>
              <a:prstGeom prst="line">
                <a:avLst/>
              </a:prstGeom>
              <a:ln w="57150">
                <a:solidFill>
                  <a:srgbClr val="E0400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id="{E6BC3376-3373-42EB-9CEC-43F7F4123F5A}"/>
                  </a:ext>
                </a:extLst>
              </p:cNvPr>
              <p:cNvSpPr/>
              <p:nvPr/>
            </p:nvSpPr>
            <p:spPr>
              <a:xfrm>
                <a:off x="8282581" y="2096915"/>
                <a:ext cx="359999" cy="359999"/>
              </a:xfrm>
              <a:prstGeom prst="ellipse">
                <a:avLst/>
              </a:prstGeom>
              <a:solidFill>
                <a:srgbClr val="E04006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4E72EE53-1C36-43E4-B9B1-C213C6E38842}"/>
                </a:ext>
              </a:extLst>
            </p:cNvPr>
            <p:cNvSpPr txBox="1"/>
            <p:nvPr/>
          </p:nvSpPr>
          <p:spPr>
            <a:xfrm>
              <a:off x="8684044" y="2168563"/>
              <a:ext cx="3127513" cy="203132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CO" dirty="0">
                  <a:latin typeface="Century Gothic" panose="020B0502020202020204" pitchFamily="34" charset="0"/>
                </a:rPr>
                <a:t>Implementación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CO" dirty="0">
                  <a:latin typeface="Century Gothic" panose="020B0502020202020204" pitchFamily="34" charset="0"/>
                </a:rPr>
                <a:t>Entrega Final Documento de recomendaciones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CO" dirty="0">
                  <a:latin typeface="Century Gothic" panose="020B0502020202020204" pitchFamily="34" charset="0"/>
                </a:rPr>
                <a:t>Entrega Final del Documento de imagen Corporativa</a:t>
              </a:r>
            </a:p>
          </p:txBody>
        </p:sp>
      </p:grpSp>
      <p:sp>
        <p:nvSpPr>
          <p:cNvPr id="42" name="CuadroTexto 41"/>
          <p:cNvSpPr txBox="1"/>
          <p:nvPr/>
        </p:nvSpPr>
        <p:spPr>
          <a:xfrm>
            <a:off x="374349" y="6488668"/>
            <a:ext cx="43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37162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337576" cy="1446663"/>
          </a:xfrm>
          <a:prstGeom prst="rect">
            <a:avLst/>
          </a:prstGeom>
          <a:solidFill>
            <a:srgbClr val="004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82388" y="261666"/>
            <a:ext cx="10972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Costos – Industria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534"/>
          <a:stretch/>
        </p:blipFill>
        <p:spPr>
          <a:xfrm>
            <a:off x="9851141" y="151831"/>
            <a:ext cx="1817695" cy="1143000"/>
          </a:xfrm>
          <a:prstGeom prst="rect">
            <a:avLst/>
          </a:prstGeom>
        </p:spPr>
      </p:pic>
      <p:pic>
        <p:nvPicPr>
          <p:cNvPr id="4098" name="Picture 2" descr="Resultado de imagen para finance ic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t="15555" r="-1138" b="25960"/>
          <a:stretch/>
        </p:blipFill>
        <p:spPr bwMode="auto">
          <a:xfrm>
            <a:off x="6291439" y="4360006"/>
            <a:ext cx="3708029" cy="216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Hexágono 18"/>
          <p:cNvSpPr/>
          <p:nvPr/>
        </p:nvSpPr>
        <p:spPr>
          <a:xfrm>
            <a:off x="2240573" y="3154210"/>
            <a:ext cx="3189556" cy="928216"/>
          </a:xfrm>
          <a:prstGeom prst="hexag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dirty="0">
                <a:solidFill>
                  <a:srgbClr val="00415A"/>
                </a:solidFill>
                <a:latin typeface="Impact" panose="020B0806030902050204" pitchFamily="34" charset="0"/>
              </a:rPr>
              <a:t>Indicadores financieros</a:t>
            </a:r>
            <a:endParaRPr lang="es-CO" dirty="0">
              <a:solidFill>
                <a:srgbClr val="00415A"/>
              </a:solidFill>
              <a:latin typeface="Impact" panose="020B0806030902050204" pitchFamily="34" charset="0"/>
            </a:endParaRPr>
          </a:p>
        </p:txBody>
      </p:sp>
      <p:sp>
        <p:nvSpPr>
          <p:cNvPr id="47" name="Hexágono 46"/>
          <p:cNvSpPr/>
          <p:nvPr/>
        </p:nvSpPr>
        <p:spPr>
          <a:xfrm>
            <a:off x="682388" y="1985639"/>
            <a:ext cx="4156366" cy="928216"/>
          </a:xfrm>
          <a:prstGeom prst="hexagon">
            <a:avLst/>
          </a:prstGeom>
          <a:solidFill>
            <a:srgbClr val="081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dirty="0">
                <a:latin typeface="Impact" panose="020B0806030902050204" pitchFamily="34" charset="0"/>
              </a:rPr>
              <a:t>Capacidad Jurídica</a:t>
            </a:r>
            <a:endParaRPr lang="es-CO" dirty="0">
              <a:latin typeface="Impact" panose="020B0806030902050204" pitchFamily="34" charset="0"/>
            </a:endParaRPr>
          </a:p>
        </p:txBody>
      </p:sp>
      <p:sp>
        <p:nvSpPr>
          <p:cNvPr id="49" name="Hexágono 48"/>
          <p:cNvSpPr/>
          <p:nvPr/>
        </p:nvSpPr>
        <p:spPr>
          <a:xfrm>
            <a:off x="355503" y="4301470"/>
            <a:ext cx="4156366" cy="928216"/>
          </a:xfrm>
          <a:prstGeom prst="hexagon">
            <a:avLst/>
          </a:prstGeom>
          <a:solidFill>
            <a:srgbClr val="081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dirty="0">
                <a:latin typeface="Impact" panose="020B0806030902050204" pitchFamily="34" charset="0"/>
              </a:rPr>
              <a:t>Índice de liquidez</a:t>
            </a:r>
            <a:endParaRPr lang="es-CO" dirty="0">
              <a:latin typeface="Impact" panose="020B0806030902050204" pitchFamily="34" charset="0"/>
            </a:endParaRPr>
          </a:p>
        </p:txBody>
      </p:sp>
      <p:sp>
        <p:nvSpPr>
          <p:cNvPr id="51" name="Hexágono 50"/>
          <p:cNvSpPr/>
          <p:nvPr/>
        </p:nvSpPr>
        <p:spPr>
          <a:xfrm>
            <a:off x="5728169" y="2009638"/>
            <a:ext cx="4156366" cy="928216"/>
          </a:xfrm>
          <a:prstGeom prst="hexagon">
            <a:avLst/>
          </a:prstGeom>
          <a:solidFill>
            <a:srgbClr val="0041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dirty="0">
                <a:latin typeface="Impact" panose="020B0806030902050204" pitchFamily="34" charset="0"/>
              </a:rPr>
              <a:t>Nivel de endeudamiento</a:t>
            </a:r>
            <a:endParaRPr lang="es-CO" dirty="0">
              <a:latin typeface="Impact" panose="020B0806030902050204" pitchFamily="34" charset="0"/>
            </a:endParaRPr>
          </a:p>
        </p:txBody>
      </p:sp>
      <p:sp>
        <p:nvSpPr>
          <p:cNvPr id="53" name="Hexágono 52"/>
          <p:cNvSpPr/>
          <p:nvPr/>
        </p:nvSpPr>
        <p:spPr>
          <a:xfrm>
            <a:off x="1571803" y="5491353"/>
            <a:ext cx="4156366" cy="928216"/>
          </a:xfrm>
          <a:prstGeom prst="hexag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dirty="0">
                <a:solidFill>
                  <a:srgbClr val="00415A"/>
                </a:solidFill>
                <a:latin typeface="Impact" panose="020B0806030902050204" pitchFamily="34" charset="0"/>
              </a:rPr>
              <a:t>Capital de trabajo</a:t>
            </a:r>
          </a:p>
        </p:txBody>
      </p:sp>
      <p:sp>
        <p:nvSpPr>
          <p:cNvPr id="55" name="Hexágono 54"/>
          <p:cNvSpPr/>
          <p:nvPr/>
        </p:nvSpPr>
        <p:spPr>
          <a:xfrm>
            <a:off x="6516523" y="3187617"/>
            <a:ext cx="4102764" cy="928216"/>
          </a:xfrm>
          <a:prstGeom prst="hexagon">
            <a:avLst/>
          </a:prstGeom>
          <a:noFill/>
          <a:ln w="28575">
            <a:solidFill>
              <a:srgbClr val="0819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dirty="0">
                <a:solidFill>
                  <a:srgbClr val="08193E"/>
                </a:solidFill>
                <a:latin typeface="Impact" panose="020B0806030902050204" pitchFamily="34" charset="0"/>
              </a:rPr>
              <a:t>Patrimonio</a:t>
            </a:r>
            <a:endParaRPr lang="es-CO" dirty="0">
              <a:solidFill>
                <a:srgbClr val="08193E"/>
              </a:solidFill>
              <a:latin typeface="Impact" panose="020B080603090205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74349" y="6488668"/>
            <a:ext cx="43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3484043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2522</TotalTime>
  <Words>551</Words>
  <Application>Microsoft Office PowerPoint</Application>
  <PresentationFormat>Panorámica</PresentationFormat>
  <Paragraphs>207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7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DANIEL RIOS MORENO</dc:creator>
  <cp:lastModifiedBy>JOSE DANIEL RIOS MORENO</cp:lastModifiedBy>
  <cp:revision>165</cp:revision>
  <dcterms:created xsi:type="dcterms:W3CDTF">2018-05-19T15:08:35Z</dcterms:created>
  <dcterms:modified xsi:type="dcterms:W3CDTF">2018-05-30T00:49:27Z</dcterms:modified>
</cp:coreProperties>
</file>