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8" r:id="rId3"/>
    <p:sldId id="259" r:id="rId4"/>
    <p:sldId id="261" r:id="rId5"/>
    <p:sldId id="263" r:id="rId6"/>
    <p:sldId id="264" r:id="rId7"/>
    <p:sldId id="266" r:id="rId8"/>
    <p:sldId id="267" r:id="rId9"/>
    <p:sldId id="268" r:id="rId10"/>
    <p:sldId id="269" r:id="rId11"/>
    <p:sldId id="270" r:id="rId12"/>
    <p:sldId id="265" r:id="rId13"/>
    <p:sldId id="271" r:id="rId14"/>
    <p:sldId id="275" r:id="rId15"/>
    <p:sldId id="290" r:id="rId16"/>
    <p:sldId id="272" r:id="rId17"/>
    <p:sldId id="273" r:id="rId18"/>
    <p:sldId id="274" r:id="rId19"/>
    <p:sldId id="277" r:id="rId20"/>
    <p:sldId id="288" r:id="rId21"/>
    <p:sldId id="289" r:id="rId22"/>
    <p:sldId id="276" r:id="rId23"/>
    <p:sldId id="278" r:id="rId24"/>
    <p:sldId id="279" r:id="rId25"/>
    <p:sldId id="280" r:id="rId26"/>
    <p:sldId id="281" r:id="rId27"/>
    <p:sldId id="282" r:id="rId28"/>
    <p:sldId id="283" r:id="rId29"/>
    <p:sldId id="284" r:id="rId30"/>
    <p:sldId id="285" r:id="rId31"/>
    <p:sldId id="286" r:id="rId32"/>
    <p:sldId id="287" r:id="rId33"/>
    <p:sldId id="25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7423" userDrawn="1">
          <p15:clr>
            <a:srgbClr val="A4A3A4"/>
          </p15:clr>
        </p15:guide>
        <p15:guide id="3" orient="horz" pos="4065" userDrawn="1">
          <p15:clr>
            <a:srgbClr val="A4A3A4"/>
          </p15:clr>
        </p15:guide>
        <p15:guide id="4" pos="257" userDrawn="1">
          <p15:clr>
            <a:srgbClr val="A4A3A4"/>
          </p15:clr>
        </p15:guide>
        <p15:guide id="5" pos="69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guide orient="horz" pos="255"/>
        <p:guide pos="7423"/>
        <p:guide orient="horz" pos="4065"/>
        <p:guide pos="257"/>
        <p:guide pos="69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A80BF70-1AFA-4F9F-A535-E51221825784}" type="datetimeFigureOut">
              <a:rPr lang="es-MX" smtClean="0"/>
              <a:t>11/09/2022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8C5A2FB-8F00-43B6-8F9C-5475D41F48E7}" type="slidenum">
              <a:rPr lang="es-MX" smtClean="0"/>
              <a:t>‹Nº›</a:t>
            </a:fld>
            <a:endParaRPr lang="es-MX"/>
          </a:p>
        </p:txBody>
      </p:sp>
    </p:spTree>
    <p:extLst>
      <p:ext uri="{BB962C8B-B14F-4D97-AF65-F5344CB8AC3E}">
        <p14:creationId xmlns:p14="http://schemas.microsoft.com/office/powerpoint/2010/main" val="86733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A80BF70-1AFA-4F9F-A535-E51221825784}" type="datetimeFigureOut">
              <a:rPr lang="es-MX" smtClean="0"/>
              <a:t>11/09/2022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8C5A2FB-8F00-43B6-8F9C-5475D41F48E7}" type="slidenum">
              <a:rPr lang="es-MX" smtClean="0"/>
              <a:t>‹Nº›</a:t>
            </a:fld>
            <a:endParaRPr lang="es-MX"/>
          </a:p>
        </p:txBody>
      </p:sp>
    </p:spTree>
    <p:extLst>
      <p:ext uri="{BB962C8B-B14F-4D97-AF65-F5344CB8AC3E}">
        <p14:creationId xmlns:p14="http://schemas.microsoft.com/office/powerpoint/2010/main" val="112077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80BF70-1AFA-4F9F-A535-E51221825784}" type="datetimeFigureOut">
              <a:rPr lang="es-MX" smtClean="0"/>
              <a:t>11/09/2022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8C5A2FB-8F00-43B6-8F9C-5475D41F48E7}" type="slidenum">
              <a:rPr lang="es-MX" smtClean="0"/>
              <a:t>‹Nº›</a:t>
            </a:fld>
            <a:endParaRPr lang="es-MX"/>
          </a:p>
        </p:txBody>
      </p:sp>
    </p:spTree>
    <p:extLst>
      <p:ext uri="{BB962C8B-B14F-4D97-AF65-F5344CB8AC3E}">
        <p14:creationId xmlns:p14="http://schemas.microsoft.com/office/powerpoint/2010/main" val="1532986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80BF70-1AFA-4F9F-A535-E51221825784}" type="datetimeFigureOut">
              <a:rPr lang="es-MX" smtClean="0"/>
              <a:t>11/09/2022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8C5A2FB-8F00-43B6-8F9C-5475D41F48E7}"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47860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80BF70-1AFA-4F9F-A535-E51221825784}" type="datetimeFigureOut">
              <a:rPr lang="es-MX" smtClean="0"/>
              <a:t>11/09/2022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8C5A2FB-8F00-43B6-8F9C-5475D41F48E7}" type="slidenum">
              <a:rPr lang="es-MX" smtClean="0"/>
              <a:t>‹Nº›</a:t>
            </a:fld>
            <a:endParaRPr lang="es-MX"/>
          </a:p>
        </p:txBody>
      </p:sp>
    </p:spTree>
    <p:extLst>
      <p:ext uri="{BB962C8B-B14F-4D97-AF65-F5344CB8AC3E}">
        <p14:creationId xmlns:p14="http://schemas.microsoft.com/office/powerpoint/2010/main" val="4133613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80BF70-1AFA-4F9F-A535-E51221825784}" type="datetimeFigureOut">
              <a:rPr lang="es-MX" smtClean="0"/>
              <a:t>11/09/2022</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8C5A2FB-8F00-43B6-8F9C-5475D41F48E7}" type="slidenum">
              <a:rPr lang="es-MX" smtClean="0"/>
              <a:t>‹Nº›</a:t>
            </a:fld>
            <a:endParaRPr lang="es-MX"/>
          </a:p>
        </p:txBody>
      </p:sp>
    </p:spTree>
    <p:extLst>
      <p:ext uri="{BB962C8B-B14F-4D97-AF65-F5344CB8AC3E}">
        <p14:creationId xmlns:p14="http://schemas.microsoft.com/office/powerpoint/2010/main" val="3832693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80BF70-1AFA-4F9F-A535-E51221825784}" type="datetimeFigureOut">
              <a:rPr lang="es-MX" smtClean="0"/>
              <a:t>11/09/2022</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8C5A2FB-8F00-43B6-8F9C-5475D41F48E7}" type="slidenum">
              <a:rPr lang="es-MX" smtClean="0"/>
              <a:t>‹Nº›</a:t>
            </a:fld>
            <a:endParaRPr lang="es-MX"/>
          </a:p>
        </p:txBody>
      </p:sp>
    </p:spTree>
    <p:extLst>
      <p:ext uri="{BB962C8B-B14F-4D97-AF65-F5344CB8AC3E}">
        <p14:creationId xmlns:p14="http://schemas.microsoft.com/office/powerpoint/2010/main" val="996471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80BF70-1AFA-4F9F-A535-E51221825784}" type="datetimeFigureOut">
              <a:rPr lang="es-MX" smtClean="0"/>
              <a:t>11/09/2022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8C5A2FB-8F00-43B6-8F9C-5475D41F48E7}" type="slidenum">
              <a:rPr lang="es-MX" smtClean="0"/>
              <a:t>‹Nº›</a:t>
            </a:fld>
            <a:endParaRPr lang="es-MX"/>
          </a:p>
        </p:txBody>
      </p:sp>
    </p:spTree>
    <p:extLst>
      <p:ext uri="{BB962C8B-B14F-4D97-AF65-F5344CB8AC3E}">
        <p14:creationId xmlns:p14="http://schemas.microsoft.com/office/powerpoint/2010/main" val="2415249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80BF70-1AFA-4F9F-A535-E51221825784}" type="datetimeFigureOut">
              <a:rPr lang="es-MX" smtClean="0"/>
              <a:t>11/09/2022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8C5A2FB-8F00-43B6-8F9C-5475D41F48E7}" type="slidenum">
              <a:rPr lang="es-MX" smtClean="0"/>
              <a:t>‹Nº›</a:t>
            </a:fld>
            <a:endParaRPr lang="es-MX"/>
          </a:p>
        </p:txBody>
      </p:sp>
    </p:spTree>
    <p:extLst>
      <p:ext uri="{BB962C8B-B14F-4D97-AF65-F5344CB8AC3E}">
        <p14:creationId xmlns:p14="http://schemas.microsoft.com/office/powerpoint/2010/main" val="344422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6A80BF70-1AFA-4F9F-A535-E51221825784}" type="datetimeFigureOut">
              <a:rPr lang="es-MX" smtClean="0"/>
              <a:t>11/09/2022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8C5A2FB-8F00-43B6-8F9C-5475D41F48E7}" type="slidenum">
              <a:rPr lang="es-MX" smtClean="0"/>
              <a:t>‹Nº›</a:t>
            </a:fld>
            <a:endParaRPr lang="es-MX"/>
          </a:p>
        </p:txBody>
      </p:sp>
    </p:spTree>
    <p:extLst>
      <p:ext uri="{BB962C8B-B14F-4D97-AF65-F5344CB8AC3E}">
        <p14:creationId xmlns:p14="http://schemas.microsoft.com/office/powerpoint/2010/main" val="389946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80BF70-1AFA-4F9F-A535-E51221825784}" type="datetimeFigureOut">
              <a:rPr lang="es-MX" smtClean="0"/>
              <a:t>11/09/2022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8C5A2FB-8F00-43B6-8F9C-5475D41F48E7}" type="slidenum">
              <a:rPr lang="es-MX" smtClean="0"/>
              <a:t>‹Nº›</a:t>
            </a:fld>
            <a:endParaRPr lang="es-MX"/>
          </a:p>
        </p:txBody>
      </p:sp>
    </p:spTree>
    <p:extLst>
      <p:ext uri="{BB962C8B-B14F-4D97-AF65-F5344CB8AC3E}">
        <p14:creationId xmlns:p14="http://schemas.microsoft.com/office/powerpoint/2010/main" val="225407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A80BF70-1AFA-4F9F-A535-E51221825784}" type="datetimeFigureOut">
              <a:rPr lang="es-MX" smtClean="0"/>
              <a:t>11/09/2022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8C5A2FB-8F00-43B6-8F9C-5475D41F48E7}" type="slidenum">
              <a:rPr lang="es-MX" smtClean="0"/>
              <a:t>‹Nº›</a:t>
            </a:fld>
            <a:endParaRPr lang="es-MX"/>
          </a:p>
        </p:txBody>
      </p:sp>
    </p:spTree>
    <p:extLst>
      <p:ext uri="{BB962C8B-B14F-4D97-AF65-F5344CB8AC3E}">
        <p14:creationId xmlns:p14="http://schemas.microsoft.com/office/powerpoint/2010/main" val="1759273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A80BF70-1AFA-4F9F-A535-E51221825784}" type="datetimeFigureOut">
              <a:rPr lang="es-MX" smtClean="0"/>
              <a:t>11/09/2022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8C5A2FB-8F00-43B6-8F9C-5475D41F48E7}" type="slidenum">
              <a:rPr lang="es-MX" smtClean="0"/>
              <a:t>‹Nº›</a:t>
            </a:fld>
            <a:endParaRPr lang="es-MX"/>
          </a:p>
        </p:txBody>
      </p:sp>
    </p:spTree>
    <p:extLst>
      <p:ext uri="{BB962C8B-B14F-4D97-AF65-F5344CB8AC3E}">
        <p14:creationId xmlns:p14="http://schemas.microsoft.com/office/powerpoint/2010/main" val="207031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6A80BF70-1AFA-4F9F-A535-E51221825784}" type="datetimeFigureOut">
              <a:rPr lang="es-MX" smtClean="0"/>
              <a:t>11/09/2022</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18C5A2FB-8F00-43B6-8F9C-5475D41F48E7}" type="slidenum">
              <a:rPr lang="es-MX" smtClean="0"/>
              <a:t>‹Nº›</a:t>
            </a:fld>
            <a:endParaRPr lang="es-MX"/>
          </a:p>
        </p:txBody>
      </p:sp>
    </p:spTree>
    <p:extLst>
      <p:ext uri="{BB962C8B-B14F-4D97-AF65-F5344CB8AC3E}">
        <p14:creationId xmlns:p14="http://schemas.microsoft.com/office/powerpoint/2010/main" val="127356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80BF70-1AFA-4F9F-A535-E51221825784}" type="datetimeFigureOut">
              <a:rPr lang="es-MX" smtClean="0"/>
              <a:t>11/09/2022</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18C5A2FB-8F00-43B6-8F9C-5475D41F48E7}" type="slidenum">
              <a:rPr lang="es-MX" smtClean="0"/>
              <a:t>‹Nº›</a:t>
            </a:fld>
            <a:endParaRPr lang="es-MX"/>
          </a:p>
        </p:txBody>
      </p:sp>
    </p:spTree>
    <p:extLst>
      <p:ext uri="{BB962C8B-B14F-4D97-AF65-F5344CB8AC3E}">
        <p14:creationId xmlns:p14="http://schemas.microsoft.com/office/powerpoint/2010/main" val="332498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6A80BF70-1AFA-4F9F-A535-E51221825784}" type="datetimeFigureOut">
              <a:rPr lang="es-MX" smtClean="0"/>
              <a:t>11/09/2022</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18C5A2FB-8F00-43B6-8F9C-5475D41F48E7}" type="slidenum">
              <a:rPr lang="es-MX" smtClean="0"/>
              <a:t>‹Nº›</a:t>
            </a:fld>
            <a:endParaRPr lang="es-MX"/>
          </a:p>
        </p:txBody>
      </p:sp>
    </p:spTree>
    <p:extLst>
      <p:ext uri="{BB962C8B-B14F-4D97-AF65-F5344CB8AC3E}">
        <p14:creationId xmlns:p14="http://schemas.microsoft.com/office/powerpoint/2010/main" val="108731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A80BF70-1AFA-4F9F-A535-E51221825784}" type="datetimeFigureOut">
              <a:rPr lang="es-MX" smtClean="0"/>
              <a:t>11/09/2022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8C5A2FB-8F00-43B6-8F9C-5475D41F48E7}" type="slidenum">
              <a:rPr lang="es-MX" smtClean="0"/>
              <a:t>‹Nº›</a:t>
            </a:fld>
            <a:endParaRPr lang="es-MX"/>
          </a:p>
        </p:txBody>
      </p:sp>
    </p:spTree>
    <p:extLst>
      <p:ext uri="{BB962C8B-B14F-4D97-AF65-F5344CB8AC3E}">
        <p14:creationId xmlns:p14="http://schemas.microsoft.com/office/powerpoint/2010/main" val="1381241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80BF70-1AFA-4F9F-A535-E51221825784}" type="datetimeFigureOut">
              <a:rPr lang="es-MX" smtClean="0"/>
              <a:t>11/09/2022</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8C5A2FB-8F00-43B6-8F9C-5475D41F48E7}" type="slidenum">
              <a:rPr lang="es-MX" smtClean="0"/>
              <a:t>‹Nº›</a:t>
            </a:fld>
            <a:endParaRPr lang="es-MX"/>
          </a:p>
        </p:txBody>
      </p:sp>
    </p:spTree>
    <p:extLst>
      <p:ext uri="{BB962C8B-B14F-4D97-AF65-F5344CB8AC3E}">
        <p14:creationId xmlns:p14="http://schemas.microsoft.com/office/powerpoint/2010/main" val="2445998844"/>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E449D-17CD-49A6-94C9-7807CD5B7FE9}"/>
              </a:ext>
            </a:extLst>
          </p:cNvPr>
          <p:cNvSpPr>
            <a:spLocks noGrp="1"/>
          </p:cNvSpPr>
          <p:nvPr>
            <p:ph type="ctrTitle"/>
          </p:nvPr>
        </p:nvSpPr>
        <p:spPr/>
        <p:txBody>
          <a:bodyPr>
            <a:normAutofit/>
          </a:bodyPr>
          <a:lstStyle/>
          <a:p>
            <a:r>
              <a:rPr lang="es-AR" sz="11500" dirty="0"/>
              <a:t>Tutoría POO</a:t>
            </a:r>
            <a:endParaRPr lang="es-MX" sz="11500" dirty="0"/>
          </a:p>
        </p:txBody>
      </p:sp>
      <p:sp>
        <p:nvSpPr>
          <p:cNvPr id="3" name="Subtítulo 2">
            <a:extLst>
              <a:ext uri="{FF2B5EF4-FFF2-40B4-BE49-F238E27FC236}">
                <a16:creationId xmlns:a16="http://schemas.microsoft.com/office/drawing/2014/main" id="{0AD984BE-3E98-49C0-B1F1-08AAC2334E7F}"/>
              </a:ext>
            </a:extLst>
          </p:cNvPr>
          <p:cNvSpPr>
            <a:spLocks noGrp="1"/>
          </p:cNvSpPr>
          <p:nvPr>
            <p:ph type="subTitle" idx="1"/>
          </p:nvPr>
        </p:nvSpPr>
        <p:spPr/>
        <p:txBody>
          <a:bodyPr>
            <a:normAutofit fontScale="85000" lnSpcReduction="10000"/>
          </a:bodyPr>
          <a:lstStyle/>
          <a:p>
            <a:r>
              <a:rPr lang="es-AR" sz="4000" b="1" i="1" dirty="0">
                <a:solidFill>
                  <a:schemeClr val="accent3"/>
                </a:solidFill>
              </a:rPr>
              <a:t>Programación Orientada a Objetos</a:t>
            </a:r>
            <a:endParaRPr lang="es-MX" sz="4000" b="1" i="1" dirty="0">
              <a:solidFill>
                <a:schemeClr val="accent3"/>
              </a:solidFill>
            </a:endParaRPr>
          </a:p>
        </p:txBody>
      </p:sp>
    </p:spTree>
    <p:extLst>
      <p:ext uri="{BB962C8B-B14F-4D97-AF65-F5344CB8AC3E}">
        <p14:creationId xmlns:p14="http://schemas.microsoft.com/office/powerpoint/2010/main" val="362184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0BB9BE1-8FDB-48E0-B806-DC85420972F2}"/>
              </a:ext>
            </a:extLst>
          </p:cNvPr>
          <p:cNvPicPr>
            <a:picLocks noChangeAspect="1"/>
          </p:cNvPicPr>
          <p:nvPr/>
        </p:nvPicPr>
        <p:blipFill>
          <a:blip r:embed="rId2">
            <a:alphaModFix amt="85000"/>
          </a:blip>
          <a:stretch>
            <a:fillRect/>
          </a:stretch>
        </p:blipFill>
        <p:spPr>
          <a:xfrm>
            <a:off x="1344663" y="421266"/>
            <a:ext cx="8629331" cy="6015467"/>
          </a:xfrm>
          <a:prstGeom prst="rect">
            <a:avLst/>
          </a:prstGeom>
        </p:spPr>
      </p:pic>
      <p:sp>
        <p:nvSpPr>
          <p:cNvPr id="7" name="Globo: línea 6">
            <a:extLst>
              <a:ext uri="{FF2B5EF4-FFF2-40B4-BE49-F238E27FC236}">
                <a16:creationId xmlns:a16="http://schemas.microsoft.com/office/drawing/2014/main" id="{B841D19D-1841-479F-A196-ED10FFF486C4}"/>
              </a:ext>
            </a:extLst>
          </p:cNvPr>
          <p:cNvSpPr/>
          <p:nvPr/>
        </p:nvSpPr>
        <p:spPr>
          <a:xfrm>
            <a:off x="7118276" y="1603718"/>
            <a:ext cx="2194560" cy="844062"/>
          </a:xfrm>
          <a:prstGeom prst="borderCallout1">
            <a:avLst>
              <a:gd name="adj1" fmla="val 18750"/>
              <a:gd name="adj2" fmla="val -8333"/>
              <a:gd name="adj3" fmla="val -20833"/>
              <a:gd name="adj4" fmla="val -5756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Creamos un paquete llamado </a:t>
            </a:r>
            <a:r>
              <a:rPr lang="es-AR" dirty="0" err="1"/>
              <a:t>serviceAuto</a:t>
            </a:r>
            <a:r>
              <a:rPr lang="es-AR" dirty="0"/>
              <a:t> </a:t>
            </a:r>
            <a:endParaRPr lang="es-MX" dirty="0"/>
          </a:p>
        </p:txBody>
      </p:sp>
    </p:spTree>
    <p:extLst>
      <p:ext uri="{BB962C8B-B14F-4D97-AF65-F5344CB8AC3E}">
        <p14:creationId xmlns:p14="http://schemas.microsoft.com/office/powerpoint/2010/main" val="93265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8D8FC86-F882-478B-B724-700CD22B78F1}"/>
              </a:ext>
            </a:extLst>
          </p:cNvPr>
          <p:cNvPicPr>
            <a:picLocks noChangeAspect="1"/>
          </p:cNvPicPr>
          <p:nvPr/>
        </p:nvPicPr>
        <p:blipFill>
          <a:blip r:embed="rId2"/>
          <a:stretch>
            <a:fillRect/>
          </a:stretch>
        </p:blipFill>
        <p:spPr>
          <a:xfrm>
            <a:off x="1288392" y="404813"/>
            <a:ext cx="8629331" cy="6015467"/>
          </a:xfrm>
          <a:prstGeom prst="rect">
            <a:avLst/>
          </a:prstGeom>
        </p:spPr>
      </p:pic>
      <p:sp>
        <p:nvSpPr>
          <p:cNvPr id="7" name="Globo: línea 6">
            <a:extLst>
              <a:ext uri="{FF2B5EF4-FFF2-40B4-BE49-F238E27FC236}">
                <a16:creationId xmlns:a16="http://schemas.microsoft.com/office/drawing/2014/main" id="{B841D19D-1841-479F-A196-ED10FFF486C4}"/>
              </a:ext>
            </a:extLst>
          </p:cNvPr>
          <p:cNvSpPr/>
          <p:nvPr/>
        </p:nvSpPr>
        <p:spPr>
          <a:xfrm>
            <a:off x="8454707" y="1519311"/>
            <a:ext cx="2194560" cy="844062"/>
          </a:xfrm>
          <a:prstGeom prst="borderCallout1">
            <a:avLst>
              <a:gd name="adj1" fmla="val 18750"/>
              <a:gd name="adj2" fmla="val -8333"/>
              <a:gd name="adj3" fmla="val -20833"/>
              <a:gd name="adj4" fmla="val -5756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Creamos una clase llamada </a:t>
            </a:r>
            <a:r>
              <a:rPr lang="es-AR" dirty="0" err="1"/>
              <a:t>ServiceAuto</a:t>
            </a:r>
            <a:r>
              <a:rPr lang="es-AR" dirty="0"/>
              <a:t> </a:t>
            </a:r>
            <a:endParaRPr lang="es-MX" dirty="0"/>
          </a:p>
        </p:txBody>
      </p:sp>
    </p:spTree>
    <p:extLst>
      <p:ext uri="{BB962C8B-B14F-4D97-AF65-F5344CB8AC3E}">
        <p14:creationId xmlns:p14="http://schemas.microsoft.com/office/powerpoint/2010/main" val="71750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E50B10-494C-42B4-9B1C-B71A5132C251}"/>
              </a:ext>
            </a:extLst>
          </p:cNvPr>
          <p:cNvSpPr>
            <a:spLocks noGrp="1"/>
          </p:cNvSpPr>
          <p:nvPr>
            <p:ph type="title"/>
          </p:nvPr>
        </p:nvSpPr>
        <p:spPr/>
        <p:txBody>
          <a:bodyPr>
            <a:normAutofit/>
          </a:bodyPr>
          <a:lstStyle/>
          <a:p>
            <a:r>
              <a:rPr lang="es-AR" sz="4000" b="1" dirty="0" err="1"/>
              <a:t>Service</a:t>
            </a:r>
            <a:r>
              <a:rPr lang="es-AR" sz="4000" b="1" dirty="0"/>
              <a:t> Concesionaria de Autos</a:t>
            </a:r>
            <a:endParaRPr lang="es-MX" sz="4000" b="1" dirty="0"/>
          </a:p>
        </p:txBody>
      </p:sp>
      <p:sp>
        <p:nvSpPr>
          <p:cNvPr id="3" name="Marcador de contenido 2">
            <a:extLst>
              <a:ext uri="{FF2B5EF4-FFF2-40B4-BE49-F238E27FC236}">
                <a16:creationId xmlns:a16="http://schemas.microsoft.com/office/drawing/2014/main" id="{57DF5160-E8D1-4D6B-BB5C-935D79FEC934}"/>
              </a:ext>
            </a:extLst>
          </p:cNvPr>
          <p:cNvSpPr>
            <a:spLocks noGrp="1"/>
          </p:cNvSpPr>
          <p:nvPr>
            <p:ph idx="1"/>
          </p:nvPr>
        </p:nvSpPr>
        <p:spPr>
          <a:xfrm>
            <a:off x="1379800" y="1413188"/>
            <a:ext cx="9720000" cy="5040000"/>
          </a:xfrm>
        </p:spPr>
        <p:txBody>
          <a:bodyPr>
            <a:normAutofit/>
          </a:bodyPr>
          <a:lstStyle/>
          <a:p>
            <a:pPr lvl="1" algn="just"/>
            <a:r>
              <a:rPr lang="es-AR" sz="2600" dirty="0">
                <a:latin typeface="Lato" panose="020F0502020204030203" pitchFamily="34" charset="0"/>
                <a:ea typeface="Lato" panose="020F0502020204030203" pitchFamily="34" charset="0"/>
                <a:cs typeface="Lato" panose="020F0502020204030203" pitchFamily="34" charset="0"/>
              </a:rPr>
              <a:t>Con esto listo podemos empezar a darle forma a nuestro pequeño proyecto, empezamos definiendo los atributos (características de nuestro Objeto): </a:t>
            </a:r>
          </a:p>
          <a:p>
            <a:pPr lvl="1" algn="just"/>
            <a:r>
              <a:rPr lang="es-AR" sz="2600" dirty="0">
                <a:latin typeface="Lato" panose="020F0502020204030203" pitchFamily="34" charset="0"/>
                <a:ea typeface="Lato" panose="020F0502020204030203" pitchFamily="34" charset="0"/>
                <a:cs typeface="Lato" panose="020F0502020204030203" pitchFamily="34" charset="0"/>
              </a:rPr>
              <a:t>Marca (Ford, Fiat, Toyota, Nissan).</a:t>
            </a:r>
          </a:p>
          <a:p>
            <a:pPr lvl="1" algn="just"/>
            <a:r>
              <a:rPr lang="es-AR" sz="2600" dirty="0">
                <a:latin typeface="Lato" panose="020F0502020204030203" pitchFamily="34" charset="0"/>
                <a:ea typeface="Lato" panose="020F0502020204030203" pitchFamily="34" charset="0"/>
                <a:cs typeface="Lato" panose="020F0502020204030203" pitchFamily="34" charset="0"/>
              </a:rPr>
              <a:t>Patente Identificatoria (xx123xx con este formato).</a:t>
            </a:r>
          </a:p>
          <a:p>
            <a:pPr lvl="1" algn="just"/>
            <a:r>
              <a:rPr lang="es-AR" sz="2600" dirty="0">
                <a:latin typeface="Lato" panose="020F0502020204030203" pitchFamily="34" charset="0"/>
                <a:ea typeface="Lato" panose="020F0502020204030203" pitchFamily="34" charset="0"/>
                <a:cs typeface="Lato" panose="020F0502020204030203" pitchFamily="34" charset="0"/>
              </a:rPr>
              <a:t>Kilómetros recorridos.</a:t>
            </a:r>
          </a:p>
          <a:p>
            <a:pPr lvl="1" algn="just"/>
            <a:endParaRPr lang="es-AR" sz="2600" dirty="0"/>
          </a:p>
        </p:txBody>
      </p:sp>
    </p:spTree>
    <p:extLst>
      <p:ext uri="{BB962C8B-B14F-4D97-AF65-F5344CB8AC3E}">
        <p14:creationId xmlns:p14="http://schemas.microsoft.com/office/powerpoint/2010/main" val="2966440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1D9A030-32AD-4F00-804F-8D10F7159F79}"/>
              </a:ext>
            </a:extLst>
          </p:cNvPr>
          <p:cNvPicPr>
            <a:picLocks noChangeAspect="1"/>
          </p:cNvPicPr>
          <p:nvPr/>
        </p:nvPicPr>
        <p:blipFill rotWithShape="1">
          <a:blip r:embed="rId2"/>
          <a:srcRect b="5348"/>
          <a:stretch/>
        </p:blipFill>
        <p:spPr>
          <a:xfrm>
            <a:off x="407989" y="404813"/>
            <a:ext cx="11376024" cy="6048376"/>
          </a:xfrm>
          <a:prstGeom prst="rect">
            <a:avLst/>
          </a:prstGeom>
        </p:spPr>
      </p:pic>
    </p:spTree>
    <p:extLst>
      <p:ext uri="{BB962C8B-B14F-4D97-AF65-F5344CB8AC3E}">
        <p14:creationId xmlns:p14="http://schemas.microsoft.com/office/powerpoint/2010/main" val="970861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4E74288-3C33-402B-9C6A-3A4F2FD9441A}"/>
              </a:ext>
            </a:extLst>
          </p:cNvPr>
          <p:cNvPicPr>
            <a:picLocks noChangeAspect="1"/>
          </p:cNvPicPr>
          <p:nvPr/>
        </p:nvPicPr>
        <p:blipFill rotWithShape="1">
          <a:blip r:embed="rId2"/>
          <a:srcRect t="3124" b="5287"/>
          <a:stretch/>
        </p:blipFill>
        <p:spPr>
          <a:xfrm>
            <a:off x="407988" y="404813"/>
            <a:ext cx="11376025" cy="6048375"/>
          </a:xfrm>
          <a:prstGeom prst="rect">
            <a:avLst/>
          </a:prstGeom>
        </p:spPr>
      </p:pic>
    </p:spTree>
    <p:extLst>
      <p:ext uri="{BB962C8B-B14F-4D97-AF65-F5344CB8AC3E}">
        <p14:creationId xmlns:p14="http://schemas.microsoft.com/office/powerpoint/2010/main" val="256005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9BDF2-89BD-423D-985F-67B56D0C7E3D}"/>
              </a:ext>
            </a:extLst>
          </p:cNvPr>
          <p:cNvSpPr>
            <a:spLocks noGrp="1"/>
          </p:cNvSpPr>
          <p:nvPr>
            <p:ph type="title"/>
          </p:nvPr>
        </p:nvSpPr>
        <p:spPr/>
        <p:txBody>
          <a:bodyPr/>
          <a:lstStyle/>
          <a:p>
            <a:r>
              <a:rPr lang="es-AR" dirty="0"/>
              <a:t>Métodos constructores</a:t>
            </a:r>
            <a:endParaRPr lang="es-MX" dirty="0"/>
          </a:p>
        </p:txBody>
      </p:sp>
      <p:sp>
        <p:nvSpPr>
          <p:cNvPr id="3" name="Marcador de contenido 2">
            <a:extLst>
              <a:ext uri="{FF2B5EF4-FFF2-40B4-BE49-F238E27FC236}">
                <a16:creationId xmlns:a16="http://schemas.microsoft.com/office/drawing/2014/main" id="{CF6B8BAF-3047-4515-A597-D13DB3A71A49}"/>
              </a:ext>
            </a:extLst>
          </p:cNvPr>
          <p:cNvSpPr>
            <a:spLocks noGrp="1"/>
          </p:cNvSpPr>
          <p:nvPr>
            <p:ph idx="1"/>
          </p:nvPr>
        </p:nvSpPr>
        <p:spPr>
          <a:xfrm>
            <a:off x="1103312" y="1477109"/>
            <a:ext cx="9996488" cy="1951891"/>
          </a:xfrm>
        </p:spPr>
        <p:txBody>
          <a:bodyPr>
            <a:noAutofit/>
          </a:bodyPr>
          <a:lstStyle/>
          <a:p>
            <a:r>
              <a:rPr lang="es-MX" sz="2600" dirty="0">
                <a:latin typeface="Lato" panose="020F0502020204030203" pitchFamily="34" charset="0"/>
                <a:ea typeface="Lato" panose="020F0502020204030203" pitchFamily="34" charset="0"/>
                <a:cs typeface="Lato" panose="020F0502020204030203" pitchFamily="34" charset="0"/>
              </a:rPr>
              <a:t>es un método especial de una clase que se invoca  siempre que se crea un objeto de esa clase, que  tienen el mismo nombre de clase, no devuelve ningún valor, pero es el único método que no se pone valor de retorno y debe declararse </a:t>
            </a:r>
            <a:r>
              <a:rPr lang="es-MX" sz="2600" dirty="0" err="1">
                <a:latin typeface="Lato" panose="020F0502020204030203" pitchFamily="34" charset="0"/>
                <a:ea typeface="Lato" panose="020F0502020204030203" pitchFamily="34" charset="0"/>
                <a:cs typeface="Lato" panose="020F0502020204030203" pitchFamily="34" charset="0"/>
              </a:rPr>
              <a:t>public</a:t>
            </a:r>
            <a:r>
              <a:rPr lang="es-MX" sz="2600" dirty="0">
                <a:latin typeface="Lato" panose="020F0502020204030203" pitchFamily="34" charset="0"/>
                <a:ea typeface="Lato" panose="020F0502020204030203" pitchFamily="34" charset="0"/>
                <a:cs typeface="Lato" panose="020F0502020204030203" pitchFamily="34" charset="0"/>
              </a:rPr>
              <a:t>.</a:t>
            </a:r>
          </a:p>
          <a:p>
            <a:pPr marL="0" indent="0">
              <a:buNone/>
            </a:pPr>
            <a:endParaRPr lang="es-MX" sz="2600" dirty="0"/>
          </a:p>
          <a:p>
            <a:pPr marL="0" indent="0">
              <a:buNone/>
            </a:pPr>
            <a:r>
              <a:rPr lang="es-MX" sz="2600" dirty="0"/>
              <a:t>		</a:t>
            </a:r>
            <a:endParaRPr lang="es-MX" sz="2600" b="1" dirty="0"/>
          </a:p>
        </p:txBody>
      </p:sp>
      <p:sp>
        <p:nvSpPr>
          <p:cNvPr id="6" name="CuadroTexto 5">
            <a:extLst>
              <a:ext uri="{FF2B5EF4-FFF2-40B4-BE49-F238E27FC236}">
                <a16:creationId xmlns:a16="http://schemas.microsoft.com/office/drawing/2014/main" id="{BFC5CD1E-24F5-4D3D-8CED-A6CBDF883E78}"/>
              </a:ext>
            </a:extLst>
          </p:cNvPr>
          <p:cNvSpPr txBox="1"/>
          <p:nvPr/>
        </p:nvSpPr>
        <p:spPr>
          <a:xfrm>
            <a:off x="1103312" y="3429000"/>
            <a:ext cx="10007600" cy="286232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0" indent="0">
              <a:buNone/>
            </a:pPr>
            <a:r>
              <a:rPr lang="es-MX" dirty="0">
                <a:solidFill>
                  <a:srgbClr val="00B0F0"/>
                </a:solidFill>
              </a:rPr>
              <a:t>		//Método constructor vacío</a:t>
            </a:r>
          </a:p>
          <a:p>
            <a:pPr marL="0" indent="0">
              <a:buNone/>
            </a:pPr>
            <a:r>
              <a:rPr lang="es-MX" dirty="0"/>
              <a:t>			</a:t>
            </a:r>
            <a:r>
              <a:rPr lang="es-MX" b="1" dirty="0" err="1">
                <a:solidFill>
                  <a:schemeClr val="accent3"/>
                </a:solidFill>
              </a:rPr>
              <a:t>public</a:t>
            </a:r>
            <a:r>
              <a:rPr lang="es-MX" b="1" dirty="0"/>
              <a:t> Auto(){</a:t>
            </a:r>
          </a:p>
          <a:p>
            <a:pPr marL="0" indent="0">
              <a:buNone/>
            </a:pPr>
            <a:r>
              <a:rPr lang="es-MX" b="1" dirty="0"/>
              <a:t>			}</a:t>
            </a:r>
          </a:p>
          <a:p>
            <a:pPr marL="0" indent="0">
              <a:buNone/>
            </a:pPr>
            <a:r>
              <a:rPr lang="es-MX" dirty="0"/>
              <a:t>		</a:t>
            </a:r>
          </a:p>
          <a:p>
            <a:pPr marL="0" indent="0">
              <a:buNone/>
            </a:pPr>
            <a:r>
              <a:rPr lang="es-MX" dirty="0">
                <a:solidFill>
                  <a:srgbClr val="00B0F0"/>
                </a:solidFill>
              </a:rPr>
              <a:t>		//Método constructor con parámetros</a:t>
            </a:r>
          </a:p>
          <a:p>
            <a:pPr marL="0" indent="0">
              <a:buNone/>
            </a:pPr>
            <a:r>
              <a:rPr lang="es-MX" dirty="0"/>
              <a:t>		</a:t>
            </a:r>
            <a:r>
              <a:rPr lang="es-MX" b="1" dirty="0" err="1">
                <a:solidFill>
                  <a:schemeClr val="accent3"/>
                </a:solidFill>
              </a:rPr>
              <a:t>public</a:t>
            </a:r>
            <a:r>
              <a:rPr lang="es-MX" b="1" dirty="0"/>
              <a:t> Auto(</a:t>
            </a:r>
            <a:r>
              <a:rPr lang="es-MX" b="1" dirty="0" err="1"/>
              <a:t>String</a:t>
            </a:r>
            <a:r>
              <a:rPr lang="es-MX" b="1" dirty="0"/>
              <a:t> </a:t>
            </a:r>
            <a:r>
              <a:rPr lang="es-MX" b="1" dirty="0">
                <a:solidFill>
                  <a:schemeClr val="accent3"/>
                </a:solidFill>
              </a:rPr>
              <a:t>marca</a:t>
            </a:r>
            <a:r>
              <a:rPr lang="es-MX" b="1" dirty="0"/>
              <a:t>, </a:t>
            </a:r>
            <a:r>
              <a:rPr lang="es-MX" b="1" dirty="0" err="1"/>
              <a:t>String</a:t>
            </a:r>
            <a:r>
              <a:rPr lang="es-MX" b="1" dirty="0"/>
              <a:t> </a:t>
            </a:r>
            <a:r>
              <a:rPr lang="es-MX" b="1" dirty="0">
                <a:solidFill>
                  <a:schemeClr val="accent3"/>
                </a:solidFill>
              </a:rPr>
              <a:t>patente</a:t>
            </a:r>
            <a:r>
              <a:rPr lang="es-MX" b="1" dirty="0"/>
              <a:t>, </a:t>
            </a:r>
            <a:r>
              <a:rPr lang="es-MX" b="1" dirty="0" err="1">
                <a:solidFill>
                  <a:schemeClr val="accent3"/>
                </a:solidFill>
              </a:rPr>
              <a:t>int</a:t>
            </a:r>
            <a:r>
              <a:rPr lang="es-MX" b="1" dirty="0"/>
              <a:t> </a:t>
            </a:r>
            <a:r>
              <a:rPr lang="es-MX" b="1" dirty="0">
                <a:solidFill>
                  <a:schemeClr val="accent3"/>
                </a:solidFill>
              </a:rPr>
              <a:t>km</a:t>
            </a:r>
            <a:r>
              <a:rPr lang="es-MX" b="1" dirty="0"/>
              <a:t>){</a:t>
            </a:r>
          </a:p>
          <a:p>
            <a:pPr marL="0" indent="0">
              <a:buNone/>
            </a:pPr>
            <a:r>
              <a:rPr lang="es-MX" b="1" dirty="0"/>
              <a:t>			</a:t>
            </a:r>
            <a:r>
              <a:rPr lang="es-MX" b="1" dirty="0" err="1">
                <a:solidFill>
                  <a:schemeClr val="accent3"/>
                </a:solidFill>
              </a:rPr>
              <a:t>this</a:t>
            </a:r>
            <a:r>
              <a:rPr lang="es-MX" b="1" dirty="0" err="1"/>
              <a:t>.</a:t>
            </a:r>
            <a:r>
              <a:rPr lang="es-MX" b="1" dirty="0" err="1">
                <a:solidFill>
                  <a:srgbClr val="00B050"/>
                </a:solidFill>
              </a:rPr>
              <a:t>marca</a:t>
            </a:r>
            <a:r>
              <a:rPr lang="es-MX" b="1" dirty="0"/>
              <a:t> = </a:t>
            </a:r>
            <a:r>
              <a:rPr lang="es-MX" b="1" dirty="0">
                <a:solidFill>
                  <a:schemeClr val="accent3"/>
                </a:solidFill>
              </a:rPr>
              <a:t>marca</a:t>
            </a:r>
            <a:r>
              <a:rPr lang="es-MX" b="1" dirty="0"/>
              <a:t>;</a:t>
            </a:r>
          </a:p>
          <a:p>
            <a:pPr marL="0" indent="0">
              <a:buNone/>
            </a:pPr>
            <a:r>
              <a:rPr lang="es-MX" b="1" dirty="0"/>
              <a:t>			</a:t>
            </a:r>
            <a:r>
              <a:rPr lang="es-MX" b="1" dirty="0" err="1">
                <a:solidFill>
                  <a:schemeClr val="accent3"/>
                </a:solidFill>
              </a:rPr>
              <a:t>this</a:t>
            </a:r>
            <a:r>
              <a:rPr lang="es-MX" b="1" dirty="0" err="1"/>
              <a:t>.</a:t>
            </a:r>
            <a:r>
              <a:rPr lang="es-MX" b="1" dirty="0" err="1">
                <a:solidFill>
                  <a:srgbClr val="00B050"/>
                </a:solidFill>
              </a:rPr>
              <a:t>patente</a:t>
            </a:r>
            <a:r>
              <a:rPr lang="es-MX" b="1" dirty="0"/>
              <a:t> = </a:t>
            </a:r>
            <a:r>
              <a:rPr lang="es-MX" b="1" dirty="0">
                <a:solidFill>
                  <a:schemeClr val="accent3"/>
                </a:solidFill>
              </a:rPr>
              <a:t>patente</a:t>
            </a:r>
            <a:r>
              <a:rPr lang="es-MX" b="1" dirty="0"/>
              <a:t>;</a:t>
            </a:r>
          </a:p>
          <a:p>
            <a:pPr marL="0" indent="0">
              <a:buNone/>
            </a:pPr>
            <a:r>
              <a:rPr lang="es-MX" b="1" dirty="0"/>
              <a:t>			</a:t>
            </a:r>
            <a:r>
              <a:rPr lang="es-MX" b="1" dirty="0">
                <a:solidFill>
                  <a:schemeClr val="accent3"/>
                </a:solidFill>
              </a:rPr>
              <a:t>this</a:t>
            </a:r>
            <a:r>
              <a:rPr lang="es-MX" b="1" dirty="0"/>
              <a:t>.</a:t>
            </a:r>
            <a:r>
              <a:rPr lang="es-MX" b="1" dirty="0">
                <a:solidFill>
                  <a:srgbClr val="00B050"/>
                </a:solidFill>
              </a:rPr>
              <a:t>km</a:t>
            </a:r>
            <a:r>
              <a:rPr lang="es-MX" b="1" dirty="0"/>
              <a:t> = </a:t>
            </a:r>
            <a:r>
              <a:rPr lang="es-MX" b="1" dirty="0">
                <a:solidFill>
                  <a:schemeClr val="accent3"/>
                </a:solidFill>
              </a:rPr>
              <a:t>km</a:t>
            </a:r>
            <a:r>
              <a:rPr lang="es-MX" b="1" dirty="0"/>
              <a:t>;</a:t>
            </a:r>
          </a:p>
          <a:p>
            <a:pPr marL="0" indent="0">
              <a:buNone/>
            </a:pPr>
            <a:r>
              <a:rPr lang="es-MX" b="1" dirty="0"/>
              <a:t>			}</a:t>
            </a:r>
            <a:endParaRPr lang="es-MX" dirty="0"/>
          </a:p>
        </p:txBody>
      </p:sp>
    </p:spTree>
    <p:extLst>
      <p:ext uri="{BB962C8B-B14F-4D97-AF65-F5344CB8AC3E}">
        <p14:creationId xmlns:p14="http://schemas.microsoft.com/office/powerpoint/2010/main" val="3158160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45F3329-78A2-40C7-90C7-59DEAB947101}"/>
              </a:ext>
            </a:extLst>
          </p:cNvPr>
          <p:cNvPicPr>
            <a:picLocks noChangeAspect="1"/>
          </p:cNvPicPr>
          <p:nvPr/>
        </p:nvPicPr>
        <p:blipFill>
          <a:blip r:embed="rId2"/>
          <a:stretch>
            <a:fillRect/>
          </a:stretch>
        </p:blipFill>
        <p:spPr>
          <a:xfrm>
            <a:off x="407989" y="412946"/>
            <a:ext cx="11376024" cy="6040242"/>
          </a:xfrm>
          <a:prstGeom prst="rect">
            <a:avLst/>
          </a:prstGeom>
        </p:spPr>
      </p:pic>
      <p:pic>
        <p:nvPicPr>
          <p:cNvPr id="10" name="Imagen 9">
            <a:extLst>
              <a:ext uri="{FF2B5EF4-FFF2-40B4-BE49-F238E27FC236}">
                <a16:creationId xmlns:a16="http://schemas.microsoft.com/office/drawing/2014/main" id="{81B76293-B5BE-4506-A1BF-F54A9C36DB5C}"/>
              </a:ext>
            </a:extLst>
          </p:cNvPr>
          <p:cNvPicPr>
            <a:picLocks noChangeAspect="1"/>
          </p:cNvPicPr>
          <p:nvPr/>
        </p:nvPicPr>
        <p:blipFill>
          <a:blip r:embed="rId3"/>
          <a:stretch>
            <a:fillRect/>
          </a:stretch>
        </p:blipFill>
        <p:spPr>
          <a:xfrm>
            <a:off x="2723350" y="3305174"/>
            <a:ext cx="1352550" cy="1914525"/>
          </a:xfrm>
          <a:prstGeom prst="rect">
            <a:avLst/>
          </a:prstGeom>
        </p:spPr>
      </p:pic>
      <p:pic>
        <p:nvPicPr>
          <p:cNvPr id="12" name="Imagen 11">
            <a:extLst>
              <a:ext uri="{FF2B5EF4-FFF2-40B4-BE49-F238E27FC236}">
                <a16:creationId xmlns:a16="http://schemas.microsoft.com/office/drawing/2014/main" id="{637317BD-BF88-4DFB-91CE-FF8858DD9525}"/>
              </a:ext>
            </a:extLst>
          </p:cNvPr>
          <p:cNvPicPr>
            <a:picLocks noChangeAspect="1"/>
          </p:cNvPicPr>
          <p:nvPr/>
        </p:nvPicPr>
        <p:blipFill>
          <a:blip r:embed="rId4"/>
          <a:stretch>
            <a:fillRect/>
          </a:stretch>
        </p:blipFill>
        <p:spPr>
          <a:xfrm>
            <a:off x="5901131" y="681036"/>
            <a:ext cx="4057650" cy="5248275"/>
          </a:xfrm>
          <a:prstGeom prst="rect">
            <a:avLst/>
          </a:prstGeom>
        </p:spPr>
      </p:pic>
    </p:spTree>
    <p:extLst>
      <p:ext uri="{BB962C8B-B14F-4D97-AF65-F5344CB8AC3E}">
        <p14:creationId xmlns:p14="http://schemas.microsoft.com/office/powerpoint/2010/main" val="272837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10"/>
                                        </p:tgtEl>
                                        <p:attrNameLst>
                                          <p:attrName>style.visibility</p:attrName>
                                        </p:attrNameLst>
                                      </p:cBhvr>
                                      <p:to>
                                        <p:strVal val="visible"/>
                                      </p:to>
                                    </p:set>
                                  </p:childTnLst>
                                  <p:subTnLst>
                                    <p:cmd type="evt" cmd="onstopaudio">
                                      <p:cBhvr>
                                        <p:cTn display="0" masterRel="sameClick">
                                          <p:stCondLst>
                                            <p:cond evt="begin" delay="0">
                                              <p:tn val="5"/>
                                            </p:cond>
                                          </p:stCondLst>
                                        </p:cTn>
                                        <p:tgtEl>
                                          <p:sldTgt/>
                                        </p:tgtEl>
                                      </p:cBhvr>
                                    </p:cmd>
                                  </p:subTnLst>
                                </p:cTn>
                              </p:par>
                            </p:childTnLst>
                          </p:cTn>
                        </p:par>
                        <p:par>
                          <p:cTn id="7" fill="hold">
                            <p:stCondLst>
                              <p:cond delay="1000"/>
                            </p:stCondLst>
                            <p:childTnLst>
                              <p:par>
                                <p:cTn id="8" presetID="1" presetClass="entr" presetSubtype="0" fill="hold" nodeType="afterEffect">
                                  <p:stCondLst>
                                    <p:cond delay="200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5ADB9C7-219F-4DC6-A7A0-5AC65CC0100E}"/>
              </a:ext>
            </a:extLst>
          </p:cNvPr>
          <p:cNvPicPr>
            <a:picLocks noChangeAspect="1"/>
          </p:cNvPicPr>
          <p:nvPr/>
        </p:nvPicPr>
        <p:blipFill>
          <a:blip r:embed="rId2"/>
          <a:stretch>
            <a:fillRect/>
          </a:stretch>
        </p:blipFill>
        <p:spPr>
          <a:xfrm>
            <a:off x="407989" y="412946"/>
            <a:ext cx="11376024" cy="6040242"/>
          </a:xfrm>
          <a:prstGeom prst="rect">
            <a:avLst/>
          </a:prstGeom>
        </p:spPr>
      </p:pic>
      <p:pic>
        <p:nvPicPr>
          <p:cNvPr id="9" name="Imagen 8">
            <a:extLst>
              <a:ext uri="{FF2B5EF4-FFF2-40B4-BE49-F238E27FC236}">
                <a16:creationId xmlns:a16="http://schemas.microsoft.com/office/drawing/2014/main" id="{6448762A-13D9-43E9-B51E-988878D47EC0}"/>
              </a:ext>
            </a:extLst>
          </p:cNvPr>
          <p:cNvPicPr>
            <a:picLocks noChangeAspect="1"/>
          </p:cNvPicPr>
          <p:nvPr/>
        </p:nvPicPr>
        <p:blipFill>
          <a:blip r:embed="rId3"/>
          <a:stretch>
            <a:fillRect/>
          </a:stretch>
        </p:blipFill>
        <p:spPr>
          <a:xfrm>
            <a:off x="4707811" y="804861"/>
            <a:ext cx="4057650" cy="5248275"/>
          </a:xfrm>
          <a:prstGeom prst="rect">
            <a:avLst/>
          </a:prstGeom>
        </p:spPr>
      </p:pic>
      <p:pic>
        <p:nvPicPr>
          <p:cNvPr id="11" name="Imagen 10">
            <a:extLst>
              <a:ext uri="{FF2B5EF4-FFF2-40B4-BE49-F238E27FC236}">
                <a16:creationId xmlns:a16="http://schemas.microsoft.com/office/drawing/2014/main" id="{DEE3A672-5A99-4EE6-BDA4-7864E4CBCD55}"/>
              </a:ext>
            </a:extLst>
          </p:cNvPr>
          <p:cNvPicPr>
            <a:picLocks noChangeAspect="1"/>
          </p:cNvPicPr>
          <p:nvPr/>
        </p:nvPicPr>
        <p:blipFill>
          <a:blip r:embed="rId4"/>
          <a:stretch>
            <a:fillRect/>
          </a:stretch>
        </p:blipFill>
        <p:spPr>
          <a:xfrm>
            <a:off x="1881625" y="3288322"/>
            <a:ext cx="1352550" cy="1914525"/>
          </a:xfrm>
          <a:prstGeom prst="rect">
            <a:avLst/>
          </a:prstGeom>
        </p:spPr>
      </p:pic>
    </p:spTree>
    <p:extLst>
      <p:ext uri="{BB962C8B-B14F-4D97-AF65-F5344CB8AC3E}">
        <p14:creationId xmlns:p14="http://schemas.microsoft.com/office/powerpoint/2010/main" val="399319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11"/>
                                        </p:tgtEl>
                                        <p:attrNameLst>
                                          <p:attrName>style.visibility</p:attrName>
                                        </p:attrNameLst>
                                      </p:cBhvr>
                                      <p:to>
                                        <p:strVal val="visible"/>
                                      </p:to>
                                    </p:set>
                                  </p:childTnLst>
                                  <p:subTnLst>
                                    <p:cmd type="evt" cmd="onstopaudio">
                                      <p:cBhvr>
                                        <p:cTn display="0" masterRel="sameClick">
                                          <p:stCondLst>
                                            <p:cond evt="begin" delay="0">
                                              <p:tn val="5"/>
                                            </p:cond>
                                          </p:stCondLst>
                                        </p:cTn>
                                        <p:tgtEl>
                                          <p:sldTgt/>
                                        </p:tgtEl>
                                      </p:cBhvr>
                                    </p:cmd>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72E8AF8-F5D4-4C75-836F-76F4E329F3C5}"/>
              </a:ext>
            </a:extLst>
          </p:cNvPr>
          <p:cNvPicPr>
            <a:picLocks noChangeAspect="1"/>
          </p:cNvPicPr>
          <p:nvPr/>
        </p:nvPicPr>
        <p:blipFill>
          <a:blip r:embed="rId2"/>
          <a:stretch>
            <a:fillRect/>
          </a:stretch>
        </p:blipFill>
        <p:spPr>
          <a:xfrm>
            <a:off x="407989" y="404812"/>
            <a:ext cx="11376024" cy="6048375"/>
          </a:xfrm>
          <a:prstGeom prst="rect">
            <a:avLst/>
          </a:prstGeom>
        </p:spPr>
      </p:pic>
    </p:spTree>
    <p:extLst>
      <p:ext uri="{BB962C8B-B14F-4D97-AF65-F5344CB8AC3E}">
        <p14:creationId xmlns:p14="http://schemas.microsoft.com/office/powerpoint/2010/main" val="3048001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72E8AF8-F5D4-4C75-836F-76F4E329F3C5}"/>
              </a:ext>
            </a:extLst>
          </p:cNvPr>
          <p:cNvPicPr>
            <a:picLocks noChangeAspect="1"/>
          </p:cNvPicPr>
          <p:nvPr/>
        </p:nvPicPr>
        <p:blipFill>
          <a:blip r:embed="rId2"/>
          <a:stretch>
            <a:fillRect/>
          </a:stretch>
        </p:blipFill>
        <p:spPr>
          <a:xfrm>
            <a:off x="407989" y="404813"/>
            <a:ext cx="11376024" cy="6048375"/>
          </a:xfrm>
          <a:prstGeom prst="rect">
            <a:avLst/>
          </a:prstGeom>
        </p:spPr>
      </p:pic>
      <p:pic>
        <p:nvPicPr>
          <p:cNvPr id="6" name="Imagen 5">
            <a:extLst>
              <a:ext uri="{FF2B5EF4-FFF2-40B4-BE49-F238E27FC236}">
                <a16:creationId xmlns:a16="http://schemas.microsoft.com/office/drawing/2014/main" id="{14AC9D71-909A-461D-A6D6-709209BABE29}"/>
              </a:ext>
            </a:extLst>
          </p:cNvPr>
          <p:cNvPicPr>
            <a:picLocks noChangeAspect="1"/>
          </p:cNvPicPr>
          <p:nvPr/>
        </p:nvPicPr>
        <p:blipFill rotWithShape="1">
          <a:blip r:embed="rId3"/>
          <a:srcRect l="6072" t="57854" r="83452" b="16301"/>
          <a:stretch/>
        </p:blipFill>
        <p:spPr>
          <a:xfrm>
            <a:off x="2946400" y="4165600"/>
            <a:ext cx="1277257" cy="1771650"/>
          </a:xfrm>
          <a:prstGeom prst="rect">
            <a:avLst/>
          </a:prstGeom>
        </p:spPr>
      </p:pic>
      <p:pic>
        <p:nvPicPr>
          <p:cNvPr id="8" name="Imagen 7">
            <a:extLst>
              <a:ext uri="{FF2B5EF4-FFF2-40B4-BE49-F238E27FC236}">
                <a16:creationId xmlns:a16="http://schemas.microsoft.com/office/drawing/2014/main" id="{A4A6B6C5-44B8-4309-8DA3-41399F6B1EC5}"/>
              </a:ext>
            </a:extLst>
          </p:cNvPr>
          <p:cNvPicPr>
            <a:picLocks noChangeAspect="1"/>
          </p:cNvPicPr>
          <p:nvPr/>
        </p:nvPicPr>
        <p:blipFill rotWithShape="1">
          <a:blip r:embed="rId4"/>
          <a:srcRect l="34644" t="9819" r="34479" b="15910"/>
          <a:stretch/>
        </p:blipFill>
        <p:spPr>
          <a:xfrm>
            <a:off x="5214256" y="883487"/>
            <a:ext cx="3764643" cy="5091026"/>
          </a:xfrm>
          <a:prstGeom prst="rect">
            <a:avLst/>
          </a:prstGeom>
        </p:spPr>
      </p:pic>
    </p:spTree>
    <p:extLst>
      <p:ext uri="{BB962C8B-B14F-4D97-AF65-F5344CB8AC3E}">
        <p14:creationId xmlns:p14="http://schemas.microsoft.com/office/powerpoint/2010/main" val="177171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DB27D-2782-4381-B9BF-14DC148B2B83}"/>
              </a:ext>
            </a:extLst>
          </p:cNvPr>
          <p:cNvSpPr>
            <a:spLocks noGrp="1"/>
          </p:cNvSpPr>
          <p:nvPr>
            <p:ph type="title"/>
          </p:nvPr>
        </p:nvSpPr>
        <p:spPr/>
        <p:txBody>
          <a:bodyPr/>
          <a:lstStyle/>
          <a:p>
            <a:r>
              <a:rPr lang="es-AR" sz="6000" u="sng" dirty="0">
                <a:solidFill>
                  <a:schemeClr val="accent3"/>
                </a:solidFill>
              </a:rPr>
              <a:t>Integrantes</a:t>
            </a:r>
            <a:r>
              <a:rPr lang="es-AR" u="sng" dirty="0">
                <a:solidFill>
                  <a:schemeClr val="accent3"/>
                </a:solidFill>
              </a:rPr>
              <a:t>:</a:t>
            </a:r>
            <a:endParaRPr lang="es-MX" u="sng" dirty="0">
              <a:solidFill>
                <a:schemeClr val="accent3"/>
              </a:solidFill>
            </a:endParaRPr>
          </a:p>
        </p:txBody>
      </p:sp>
      <p:sp>
        <p:nvSpPr>
          <p:cNvPr id="3" name="Marcador de contenido 2">
            <a:extLst>
              <a:ext uri="{FF2B5EF4-FFF2-40B4-BE49-F238E27FC236}">
                <a16:creationId xmlns:a16="http://schemas.microsoft.com/office/drawing/2014/main" id="{A537AF99-9CB8-4085-93ED-A864E323C89D}"/>
              </a:ext>
            </a:extLst>
          </p:cNvPr>
          <p:cNvSpPr>
            <a:spLocks noGrp="1"/>
          </p:cNvSpPr>
          <p:nvPr>
            <p:ph idx="1"/>
          </p:nvPr>
        </p:nvSpPr>
        <p:spPr/>
        <p:txBody>
          <a:bodyPr>
            <a:normAutofit/>
          </a:bodyPr>
          <a:lstStyle/>
          <a:p>
            <a:pPr>
              <a:lnSpc>
                <a:spcPct val="107000"/>
              </a:lnSpc>
              <a:spcAft>
                <a:spcPts val="800"/>
              </a:spcAft>
            </a:pPr>
            <a:r>
              <a:rPr lang="es-AR" sz="4800" dirty="0" err="1">
                <a:effectLst/>
                <a:latin typeface="Calibri" panose="020F0502020204030204" pitchFamily="34" charset="0"/>
                <a:ea typeface="Calibri" panose="020F0502020204030204" pitchFamily="34" charset="0"/>
                <a:cs typeface="Times New Roman" panose="02020603050405020304" pitchFamily="18" charset="0"/>
              </a:rPr>
              <a:t>Itai</a:t>
            </a:r>
            <a:r>
              <a:rPr lang="es-AR" sz="4800" dirty="0">
                <a:effectLst/>
                <a:latin typeface="Calibri" panose="020F0502020204030204" pitchFamily="34" charset="0"/>
                <a:ea typeface="Calibri" panose="020F0502020204030204" pitchFamily="34" charset="0"/>
                <a:cs typeface="Times New Roman" panose="02020603050405020304" pitchFamily="18" charset="0"/>
              </a:rPr>
              <a:t> </a:t>
            </a:r>
            <a:r>
              <a:rPr lang="es-AR" sz="4800" dirty="0" err="1">
                <a:effectLst/>
                <a:latin typeface="Calibri" panose="020F0502020204030204" pitchFamily="34" charset="0"/>
                <a:ea typeface="Calibri" panose="020F0502020204030204" pitchFamily="34" charset="0"/>
                <a:cs typeface="Times New Roman" panose="02020603050405020304" pitchFamily="18" charset="0"/>
              </a:rPr>
              <a:t>Bejar</a:t>
            </a:r>
            <a:endParaRPr lang="es-MX" sz="4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4800" dirty="0">
                <a:effectLst/>
                <a:latin typeface="Calibri" panose="020F0502020204030204" pitchFamily="34" charset="0"/>
                <a:ea typeface="Calibri" panose="020F0502020204030204" pitchFamily="34" charset="0"/>
                <a:cs typeface="Times New Roman" panose="02020603050405020304" pitchFamily="18" charset="0"/>
              </a:rPr>
              <a:t>Juan Cruz </a:t>
            </a:r>
            <a:r>
              <a:rPr lang="es-AR" sz="4800" dirty="0" err="1">
                <a:effectLst/>
                <a:latin typeface="Calibri" panose="020F0502020204030204" pitchFamily="34" charset="0"/>
                <a:ea typeface="Calibri" panose="020F0502020204030204" pitchFamily="34" charset="0"/>
                <a:cs typeface="Times New Roman" panose="02020603050405020304" pitchFamily="18" charset="0"/>
              </a:rPr>
              <a:t>Ambrosini</a:t>
            </a:r>
            <a:endParaRPr lang="es-MX" sz="4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4800" dirty="0">
                <a:effectLst/>
                <a:latin typeface="Calibri" panose="020F0502020204030204" pitchFamily="34" charset="0"/>
                <a:ea typeface="Calibri" panose="020F0502020204030204" pitchFamily="34" charset="0"/>
                <a:cs typeface="Times New Roman" panose="02020603050405020304" pitchFamily="18" charset="0"/>
              </a:rPr>
              <a:t>Pablo Bordón Ruiz </a:t>
            </a:r>
            <a:endParaRPr lang="es-MX" sz="4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4800" dirty="0">
                <a:effectLst/>
                <a:latin typeface="Calibri" panose="020F0502020204030204" pitchFamily="34" charset="0"/>
                <a:ea typeface="Calibri" panose="020F0502020204030204" pitchFamily="34" charset="0"/>
                <a:cs typeface="Times New Roman" panose="02020603050405020304" pitchFamily="18" charset="0"/>
              </a:rPr>
              <a:t>Raúl Gómez</a:t>
            </a:r>
            <a:endParaRPr lang="es-MX" sz="4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3839691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4B7454-DA2C-4FB5-A8F0-243E383BF720}"/>
              </a:ext>
            </a:extLst>
          </p:cNvPr>
          <p:cNvSpPr>
            <a:spLocks noGrp="1"/>
          </p:cNvSpPr>
          <p:nvPr>
            <p:ph type="title"/>
          </p:nvPr>
        </p:nvSpPr>
        <p:spPr/>
        <p:txBody>
          <a:bodyPr/>
          <a:lstStyle/>
          <a:p>
            <a:r>
              <a:rPr lang="es-AR" b="1" dirty="0">
                <a:solidFill>
                  <a:schemeClr val="accent3"/>
                </a:solidFill>
              </a:rPr>
              <a:t>Encapsulamiento</a:t>
            </a:r>
            <a:endParaRPr lang="es-MX" b="1" dirty="0">
              <a:solidFill>
                <a:schemeClr val="accent3"/>
              </a:solidFill>
            </a:endParaRPr>
          </a:p>
        </p:txBody>
      </p:sp>
      <p:sp>
        <p:nvSpPr>
          <p:cNvPr id="3" name="Marcador de contenido 2">
            <a:extLst>
              <a:ext uri="{FF2B5EF4-FFF2-40B4-BE49-F238E27FC236}">
                <a16:creationId xmlns:a16="http://schemas.microsoft.com/office/drawing/2014/main" id="{4C2BF415-023B-489C-A7DD-25BDEAE47DAA}"/>
              </a:ext>
            </a:extLst>
          </p:cNvPr>
          <p:cNvSpPr>
            <a:spLocks noGrp="1"/>
          </p:cNvSpPr>
          <p:nvPr>
            <p:ph idx="1"/>
          </p:nvPr>
        </p:nvSpPr>
        <p:spPr>
          <a:xfrm>
            <a:off x="1379800" y="1365282"/>
            <a:ext cx="9720000" cy="2967567"/>
          </a:xfrm>
        </p:spPr>
        <p:txBody>
          <a:bodyPr>
            <a:noAutofit/>
          </a:bodyPr>
          <a:lstStyle/>
          <a:p>
            <a:pPr algn="just"/>
            <a:r>
              <a:rPr lang="es-MX" sz="2600" dirty="0">
                <a:latin typeface="Lato" panose="020F0502020204030203" pitchFamily="34" charset="0"/>
                <a:ea typeface="Lato" panose="020F0502020204030203" pitchFamily="34" charset="0"/>
                <a:cs typeface="Lato" panose="020F0502020204030203" pitchFamily="34" charset="0"/>
              </a:rPr>
              <a:t>El encapsulamiento se encarga de ocultar los atributos o métodos para que solo puedan ser accedidos desde la propia clase esto previene errores cuando son programas muy extensos por ello para poder acceder a atributos </a:t>
            </a:r>
            <a:r>
              <a:rPr lang="es-MX" sz="2600" dirty="0" err="1">
                <a:latin typeface="Lato" panose="020F0502020204030203" pitchFamily="34" charset="0"/>
                <a:ea typeface="Lato" panose="020F0502020204030203" pitchFamily="34" charset="0"/>
                <a:cs typeface="Lato" panose="020F0502020204030203" pitchFamily="34" charset="0"/>
              </a:rPr>
              <a:t>private</a:t>
            </a:r>
            <a:r>
              <a:rPr lang="es-MX" sz="2600" dirty="0">
                <a:latin typeface="Lato" panose="020F0502020204030203" pitchFamily="34" charset="0"/>
                <a:ea typeface="Lato" panose="020F0502020204030203" pitchFamily="34" charset="0"/>
                <a:cs typeface="Lato" panose="020F0502020204030203" pitchFamily="34" charset="0"/>
              </a:rPr>
              <a:t> tenemos que valernos de setters &amp; getters, que se encuentran en la misma clase de nuestros atributos.</a:t>
            </a:r>
          </a:p>
          <a:p>
            <a:endParaRPr lang="es-MX" sz="2600" dirty="0"/>
          </a:p>
          <a:p>
            <a:pPr marL="0" indent="0">
              <a:buNone/>
            </a:pPr>
            <a:endParaRPr lang="es-MX" dirty="0"/>
          </a:p>
        </p:txBody>
      </p:sp>
      <p:sp>
        <p:nvSpPr>
          <p:cNvPr id="6" name="CuadroTexto 5">
            <a:extLst>
              <a:ext uri="{FF2B5EF4-FFF2-40B4-BE49-F238E27FC236}">
                <a16:creationId xmlns:a16="http://schemas.microsoft.com/office/drawing/2014/main" id="{54D35946-4728-4F8E-9739-9AF2C61C33FE}"/>
              </a:ext>
            </a:extLst>
          </p:cNvPr>
          <p:cNvSpPr txBox="1"/>
          <p:nvPr/>
        </p:nvSpPr>
        <p:spPr>
          <a:xfrm>
            <a:off x="1379800" y="4332848"/>
            <a:ext cx="9720000" cy="203132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s-MX" b="1" dirty="0">
                <a:latin typeface="Lato" panose="020F0502020204030203" pitchFamily="34" charset="0"/>
                <a:ea typeface="Lato" panose="020F0502020204030203" pitchFamily="34" charset="0"/>
                <a:cs typeface="Lato" panose="020F0502020204030203" pitchFamily="34" charset="0"/>
              </a:rPr>
              <a:t>Ejemplo:	</a:t>
            </a:r>
          </a:p>
          <a:p>
            <a:r>
              <a:rPr lang="es-MX" i="1" dirty="0">
                <a:latin typeface="Lato" panose="020F0502020204030203" pitchFamily="34" charset="0"/>
                <a:ea typeface="Lato" panose="020F0502020204030203" pitchFamily="34" charset="0"/>
                <a:cs typeface="Lato" panose="020F0502020204030203" pitchFamily="34" charset="0"/>
              </a:rPr>
              <a:t>			</a:t>
            </a:r>
            <a:r>
              <a:rPr lang="es-MX" b="1" dirty="0" err="1">
                <a:solidFill>
                  <a:schemeClr val="accent3"/>
                </a:solidFill>
                <a:latin typeface="Lato" panose="020F0502020204030203" pitchFamily="34" charset="0"/>
                <a:ea typeface="Lato" panose="020F0502020204030203" pitchFamily="34" charset="0"/>
                <a:cs typeface="Lato" panose="020F0502020204030203" pitchFamily="34" charset="0"/>
              </a:rPr>
              <a:t>public</a:t>
            </a:r>
            <a:r>
              <a:rPr lang="es-MX" b="1" dirty="0">
                <a:latin typeface="Lato" panose="020F0502020204030203" pitchFamily="34" charset="0"/>
                <a:ea typeface="Lato" panose="020F0502020204030203" pitchFamily="34" charset="0"/>
                <a:cs typeface="Lato" panose="020F0502020204030203" pitchFamily="34" charset="0"/>
              </a:rPr>
              <a:t> </a:t>
            </a:r>
            <a:r>
              <a:rPr lang="es-MX" b="1" dirty="0" err="1">
                <a:solidFill>
                  <a:schemeClr val="accent3"/>
                </a:solidFill>
                <a:latin typeface="Lato" panose="020F0502020204030203" pitchFamily="34" charset="0"/>
                <a:ea typeface="Lato" panose="020F0502020204030203" pitchFamily="34" charset="0"/>
                <a:cs typeface="Lato" panose="020F0502020204030203" pitchFamily="34" charset="0"/>
              </a:rPr>
              <a:t>class</a:t>
            </a:r>
            <a:r>
              <a:rPr lang="es-MX" b="1" dirty="0">
                <a:latin typeface="Lato" panose="020F0502020204030203" pitchFamily="34" charset="0"/>
                <a:ea typeface="Lato" panose="020F0502020204030203" pitchFamily="34" charset="0"/>
                <a:cs typeface="Lato" panose="020F0502020204030203" pitchFamily="34" charset="0"/>
              </a:rPr>
              <a:t> Auto(){</a:t>
            </a:r>
          </a:p>
          <a:p>
            <a:endParaRPr lang="es-MX" b="1" dirty="0">
              <a:latin typeface="Lato" panose="020F0502020204030203" pitchFamily="34" charset="0"/>
              <a:ea typeface="Lato" panose="020F0502020204030203" pitchFamily="34" charset="0"/>
              <a:cs typeface="Lato" panose="020F0502020204030203" pitchFamily="34" charset="0"/>
            </a:endParaRPr>
          </a:p>
          <a:p>
            <a:pPr marL="0" indent="0">
              <a:buNone/>
            </a:pPr>
            <a:r>
              <a:rPr lang="es-MX" b="1" dirty="0">
                <a:latin typeface="Lato" panose="020F0502020204030203" pitchFamily="34" charset="0"/>
                <a:ea typeface="Lato" panose="020F0502020204030203" pitchFamily="34" charset="0"/>
                <a:cs typeface="Lato" panose="020F0502020204030203" pitchFamily="34" charset="0"/>
              </a:rPr>
              <a:t>				</a:t>
            </a:r>
            <a:r>
              <a:rPr lang="es-MX" b="1" dirty="0" err="1">
                <a:solidFill>
                  <a:schemeClr val="accent3"/>
                </a:solidFill>
                <a:latin typeface="Lato" panose="020F0502020204030203" pitchFamily="34" charset="0"/>
                <a:ea typeface="Lato" panose="020F0502020204030203" pitchFamily="34" charset="0"/>
                <a:cs typeface="Lato" panose="020F0502020204030203" pitchFamily="34" charset="0"/>
              </a:rPr>
              <a:t>private</a:t>
            </a:r>
            <a:r>
              <a:rPr lang="es-MX" b="1" dirty="0">
                <a:latin typeface="Lato" panose="020F0502020204030203" pitchFamily="34" charset="0"/>
                <a:ea typeface="Lato" panose="020F0502020204030203" pitchFamily="34" charset="0"/>
                <a:cs typeface="Lato" panose="020F0502020204030203" pitchFamily="34" charset="0"/>
              </a:rPr>
              <a:t> </a:t>
            </a:r>
            <a:r>
              <a:rPr lang="es-MX" b="1" dirty="0" err="1">
                <a:latin typeface="Lato" panose="020F0502020204030203" pitchFamily="34" charset="0"/>
                <a:ea typeface="Lato" panose="020F0502020204030203" pitchFamily="34" charset="0"/>
                <a:cs typeface="Lato" panose="020F0502020204030203" pitchFamily="34" charset="0"/>
              </a:rPr>
              <a:t>String</a:t>
            </a:r>
            <a:r>
              <a:rPr lang="es-MX" b="1" dirty="0">
                <a:latin typeface="Lato" panose="020F0502020204030203" pitchFamily="34" charset="0"/>
                <a:ea typeface="Lato" panose="020F0502020204030203" pitchFamily="34" charset="0"/>
                <a:cs typeface="Lato" panose="020F0502020204030203" pitchFamily="34" charset="0"/>
              </a:rPr>
              <a:t> </a:t>
            </a:r>
            <a:r>
              <a:rPr lang="es-MX" b="1" dirty="0">
                <a:solidFill>
                  <a:srgbClr val="00B050"/>
                </a:solidFill>
                <a:latin typeface="Lato" panose="020F0502020204030203" pitchFamily="34" charset="0"/>
                <a:ea typeface="Lato" panose="020F0502020204030203" pitchFamily="34" charset="0"/>
                <a:cs typeface="Lato" panose="020F0502020204030203" pitchFamily="34" charset="0"/>
              </a:rPr>
              <a:t>marca</a:t>
            </a:r>
            <a:r>
              <a:rPr lang="es-MX" b="1" dirty="0">
                <a:latin typeface="Lato" panose="020F0502020204030203" pitchFamily="34" charset="0"/>
                <a:ea typeface="Lato" panose="020F0502020204030203" pitchFamily="34" charset="0"/>
                <a:cs typeface="Lato" panose="020F0502020204030203" pitchFamily="34" charset="0"/>
              </a:rPr>
              <a:t>;</a:t>
            </a:r>
          </a:p>
          <a:p>
            <a:pPr marL="0" indent="0">
              <a:buNone/>
            </a:pPr>
            <a:r>
              <a:rPr lang="es-MX" b="1" dirty="0">
                <a:latin typeface="Lato" panose="020F0502020204030203" pitchFamily="34" charset="0"/>
                <a:ea typeface="Lato" panose="020F0502020204030203" pitchFamily="34" charset="0"/>
                <a:cs typeface="Lato" panose="020F0502020204030203" pitchFamily="34" charset="0"/>
              </a:rPr>
              <a:t>				</a:t>
            </a:r>
            <a:r>
              <a:rPr lang="es-MX" b="1" dirty="0" err="1">
                <a:solidFill>
                  <a:schemeClr val="accent3"/>
                </a:solidFill>
                <a:latin typeface="Lato" panose="020F0502020204030203" pitchFamily="34" charset="0"/>
                <a:ea typeface="Lato" panose="020F0502020204030203" pitchFamily="34" charset="0"/>
                <a:cs typeface="Lato" panose="020F0502020204030203" pitchFamily="34" charset="0"/>
              </a:rPr>
              <a:t>private</a:t>
            </a:r>
            <a:r>
              <a:rPr lang="es-MX" b="1" dirty="0">
                <a:latin typeface="Lato" panose="020F0502020204030203" pitchFamily="34" charset="0"/>
                <a:ea typeface="Lato" panose="020F0502020204030203" pitchFamily="34" charset="0"/>
                <a:cs typeface="Lato" panose="020F0502020204030203" pitchFamily="34" charset="0"/>
              </a:rPr>
              <a:t> </a:t>
            </a:r>
            <a:r>
              <a:rPr lang="es-MX" b="1" dirty="0" err="1">
                <a:latin typeface="Lato" panose="020F0502020204030203" pitchFamily="34" charset="0"/>
                <a:ea typeface="Lato" panose="020F0502020204030203" pitchFamily="34" charset="0"/>
                <a:cs typeface="Lato" panose="020F0502020204030203" pitchFamily="34" charset="0"/>
              </a:rPr>
              <a:t>String</a:t>
            </a:r>
            <a:r>
              <a:rPr lang="es-MX" b="1" dirty="0">
                <a:latin typeface="Lato" panose="020F0502020204030203" pitchFamily="34" charset="0"/>
                <a:ea typeface="Lato" panose="020F0502020204030203" pitchFamily="34" charset="0"/>
                <a:cs typeface="Lato" panose="020F0502020204030203" pitchFamily="34" charset="0"/>
              </a:rPr>
              <a:t> </a:t>
            </a:r>
            <a:r>
              <a:rPr lang="es-MX" b="1" dirty="0">
                <a:solidFill>
                  <a:srgbClr val="00B050"/>
                </a:solidFill>
                <a:latin typeface="Lato" panose="020F0502020204030203" pitchFamily="34" charset="0"/>
                <a:ea typeface="Lato" panose="020F0502020204030203" pitchFamily="34" charset="0"/>
                <a:cs typeface="Lato" panose="020F0502020204030203" pitchFamily="34" charset="0"/>
              </a:rPr>
              <a:t>patente</a:t>
            </a:r>
            <a:r>
              <a:rPr lang="es-MX" b="1" dirty="0">
                <a:latin typeface="Lato" panose="020F0502020204030203" pitchFamily="34" charset="0"/>
                <a:ea typeface="Lato" panose="020F0502020204030203" pitchFamily="34" charset="0"/>
                <a:cs typeface="Lato" panose="020F0502020204030203" pitchFamily="34" charset="0"/>
              </a:rPr>
              <a:t>;</a:t>
            </a:r>
          </a:p>
          <a:p>
            <a:pPr marL="0" indent="0">
              <a:buNone/>
            </a:pPr>
            <a:r>
              <a:rPr lang="es-MX" b="1" dirty="0">
                <a:latin typeface="Lato" panose="020F0502020204030203" pitchFamily="34" charset="0"/>
                <a:ea typeface="Lato" panose="020F0502020204030203" pitchFamily="34" charset="0"/>
                <a:cs typeface="Lato" panose="020F0502020204030203" pitchFamily="34" charset="0"/>
              </a:rPr>
              <a:t>				</a:t>
            </a:r>
            <a:r>
              <a:rPr lang="es-MX" b="1" dirty="0" err="1">
                <a:solidFill>
                  <a:schemeClr val="accent3"/>
                </a:solidFill>
                <a:latin typeface="Lato" panose="020F0502020204030203" pitchFamily="34" charset="0"/>
                <a:ea typeface="Lato" panose="020F0502020204030203" pitchFamily="34" charset="0"/>
                <a:cs typeface="Lato" panose="020F0502020204030203" pitchFamily="34" charset="0"/>
              </a:rPr>
              <a:t>private</a:t>
            </a:r>
            <a:r>
              <a:rPr lang="es-MX" b="1" dirty="0">
                <a:latin typeface="Lato" panose="020F0502020204030203" pitchFamily="34" charset="0"/>
                <a:ea typeface="Lato" panose="020F0502020204030203" pitchFamily="34" charset="0"/>
                <a:cs typeface="Lato" panose="020F0502020204030203" pitchFamily="34" charset="0"/>
              </a:rPr>
              <a:t> </a:t>
            </a:r>
            <a:r>
              <a:rPr lang="es-MX" b="1" dirty="0" err="1">
                <a:latin typeface="Lato" panose="020F0502020204030203" pitchFamily="34" charset="0"/>
                <a:ea typeface="Lato" panose="020F0502020204030203" pitchFamily="34" charset="0"/>
                <a:cs typeface="Lato" panose="020F0502020204030203" pitchFamily="34" charset="0"/>
              </a:rPr>
              <a:t>int</a:t>
            </a:r>
            <a:r>
              <a:rPr lang="es-MX" b="1" dirty="0">
                <a:latin typeface="Lato" panose="020F0502020204030203" pitchFamily="34" charset="0"/>
                <a:ea typeface="Lato" panose="020F0502020204030203" pitchFamily="34" charset="0"/>
                <a:cs typeface="Lato" panose="020F0502020204030203" pitchFamily="34" charset="0"/>
              </a:rPr>
              <a:t> </a:t>
            </a:r>
            <a:r>
              <a:rPr lang="es-MX" b="1" dirty="0">
                <a:solidFill>
                  <a:srgbClr val="00B050"/>
                </a:solidFill>
                <a:latin typeface="Lato" panose="020F0502020204030203" pitchFamily="34" charset="0"/>
                <a:ea typeface="Lato" panose="020F0502020204030203" pitchFamily="34" charset="0"/>
                <a:cs typeface="Lato" panose="020F0502020204030203" pitchFamily="34" charset="0"/>
              </a:rPr>
              <a:t>km</a:t>
            </a:r>
            <a:r>
              <a:rPr lang="es-MX" b="1" dirty="0">
                <a:latin typeface="Lato" panose="020F0502020204030203" pitchFamily="34" charset="0"/>
                <a:ea typeface="Lato" panose="020F0502020204030203" pitchFamily="34" charset="0"/>
                <a:cs typeface="Lato" panose="020F0502020204030203" pitchFamily="34" charset="0"/>
              </a:rPr>
              <a:t>;</a:t>
            </a:r>
          </a:p>
          <a:p>
            <a:pPr marL="0" indent="0">
              <a:buNone/>
            </a:pPr>
            <a:r>
              <a:rPr lang="es-MX" i="1" dirty="0">
                <a:latin typeface="Lato" panose="020F0502020204030203" pitchFamily="34" charset="0"/>
                <a:ea typeface="Lato" panose="020F0502020204030203" pitchFamily="34" charset="0"/>
                <a:cs typeface="Lato" panose="020F0502020204030203" pitchFamily="34" charset="0"/>
              </a:rPr>
              <a:t>			}</a:t>
            </a:r>
          </a:p>
        </p:txBody>
      </p:sp>
    </p:spTree>
    <p:extLst>
      <p:ext uri="{BB962C8B-B14F-4D97-AF65-F5344CB8AC3E}">
        <p14:creationId xmlns:p14="http://schemas.microsoft.com/office/powerpoint/2010/main" val="2913203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4B7454-DA2C-4FB5-A8F0-243E383BF720}"/>
              </a:ext>
            </a:extLst>
          </p:cNvPr>
          <p:cNvSpPr>
            <a:spLocks noGrp="1"/>
          </p:cNvSpPr>
          <p:nvPr>
            <p:ph type="title"/>
          </p:nvPr>
        </p:nvSpPr>
        <p:spPr/>
        <p:txBody>
          <a:bodyPr/>
          <a:lstStyle/>
          <a:p>
            <a:r>
              <a:rPr lang="es-AR" b="1" dirty="0">
                <a:solidFill>
                  <a:schemeClr val="accent3"/>
                </a:solidFill>
              </a:rPr>
              <a:t>Métodos </a:t>
            </a:r>
            <a:r>
              <a:rPr lang="es-AR" b="1" dirty="0" err="1">
                <a:solidFill>
                  <a:schemeClr val="accent3"/>
                </a:solidFill>
              </a:rPr>
              <a:t>Getters</a:t>
            </a:r>
            <a:r>
              <a:rPr lang="es-AR" b="1" dirty="0">
                <a:solidFill>
                  <a:schemeClr val="accent3"/>
                </a:solidFill>
              </a:rPr>
              <a:t> &amp; </a:t>
            </a:r>
            <a:r>
              <a:rPr lang="es-AR" b="1" dirty="0" err="1">
                <a:solidFill>
                  <a:schemeClr val="accent3"/>
                </a:solidFill>
              </a:rPr>
              <a:t>Setters</a:t>
            </a:r>
            <a:endParaRPr lang="es-MX" b="1" dirty="0">
              <a:solidFill>
                <a:schemeClr val="accent3"/>
              </a:solidFill>
            </a:endParaRPr>
          </a:p>
        </p:txBody>
      </p:sp>
      <p:sp>
        <p:nvSpPr>
          <p:cNvPr id="3" name="Marcador de contenido 2">
            <a:extLst>
              <a:ext uri="{FF2B5EF4-FFF2-40B4-BE49-F238E27FC236}">
                <a16:creationId xmlns:a16="http://schemas.microsoft.com/office/drawing/2014/main" id="{4C2BF415-023B-489C-A7DD-25BDEAE47DAA}"/>
              </a:ext>
            </a:extLst>
          </p:cNvPr>
          <p:cNvSpPr>
            <a:spLocks noGrp="1"/>
          </p:cNvSpPr>
          <p:nvPr>
            <p:ph idx="1"/>
          </p:nvPr>
        </p:nvSpPr>
        <p:spPr>
          <a:xfrm>
            <a:off x="1379800" y="1365282"/>
            <a:ext cx="9720000" cy="504000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r>
              <a:rPr lang="es-MX" sz="2600" b="1" dirty="0">
                <a:solidFill>
                  <a:schemeClr val="accent3"/>
                </a:solidFill>
                <a:latin typeface="Lato" panose="020F0502020204030203" pitchFamily="34" charset="0"/>
                <a:ea typeface="Lato" panose="020F0502020204030203" pitchFamily="34" charset="0"/>
                <a:cs typeface="Lato" panose="020F0502020204030203" pitchFamily="34" charset="0"/>
              </a:rPr>
              <a:t>Setter: </a:t>
            </a:r>
            <a:r>
              <a:rPr lang="es-MX" sz="2600" dirty="0">
                <a:latin typeface="Lato" panose="020F0502020204030203" pitchFamily="34" charset="0"/>
                <a:ea typeface="Lato" panose="020F0502020204030203" pitchFamily="34" charset="0"/>
                <a:cs typeface="Lato" panose="020F0502020204030203" pitchFamily="34" charset="0"/>
              </a:rPr>
              <a:t>Establecer el valor de nuestro atributo.</a:t>
            </a:r>
          </a:p>
          <a:p>
            <a:pPr marL="0" indent="0">
              <a:buNone/>
            </a:pPr>
            <a:r>
              <a:rPr lang="es-MX" sz="2600" dirty="0">
                <a:latin typeface="Lato" panose="020F0502020204030203" pitchFamily="34" charset="0"/>
                <a:ea typeface="Lato" panose="020F0502020204030203" pitchFamily="34" charset="0"/>
                <a:cs typeface="Lato" panose="020F0502020204030203" pitchFamily="34" charset="0"/>
              </a:rPr>
              <a:t>		</a:t>
            </a:r>
          </a:p>
          <a:p>
            <a:pPr marL="0" indent="0">
              <a:buNone/>
            </a:pPr>
            <a:r>
              <a:rPr lang="es-MX" sz="2600" i="1" dirty="0">
                <a:latin typeface="Lato" panose="020F0502020204030203" pitchFamily="34" charset="0"/>
                <a:ea typeface="Lato" panose="020F0502020204030203" pitchFamily="34" charset="0"/>
                <a:cs typeface="Lato" panose="020F0502020204030203" pitchFamily="34" charset="0"/>
              </a:rPr>
              <a:t>	</a:t>
            </a:r>
            <a:r>
              <a:rPr lang="es-MX" sz="2600" b="1" dirty="0">
                <a:latin typeface="Lato" panose="020F0502020204030203" pitchFamily="34" charset="0"/>
                <a:ea typeface="Lato" panose="020F0502020204030203" pitchFamily="34" charset="0"/>
                <a:cs typeface="Lato" panose="020F0502020204030203" pitchFamily="34" charset="0"/>
              </a:rPr>
              <a:t>	</a:t>
            </a:r>
            <a:r>
              <a:rPr lang="es-MX" b="1" dirty="0" err="1">
                <a:solidFill>
                  <a:schemeClr val="accent3"/>
                </a:solidFill>
                <a:latin typeface="Lato" panose="020F0502020204030203" pitchFamily="34" charset="0"/>
                <a:ea typeface="Lato" panose="020F0502020204030203" pitchFamily="34" charset="0"/>
                <a:cs typeface="Lato" panose="020F0502020204030203" pitchFamily="34" charset="0"/>
              </a:rPr>
              <a:t>public</a:t>
            </a:r>
            <a:r>
              <a:rPr lang="es-MX" b="1" dirty="0">
                <a:latin typeface="Lato" panose="020F0502020204030203" pitchFamily="34" charset="0"/>
                <a:ea typeface="Lato" panose="020F0502020204030203" pitchFamily="34" charset="0"/>
                <a:cs typeface="Lato" panose="020F0502020204030203" pitchFamily="34" charset="0"/>
              </a:rPr>
              <a:t> </a:t>
            </a:r>
            <a:r>
              <a:rPr lang="es-MX" b="1" dirty="0" err="1">
                <a:solidFill>
                  <a:schemeClr val="accent3"/>
                </a:solidFill>
                <a:latin typeface="Lato" panose="020F0502020204030203" pitchFamily="34" charset="0"/>
                <a:ea typeface="Lato" panose="020F0502020204030203" pitchFamily="34" charset="0"/>
                <a:cs typeface="Lato" panose="020F0502020204030203" pitchFamily="34" charset="0"/>
              </a:rPr>
              <a:t>void</a:t>
            </a:r>
            <a:r>
              <a:rPr lang="es-MX" b="1" dirty="0">
                <a:latin typeface="Lato" panose="020F0502020204030203" pitchFamily="34" charset="0"/>
                <a:ea typeface="Lato" panose="020F0502020204030203" pitchFamily="34" charset="0"/>
                <a:cs typeface="Lato" panose="020F0502020204030203" pitchFamily="34" charset="0"/>
              </a:rPr>
              <a:t> </a:t>
            </a:r>
            <a:r>
              <a:rPr lang="es-MX" b="1" dirty="0" err="1">
                <a:latin typeface="Lato" panose="020F0502020204030203" pitchFamily="34" charset="0"/>
                <a:ea typeface="Lato" panose="020F0502020204030203" pitchFamily="34" charset="0"/>
                <a:cs typeface="Lato" panose="020F0502020204030203" pitchFamily="34" charset="0"/>
              </a:rPr>
              <a:t>setMarca</a:t>
            </a:r>
            <a:r>
              <a:rPr lang="es-MX" b="1" dirty="0">
                <a:latin typeface="Lato" panose="020F0502020204030203" pitchFamily="34" charset="0"/>
                <a:ea typeface="Lato" panose="020F0502020204030203" pitchFamily="34" charset="0"/>
                <a:cs typeface="Lato" panose="020F0502020204030203" pitchFamily="34" charset="0"/>
              </a:rPr>
              <a:t>(</a:t>
            </a:r>
            <a:r>
              <a:rPr lang="es-MX" b="1" dirty="0" err="1">
                <a:latin typeface="Lato" panose="020F0502020204030203" pitchFamily="34" charset="0"/>
                <a:ea typeface="Lato" panose="020F0502020204030203" pitchFamily="34" charset="0"/>
                <a:cs typeface="Lato" panose="020F0502020204030203" pitchFamily="34" charset="0"/>
              </a:rPr>
              <a:t>int</a:t>
            </a:r>
            <a:r>
              <a:rPr lang="es-MX" b="1" dirty="0">
                <a:latin typeface="Lato" panose="020F0502020204030203" pitchFamily="34" charset="0"/>
                <a:ea typeface="Lato" panose="020F0502020204030203" pitchFamily="34" charset="0"/>
                <a:cs typeface="Lato" panose="020F0502020204030203" pitchFamily="34" charset="0"/>
              </a:rPr>
              <a:t> </a:t>
            </a:r>
            <a:r>
              <a:rPr lang="es-MX" b="1" dirty="0">
                <a:solidFill>
                  <a:schemeClr val="accent3"/>
                </a:solidFill>
                <a:latin typeface="Lato" panose="020F0502020204030203" pitchFamily="34" charset="0"/>
                <a:ea typeface="Lato" panose="020F0502020204030203" pitchFamily="34" charset="0"/>
                <a:cs typeface="Lato" panose="020F0502020204030203" pitchFamily="34" charset="0"/>
              </a:rPr>
              <a:t>edad</a:t>
            </a:r>
            <a:r>
              <a:rPr lang="es-MX" b="1" dirty="0">
                <a:latin typeface="Lato" panose="020F0502020204030203" pitchFamily="34" charset="0"/>
                <a:ea typeface="Lato" panose="020F0502020204030203" pitchFamily="34" charset="0"/>
                <a:cs typeface="Lato" panose="020F0502020204030203" pitchFamily="34" charset="0"/>
              </a:rPr>
              <a:t>){</a:t>
            </a:r>
          </a:p>
          <a:p>
            <a:pPr marL="0" indent="0">
              <a:buNone/>
            </a:pPr>
            <a:r>
              <a:rPr lang="es-MX" b="1" dirty="0">
                <a:latin typeface="Lato" panose="020F0502020204030203" pitchFamily="34" charset="0"/>
                <a:ea typeface="Lato" panose="020F0502020204030203" pitchFamily="34" charset="0"/>
                <a:cs typeface="Lato" panose="020F0502020204030203" pitchFamily="34" charset="0"/>
              </a:rPr>
              <a:t>			</a:t>
            </a:r>
            <a:r>
              <a:rPr lang="es-MX" b="1" dirty="0" err="1">
                <a:solidFill>
                  <a:schemeClr val="accent3"/>
                </a:solidFill>
                <a:latin typeface="Lato" panose="020F0502020204030203" pitchFamily="34" charset="0"/>
                <a:ea typeface="Lato" panose="020F0502020204030203" pitchFamily="34" charset="0"/>
                <a:cs typeface="Lato" panose="020F0502020204030203" pitchFamily="34" charset="0"/>
              </a:rPr>
              <a:t>this</a:t>
            </a:r>
            <a:r>
              <a:rPr lang="es-MX" b="1" dirty="0" err="1">
                <a:latin typeface="Lato" panose="020F0502020204030203" pitchFamily="34" charset="0"/>
                <a:ea typeface="Lato" panose="020F0502020204030203" pitchFamily="34" charset="0"/>
                <a:cs typeface="Lato" panose="020F0502020204030203" pitchFamily="34" charset="0"/>
              </a:rPr>
              <a:t>.</a:t>
            </a:r>
            <a:r>
              <a:rPr lang="es-MX" b="1" dirty="0" err="1">
                <a:solidFill>
                  <a:srgbClr val="00B050"/>
                </a:solidFill>
                <a:latin typeface="Lato" panose="020F0502020204030203" pitchFamily="34" charset="0"/>
                <a:ea typeface="Lato" panose="020F0502020204030203" pitchFamily="34" charset="0"/>
                <a:cs typeface="Lato" panose="020F0502020204030203" pitchFamily="34" charset="0"/>
              </a:rPr>
              <a:t>marca</a:t>
            </a:r>
            <a:r>
              <a:rPr lang="es-MX" b="1" dirty="0">
                <a:latin typeface="Lato" panose="020F0502020204030203" pitchFamily="34" charset="0"/>
                <a:ea typeface="Lato" panose="020F0502020204030203" pitchFamily="34" charset="0"/>
                <a:cs typeface="Lato" panose="020F0502020204030203" pitchFamily="34" charset="0"/>
              </a:rPr>
              <a:t> = </a:t>
            </a:r>
            <a:r>
              <a:rPr lang="es-MX" b="1" dirty="0">
                <a:solidFill>
                  <a:schemeClr val="accent3"/>
                </a:solidFill>
                <a:latin typeface="Lato" panose="020F0502020204030203" pitchFamily="34" charset="0"/>
                <a:ea typeface="Lato" panose="020F0502020204030203" pitchFamily="34" charset="0"/>
                <a:cs typeface="Lato" panose="020F0502020204030203" pitchFamily="34" charset="0"/>
              </a:rPr>
              <a:t>marca</a:t>
            </a:r>
            <a:r>
              <a:rPr lang="es-MX" b="1" dirty="0">
                <a:latin typeface="Lato" panose="020F0502020204030203" pitchFamily="34" charset="0"/>
                <a:ea typeface="Lato" panose="020F0502020204030203" pitchFamily="34" charset="0"/>
                <a:cs typeface="Lato" panose="020F0502020204030203" pitchFamily="34" charset="0"/>
              </a:rPr>
              <a:t>;</a:t>
            </a:r>
          </a:p>
          <a:p>
            <a:pPr marL="0" indent="0">
              <a:buNone/>
            </a:pPr>
            <a:r>
              <a:rPr lang="es-MX" b="1" dirty="0">
                <a:latin typeface="Lato" panose="020F0502020204030203" pitchFamily="34" charset="0"/>
                <a:ea typeface="Lato" panose="020F0502020204030203" pitchFamily="34" charset="0"/>
                <a:cs typeface="Lato" panose="020F0502020204030203" pitchFamily="34" charset="0"/>
              </a:rPr>
              <a:t>		}</a:t>
            </a:r>
          </a:p>
          <a:p>
            <a:r>
              <a:rPr lang="es-MX" sz="2600" b="1" dirty="0">
                <a:solidFill>
                  <a:schemeClr val="accent3"/>
                </a:solidFill>
                <a:latin typeface="Lato" panose="020F0502020204030203" pitchFamily="34" charset="0"/>
                <a:ea typeface="Lato" panose="020F0502020204030203" pitchFamily="34" charset="0"/>
                <a:cs typeface="Lato" panose="020F0502020204030203" pitchFamily="34" charset="0"/>
              </a:rPr>
              <a:t>Getters: </a:t>
            </a:r>
            <a:r>
              <a:rPr lang="es-MX" sz="2600" dirty="0">
                <a:latin typeface="Lato" panose="020F0502020204030203" pitchFamily="34" charset="0"/>
                <a:ea typeface="Lato" panose="020F0502020204030203" pitchFamily="34" charset="0"/>
                <a:cs typeface="Lato" panose="020F0502020204030203" pitchFamily="34" charset="0"/>
              </a:rPr>
              <a:t>retorna los valores de nuestros atributos ocultos.</a:t>
            </a:r>
          </a:p>
          <a:p>
            <a:pPr marL="0" indent="0">
              <a:buNone/>
            </a:pPr>
            <a:r>
              <a:rPr lang="es-MX" sz="2600" dirty="0">
                <a:latin typeface="Lato" panose="020F0502020204030203" pitchFamily="34" charset="0"/>
                <a:ea typeface="Lato" panose="020F0502020204030203" pitchFamily="34" charset="0"/>
                <a:cs typeface="Lato" panose="020F0502020204030203" pitchFamily="34" charset="0"/>
              </a:rPr>
              <a:t>		</a:t>
            </a:r>
          </a:p>
          <a:p>
            <a:pPr marL="0" indent="0">
              <a:buNone/>
            </a:pPr>
            <a:r>
              <a:rPr lang="es-MX" sz="2600" dirty="0">
                <a:latin typeface="Lato" panose="020F0502020204030203" pitchFamily="34" charset="0"/>
                <a:ea typeface="Lato" panose="020F0502020204030203" pitchFamily="34" charset="0"/>
                <a:cs typeface="Lato" panose="020F0502020204030203" pitchFamily="34" charset="0"/>
              </a:rPr>
              <a:t>		</a:t>
            </a:r>
            <a:r>
              <a:rPr lang="es-MX" b="1" dirty="0" err="1">
                <a:solidFill>
                  <a:schemeClr val="accent3"/>
                </a:solidFill>
                <a:latin typeface="Lato" panose="020F0502020204030203" pitchFamily="34" charset="0"/>
                <a:ea typeface="Lato" panose="020F0502020204030203" pitchFamily="34" charset="0"/>
                <a:cs typeface="Lato" panose="020F0502020204030203" pitchFamily="34" charset="0"/>
              </a:rPr>
              <a:t>public</a:t>
            </a:r>
            <a:r>
              <a:rPr lang="es-MX" b="1" dirty="0">
                <a:latin typeface="Lato" panose="020F0502020204030203" pitchFamily="34" charset="0"/>
                <a:ea typeface="Lato" panose="020F0502020204030203" pitchFamily="34" charset="0"/>
                <a:cs typeface="Lato" panose="020F0502020204030203" pitchFamily="34" charset="0"/>
              </a:rPr>
              <a:t> </a:t>
            </a:r>
            <a:r>
              <a:rPr lang="es-MX" b="1" dirty="0" err="1">
                <a:latin typeface="Lato" panose="020F0502020204030203" pitchFamily="34" charset="0"/>
                <a:ea typeface="Lato" panose="020F0502020204030203" pitchFamily="34" charset="0"/>
                <a:cs typeface="Lato" panose="020F0502020204030203" pitchFamily="34" charset="0"/>
              </a:rPr>
              <a:t>int</a:t>
            </a:r>
            <a:r>
              <a:rPr lang="es-MX" b="1" dirty="0">
                <a:latin typeface="Lato" panose="020F0502020204030203" pitchFamily="34" charset="0"/>
                <a:ea typeface="Lato" panose="020F0502020204030203" pitchFamily="34" charset="0"/>
                <a:cs typeface="Lato" panose="020F0502020204030203" pitchFamily="34" charset="0"/>
              </a:rPr>
              <a:t> </a:t>
            </a:r>
            <a:r>
              <a:rPr lang="es-MX" b="1" dirty="0" err="1">
                <a:latin typeface="Lato" panose="020F0502020204030203" pitchFamily="34" charset="0"/>
                <a:ea typeface="Lato" panose="020F0502020204030203" pitchFamily="34" charset="0"/>
                <a:cs typeface="Lato" panose="020F0502020204030203" pitchFamily="34" charset="0"/>
              </a:rPr>
              <a:t>getMarca</a:t>
            </a:r>
            <a:r>
              <a:rPr lang="es-MX" b="1" dirty="0">
                <a:latin typeface="Lato" panose="020F0502020204030203" pitchFamily="34" charset="0"/>
                <a:ea typeface="Lato" panose="020F0502020204030203" pitchFamily="34" charset="0"/>
                <a:cs typeface="Lato" panose="020F0502020204030203" pitchFamily="34" charset="0"/>
              </a:rPr>
              <a:t>(){</a:t>
            </a:r>
          </a:p>
          <a:p>
            <a:pPr marL="0" indent="0">
              <a:buNone/>
            </a:pPr>
            <a:r>
              <a:rPr lang="es-MX" b="1" dirty="0">
                <a:latin typeface="Lato" panose="020F0502020204030203" pitchFamily="34" charset="0"/>
                <a:ea typeface="Lato" panose="020F0502020204030203" pitchFamily="34" charset="0"/>
                <a:cs typeface="Lato" panose="020F0502020204030203" pitchFamily="34" charset="0"/>
              </a:rPr>
              <a:t>			</a:t>
            </a:r>
            <a:r>
              <a:rPr lang="es-MX" b="1" dirty="0" err="1">
                <a:solidFill>
                  <a:schemeClr val="accent3"/>
                </a:solidFill>
                <a:latin typeface="Lato" panose="020F0502020204030203" pitchFamily="34" charset="0"/>
                <a:ea typeface="Lato" panose="020F0502020204030203" pitchFamily="34" charset="0"/>
                <a:cs typeface="Lato" panose="020F0502020204030203" pitchFamily="34" charset="0"/>
              </a:rPr>
              <a:t>return</a:t>
            </a:r>
            <a:r>
              <a:rPr lang="es-MX" b="1" dirty="0">
                <a:latin typeface="Lato" panose="020F0502020204030203" pitchFamily="34" charset="0"/>
                <a:ea typeface="Lato" panose="020F0502020204030203" pitchFamily="34" charset="0"/>
                <a:cs typeface="Lato" panose="020F0502020204030203" pitchFamily="34" charset="0"/>
              </a:rPr>
              <a:t> </a:t>
            </a:r>
            <a:r>
              <a:rPr lang="es-MX" b="1" dirty="0">
                <a:solidFill>
                  <a:srgbClr val="00B050"/>
                </a:solidFill>
                <a:latin typeface="Lato" panose="020F0502020204030203" pitchFamily="34" charset="0"/>
                <a:ea typeface="Lato" panose="020F0502020204030203" pitchFamily="34" charset="0"/>
                <a:cs typeface="Lato" panose="020F0502020204030203" pitchFamily="34" charset="0"/>
              </a:rPr>
              <a:t>marca</a:t>
            </a:r>
            <a:r>
              <a:rPr lang="es-MX" b="1" dirty="0">
                <a:latin typeface="Lato" panose="020F0502020204030203" pitchFamily="34" charset="0"/>
                <a:ea typeface="Lato" panose="020F0502020204030203" pitchFamily="34" charset="0"/>
                <a:cs typeface="Lato" panose="020F0502020204030203" pitchFamily="34" charset="0"/>
              </a:rPr>
              <a:t> ;</a:t>
            </a:r>
          </a:p>
          <a:p>
            <a:pPr marL="0" indent="0">
              <a:buNone/>
            </a:pPr>
            <a:r>
              <a:rPr lang="es-MX" b="1" dirty="0">
                <a:latin typeface="Lato" panose="020F0502020204030203" pitchFamily="34" charset="0"/>
                <a:ea typeface="Lato" panose="020F0502020204030203" pitchFamily="34" charset="0"/>
                <a:cs typeface="Lato" panose="020F0502020204030203" pitchFamily="34" charset="0"/>
              </a:rPr>
              <a:t>		}</a:t>
            </a:r>
          </a:p>
        </p:txBody>
      </p:sp>
    </p:spTree>
    <p:extLst>
      <p:ext uri="{BB962C8B-B14F-4D97-AF65-F5344CB8AC3E}">
        <p14:creationId xmlns:p14="http://schemas.microsoft.com/office/powerpoint/2010/main" val="425445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3FB289C-F13C-49E1-BC36-E0CBF5287F71}"/>
              </a:ext>
            </a:extLst>
          </p:cNvPr>
          <p:cNvPicPr>
            <a:picLocks noChangeAspect="1"/>
          </p:cNvPicPr>
          <p:nvPr/>
        </p:nvPicPr>
        <p:blipFill rotWithShape="1">
          <a:blip r:embed="rId2"/>
          <a:srcRect b="5881"/>
          <a:stretch/>
        </p:blipFill>
        <p:spPr>
          <a:xfrm>
            <a:off x="407988" y="404813"/>
            <a:ext cx="11376025" cy="6048375"/>
          </a:xfrm>
          <a:prstGeom prst="rect">
            <a:avLst/>
          </a:prstGeom>
        </p:spPr>
      </p:pic>
    </p:spTree>
    <p:extLst>
      <p:ext uri="{BB962C8B-B14F-4D97-AF65-F5344CB8AC3E}">
        <p14:creationId xmlns:p14="http://schemas.microsoft.com/office/powerpoint/2010/main" val="3653666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C2EB5691-71A0-4C22-9CFD-A2CE0D5D514D}"/>
              </a:ext>
            </a:extLst>
          </p:cNvPr>
          <p:cNvPicPr>
            <a:picLocks noChangeAspect="1"/>
          </p:cNvPicPr>
          <p:nvPr/>
        </p:nvPicPr>
        <p:blipFill rotWithShape="1">
          <a:blip r:embed="rId2"/>
          <a:srcRect b="5881"/>
          <a:stretch/>
        </p:blipFill>
        <p:spPr>
          <a:xfrm>
            <a:off x="407988" y="404813"/>
            <a:ext cx="11376025" cy="6048375"/>
          </a:xfrm>
          <a:prstGeom prst="rect">
            <a:avLst/>
          </a:prstGeom>
        </p:spPr>
      </p:pic>
      <p:pic>
        <p:nvPicPr>
          <p:cNvPr id="3" name="Imagen 2">
            <a:extLst>
              <a:ext uri="{FF2B5EF4-FFF2-40B4-BE49-F238E27FC236}">
                <a16:creationId xmlns:a16="http://schemas.microsoft.com/office/drawing/2014/main" id="{9A9993E3-1DF8-4EFB-8441-46D918ED68B0}"/>
              </a:ext>
            </a:extLst>
          </p:cNvPr>
          <p:cNvPicPr>
            <a:picLocks noChangeAspect="1"/>
          </p:cNvPicPr>
          <p:nvPr/>
        </p:nvPicPr>
        <p:blipFill rotWithShape="1">
          <a:blip r:embed="rId3"/>
          <a:srcRect l="6042" t="57041" r="83646" b="23320"/>
          <a:stretch/>
        </p:blipFill>
        <p:spPr>
          <a:xfrm>
            <a:off x="4152900" y="4673600"/>
            <a:ext cx="1257300" cy="1346200"/>
          </a:xfrm>
          <a:prstGeom prst="rect">
            <a:avLst/>
          </a:prstGeom>
        </p:spPr>
      </p:pic>
      <p:pic>
        <p:nvPicPr>
          <p:cNvPr id="7" name="Imagen 6">
            <a:extLst>
              <a:ext uri="{FF2B5EF4-FFF2-40B4-BE49-F238E27FC236}">
                <a16:creationId xmlns:a16="http://schemas.microsoft.com/office/drawing/2014/main" id="{05E60B5C-AD75-4215-BEFF-D1B82F0EC50B}"/>
              </a:ext>
            </a:extLst>
          </p:cNvPr>
          <p:cNvPicPr>
            <a:picLocks noChangeAspect="1"/>
          </p:cNvPicPr>
          <p:nvPr/>
        </p:nvPicPr>
        <p:blipFill rotWithShape="1">
          <a:blip r:embed="rId4"/>
          <a:srcRect l="35062" t="11314" r="34583" b="17021"/>
          <a:stretch/>
        </p:blipFill>
        <p:spPr>
          <a:xfrm>
            <a:off x="6319520" y="972820"/>
            <a:ext cx="3700780" cy="4912360"/>
          </a:xfrm>
          <a:prstGeom prst="rect">
            <a:avLst/>
          </a:prstGeom>
        </p:spPr>
      </p:pic>
    </p:spTree>
    <p:extLst>
      <p:ext uri="{BB962C8B-B14F-4D97-AF65-F5344CB8AC3E}">
        <p14:creationId xmlns:p14="http://schemas.microsoft.com/office/powerpoint/2010/main" val="3990749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FB5F1F4-016C-4A1B-9E74-EF9A591FE7E6}"/>
              </a:ext>
            </a:extLst>
          </p:cNvPr>
          <p:cNvPicPr>
            <a:picLocks noChangeAspect="1"/>
          </p:cNvPicPr>
          <p:nvPr/>
        </p:nvPicPr>
        <p:blipFill rotWithShape="1">
          <a:blip r:embed="rId2"/>
          <a:srcRect b="5881"/>
          <a:stretch/>
        </p:blipFill>
        <p:spPr>
          <a:xfrm>
            <a:off x="407988" y="404813"/>
            <a:ext cx="11376025" cy="6048375"/>
          </a:xfrm>
          <a:prstGeom prst="rect">
            <a:avLst/>
          </a:prstGeom>
        </p:spPr>
      </p:pic>
    </p:spTree>
    <p:extLst>
      <p:ext uri="{BB962C8B-B14F-4D97-AF65-F5344CB8AC3E}">
        <p14:creationId xmlns:p14="http://schemas.microsoft.com/office/powerpoint/2010/main" val="859826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7D94BAF-84B1-4F04-B502-35440CB7D3C2}"/>
              </a:ext>
            </a:extLst>
          </p:cNvPr>
          <p:cNvPicPr>
            <a:picLocks noChangeAspect="1"/>
          </p:cNvPicPr>
          <p:nvPr/>
        </p:nvPicPr>
        <p:blipFill rotWithShape="1">
          <a:blip r:embed="rId2"/>
          <a:srcRect b="5881"/>
          <a:stretch/>
        </p:blipFill>
        <p:spPr>
          <a:xfrm>
            <a:off x="407988" y="433454"/>
            <a:ext cx="11376025" cy="6019734"/>
          </a:xfrm>
          <a:prstGeom prst="rect">
            <a:avLst/>
          </a:prstGeom>
        </p:spPr>
      </p:pic>
    </p:spTree>
    <p:extLst>
      <p:ext uri="{BB962C8B-B14F-4D97-AF65-F5344CB8AC3E}">
        <p14:creationId xmlns:p14="http://schemas.microsoft.com/office/powerpoint/2010/main" val="2465179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8543C68-BF20-4D5A-AD7C-E4F1D60D4FEF}"/>
              </a:ext>
            </a:extLst>
          </p:cNvPr>
          <p:cNvPicPr>
            <a:picLocks noChangeAspect="1"/>
          </p:cNvPicPr>
          <p:nvPr/>
        </p:nvPicPr>
        <p:blipFill rotWithShape="1">
          <a:blip r:embed="rId2"/>
          <a:srcRect b="5881"/>
          <a:stretch/>
        </p:blipFill>
        <p:spPr>
          <a:xfrm>
            <a:off x="407988" y="433454"/>
            <a:ext cx="11376025" cy="6019734"/>
          </a:xfrm>
          <a:prstGeom prst="rect">
            <a:avLst/>
          </a:prstGeom>
        </p:spPr>
      </p:pic>
    </p:spTree>
    <p:extLst>
      <p:ext uri="{BB962C8B-B14F-4D97-AF65-F5344CB8AC3E}">
        <p14:creationId xmlns:p14="http://schemas.microsoft.com/office/powerpoint/2010/main" val="47328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363A0F7-038A-4EB1-B2DE-26FFDBB38850}"/>
              </a:ext>
            </a:extLst>
          </p:cNvPr>
          <p:cNvPicPr>
            <a:picLocks noChangeAspect="1"/>
          </p:cNvPicPr>
          <p:nvPr/>
        </p:nvPicPr>
        <p:blipFill rotWithShape="1">
          <a:blip r:embed="rId2"/>
          <a:srcRect b="5881"/>
          <a:stretch/>
        </p:blipFill>
        <p:spPr>
          <a:xfrm>
            <a:off x="407988" y="433454"/>
            <a:ext cx="11376025" cy="6019734"/>
          </a:xfrm>
          <a:prstGeom prst="rect">
            <a:avLst/>
          </a:prstGeom>
        </p:spPr>
      </p:pic>
    </p:spTree>
    <p:extLst>
      <p:ext uri="{BB962C8B-B14F-4D97-AF65-F5344CB8AC3E}">
        <p14:creationId xmlns:p14="http://schemas.microsoft.com/office/powerpoint/2010/main" val="2890850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C5F6C4F-C9AE-4B87-9197-771260DF00F9}"/>
              </a:ext>
            </a:extLst>
          </p:cNvPr>
          <p:cNvPicPr>
            <a:picLocks noChangeAspect="1"/>
          </p:cNvPicPr>
          <p:nvPr/>
        </p:nvPicPr>
        <p:blipFill rotWithShape="1">
          <a:blip r:embed="rId2"/>
          <a:srcRect b="5881"/>
          <a:stretch/>
        </p:blipFill>
        <p:spPr>
          <a:xfrm>
            <a:off x="353862" y="404813"/>
            <a:ext cx="11430150" cy="6048375"/>
          </a:xfrm>
          <a:prstGeom prst="rect">
            <a:avLst/>
          </a:prstGeom>
        </p:spPr>
      </p:pic>
    </p:spTree>
    <p:extLst>
      <p:ext uri="{BB962C8B-B14F-4D97-AF65-F5344CB8AC3E}">
        <p14:creationId xmlns:p14="http://schemas.microsoft.com/office/powerpoint/2010/main" val="702222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BF8BA8C-DD44-422A-A6A3-234D3C696452}"/>
              </a:ext>
            </a:extLst>
          </p:cNvPr>
          <p:cNvPicPr>
            <a:picLocks noChangeAspect="1"/>
          </p:cNvPicPr>
          <p:nvPr/>
        </p:nvPicPr>
        <p:blipFill rotWithShape="1">
          <a:blip r:embed="rId2"/>
          <a:srcRect b="5881"/>
          <a:stretch/>
        </p:blipFill>
        <p:spPr>
          <a:xfrm>
            <a:off x="407988" y="404813"/>
            <a:ext cx="11376025" cy="6048375"/>
          </a:xfrm>
          <a:prstGeom prst="rect">
            <a:avLst/>
          </a:prstGeom>
        </p:spPr>
      </p:pic>
    </p:spTree>
    <p:extLst>
      <p:ext uri="{BB962C8B-B14F-4D97-AF65-F5344CB8AC3E}">
        <p14:creationId xmlns:p14="http://schemas.microsoft.com/office/powerpoint/2010/main" val="340923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E50B10-494C-42B4-9B1C-B71A5132C251}"/>
              </a:ext>
            </a:extLst>
          </p:cNvPr>
          <p:cNvSpPr>
            <a:spLocks noGrp="1"/>
          </p:cNvSpPr>
          <p:nvPr>
            <p:ph type="title"/>
          </p:nvPr>
        </p:nvSpPr>
        <p:spPr>
          <a:xfrm>
            <a:off x="407988" y="413498"/>
            <a:ext cx="9404723" cy="1400530"/>
          </a:xfrm>
        </p:spPr>
        <p:txBody>
          <a:bodyPr>
            <a:normAutofit/>
          </a:bodyPr>
          <a:lstStyle/>
          <a:p>
            <a:r>
              <a:rPr lang="es-AR" sz="4000" b="1" dirty="0" err="1">
                <a:solidFill>
                  <a:schemeClr val="accent3"/>
                </a:solidFill>
              </a:rPr>
              <a:t>Service</a:t>
            </a:r>
            <a:r>
              <a:rPr lang="es-AR" sz="4000" b="1" dirty="0">
                <a:solidFill>
                  <a:schemeClr val="accent3"/>
                </a:solidFill>
              </a:rPr>
              <a:t> Concesionaria de Autos</a:t>
            </a:r>
            <a:endParaRPr lang="es-MX" sz="4000" b="1" dirty="0">
              <a:solidFill>
                <a:schemeClr val="accent3"/>
              </a:solidFill>
            </a:endParaRPr>
          </a:p>
        </p:txBody>
      </p:sp>
      <p:sp>
        <p:nvSpPr>
          <p:cNvPr id="3" name="Marcador de contenido 2">
            <a:extLst>
              <a:ext uri="{FF2B5EF4-FFF2-40B4-BE49-F238E27FC236}">
                <a16:creationId xmlns:a16="http://schemas.microsoft.com/office/drawing/2014/main" id="{57DF5160-E8D1-4D6B-BB5C-935D79FEC934}"/>
              </a:ext>
            </a:extLst>
          </p:cNvPr>
          <p:cNvSpPr>
            <a:spLocks noGrp="1"/>
          </p:cNvSpPr>
          <p:nvPr>
            <p:ph idx="1"/>
          </p:nvPr>
        </p:nvSpPr>
        <p:spPr>
          <a:xfrm>
            <a:off x="2011680" y="1718704"/>
            <a:ext cx="9044886" cy="4346713"/>
          </a:xfrm>
        </p:spPr>
        <p:txBody>
          <a:bodyPr>
            <a:normAutofit/>
          </a:bodyPr>
          <a:lstStyle/>
          <a:p>
            <a:pPr lvl="1" algn="just"/>
            <a:r>
              <a:rPr lang="es-AR" sz="2600" dirty="0">
                <a:latin typeface="Lato" panose="020F0502020204030203" pitchFamily="34" charset="0"/>
                <a:ea typeface="Lato" panose="020F0502020204030203" pitchFamily="34" charset="0"/>
                <a:cs typeface="Lato" panose="020F0502020204030203" pitchFamily="34" charset="0"/>
              </a:rPr>
              <a:t>Vamos a trabajar con un ejemplo(</a:t>
            </a:r>
            <a:r>
              <a:rPr lang="es-AR" sz="2600" dirty="0" err="1">
                <a:latin typeface="Lato" panose="020F0502020204030203" pitchFamily="34" charset="0"/>
                <a:ea typeface="Lato" panose="020F0502020204030203" pitchFamily="34" charset="0"/>
                <a:cs typeface="Lato" panose="020F0502020204030203" pitchFamily="34" charset="0"/>
              </a:rPr>
              <a:t>Service</a:t>
            </a:r>
            <a:r>
              <a:rPr lang="es-AR" sz="2600" dirty="0">
                <a:latin typeface="Lato" panose="020F0502020204030203" pitchFamily="34" charset="0"/>
                <a:ea typeface="Lato" panose="020F0502020204030203" pitchFamily="34" charset="0"/>
                <a:cs typeface="Lato" panose="020F0502020204030203" pitchFamily="34" charset="0"/>
              </a:rPr>
              <a:t> Concesionaría de Autos), que pensamos en hacerlo simple y que contenga gran parte de los temas que desarrollamos en la guía de Programación Orientada a Objetos (POO).</a:t>
            </a:r>
          </a:p>
          <a:p>
            <a:pPr lvl="1" algn="just"/>
            <a:r>
              <a:rPr lang="es-AR" sz="2600" dirty="0">
                <a:latin typeface="Lato" panose="020F0502020204030203" pitchFamily="34" charset="0"/>
                <a:ea typeface="Lato" panose="020F0502020204030203" pitchFamily="34" charset="0"/>
                <a:cs typeface="Lato" panose="020F0502020204030203" pitchFamily="34" charset="0"/>
              </a:rPr>
              <a:t>Esperamos humildemente poder saldar algunas dudas que tengan hasta hoy y de no ser así al final de la exposición trataremos de resolver las dudas que surjan.</a:t>
            </a:r>
          </a:p>
          <a:p>
            <a:pPr lvl="1" algn="just"/>
            <a:r>
              <a:rPr lang="es-MX" sz="2600" dirty="0">
                <a:latin typeface="Lato" panose="020F0502020204030203" pitchFamily="34" charset="0"/>
                <a:ea typeface="Lato" panose="020F0502020204030203" pitchFamily="34" charset="0"/>
                <a:cs typeface="Lato" panose="020F0502020204030203" pitchFamily="34" charset="0"/>
              </a:rPr>
              <a:t>Desde ya muchas Gracias, ya que todos aprendemos con ésta tutoría.</a:t>
            </a:r>
          </a:p>
          <a:p>
            <a:pPr lvl="1" algn="just"/>
            <a:endParaRPr lang="es-AR" sz="26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291552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ABBE7A7-B589-4195-BC5F-021968C1D248}"/>
              </a:ext>
            </a:extLst>
          </p:cNvPr>
          <p:cNvPicPr>
            <a:picLocks noChangeAspect="1"/>
          </p:cNvPicPr>
          <p:nvPr/>
        </p:nvPicPr>
        <p:blipFill rotWithShape="1">
          <a:blip r:embed="rId2"/>
          <a:srcRect b="5881"/>
          <a:stretch/>
        </p:blipFill>
        <p:spPr>
          <a:xfrm>
            <a:off x="407988" y="404813"/>
            <a:ext cx="11376025" cy="6048375"/>
          </a:xfrm>
          <a:prstGeom prst="rect">
            <a:avLst/>
          </a:prstGeom>
        </p:spPr>
      </p:pic>
    </p:spTree>
    <p:extLst>
      <p:ext uri="{BB962C8B-B14F-4D97-AF65-F5344CB8AC3E}">
        <p14:creationId xmlns:p14="http://schemas.microsoft.com/office/powerpoint/2010/main" val="1186673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E426E54-F08C-4E31-B13E-0315B7D0B5FA}"/>
              </a:ext>
            </a:extLst>
          </p:cNvPr>
          <p:cNvPicPr>
            <a:picLocks noChangeAspect="1"/>
          </p:cNvPicPr>
          <p:nvPr/>
        </p:nvPicPr>
        <p:blipFill rotWithShape="1">
          <a:blip r:embed="rId2"/>
          <a:srcRect b="5881"/>
          <a:stretch/>
        </p:blipFill>
        <p:spPr>
          <a:xfrm>
            <a:off x="407988" y="404813"/>
            <a:ext cx="11376025" cy="6048375"/>
          </a:xfrm>
          <a:prstGeom prst="rect">
            <a:avLst/>
          </a:prstGeom>
        </p:spPr>
      </p:pic>
    </p:spTree>
    <p:extLst>
      <p:ext uri="{BB962C8B-B14F-4D97-AF65-F5344CB8AC3E}">
        <p14:creationId xmlns:p14="http://schemas.microsoft.com/office/powerpoint/2010/main" val="3598713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BB57D98-9B4C-4B86-AAD7-D25D9C6AF428}"/>
              </a:ext>
            </a:extLst>
          </p:cNvPr>
          <p:cNvPicPr>
            <a:picLocks noChangeAspect="1"/>
          </p:cNvPicPr>
          <p:nvPr/>
        </p:nvPicPr>
        <p:blipFill rotWithShape="1">
          <a:blip r:embed="rId2"/>
          <a:srcRect b="5881"/>
          <a:stretch/>
        </p:blipFill>
        <p:spPr>
          <a:xfrm>
            <a:off x="407988" y="404813"/>
            <a:ext cx="11376025" cy="6048375"/>
          </a:xfrm>
          <a:prstGeom prst="rect">
            <a:avLst/>
          </a:prstGeom>
        </p:spPr>
      </p:pic>
    </p:spTree>
    <p:extLst>
      <p:ext uri="{BB962C8B-B14F-4D97-AF65-F5344CB8AC3E}">
        <p14:creationId xmlns:p14="http://schemas.microsoft.com/office/powerpoint/2010/main" val="3177928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29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E50B10-494C-42B4-9B1C-B71A5132C251}"/>
              </a:ext>
            </a:extLst>
          </p:cNvPr>
          <p:cNvSpPr>
            <a:spLocks noGrp="1"/>
          </p:cNvSpPr>
          <p:nvPr>
            <p:ph type="title"/>
          </p:nvPr>
        </p:nvSpPr>
        <p:spPr>
          <a:xfrm>
            <a:off x="407988" y="404813"/>
            <a:ext cx="9404723" cy="1400530"/>
          </a:xfrm>
        </p:spPr>
        <p:txBody>
          <a:bodyPr>
            <a:normAutofit/>
          </a:bodyPr>
          <a:lstStyle/>
          <a:p>
            <a:r>
              <a:rPr lang="es-AR" sz="4000" b="1" dirty="0" err="1">
                <a:solidFill>
                  <a:schemeClr val="accent3"/>
                </a:solidFill>
              </a:rPr>
              <a:t>Service</a:t>
            </a:r>
            <a:r>
              <a:rPr lang="es-AR" sz="4000" b="1" dirty="0">
                <a:solidFill>
                  <a:schemeClr val="accent3"/>
                </a:solidFill>
              </a:rPr>
              <a:t> Concesionaria de Autos</a:t>
            </a:r>
            <a:endParaRPr lang="es-MX" sz="4000" b="1" dirty="0">
              <a:solidFill>
                <a:schemeClr val="accent3"/>
              </a:solidFill>
            </a:endParaRPr>
          </a:p>
        </p:txBody>
      </p:sp>
      <p:sp>
        <p:nvSpPr>
          <p:cNvPr id="3" name="Marcador de contenido 2">
            <a:extLst>
              <a:ext uri="{FF2B5EF4-FFF2-40B4-BE49-F238E27FC236}">
                <a16:creationId xmlns:a16="http://schemas.microsoft.com/office/drawing/2014/main" id="{57DF5160-E8D1-4D6B-BB5C-935D79FEC934}"/>
              </a:ext>
            </a:extLst>
          </p:cNvPr>
          <p:cNvSpPr>
            <a:spLocks noGrp="1"/>
          </p:cNvSpPr>
          <p:nvPr>
            <p:ph idx="1"/>
          </p:nvPr>
        </p:nvSpPr>
        <p:spPr>
          <a:xfrm>
            <a:off x="1899138" y="1700213"/>
            <a:ext cx="9157428" cy="4346713"/>
          </a:xfrm>
        </p:spPr>
        <p:txBody>
          <a:bodyPr>
            <a:normAutofit/>
          </a:bodyPr>
          <a:lstStyle/>
          <a:p>
            <a:pPr algn="just"/>
            <a:r>
              <a:rPr lang="es-AR" sz="2600" dirty="0">
                <a:latin typeface="Lato" panose="020F0502020204030203" pitchFamily="34" charset="0"/>
                <a:ea typeface="Lato" panose="020F0502020204030203" pitchFamily="34" charset="0"/>
                <a:cs typeface="Lato" panose="020F0502020204030203" pitchFamily="34" charset="0"/>
              </a:rPr>
              <a:t>El ejemplo plantea la necesidad de una concesionaría de Autos de tener un programa dónde según la marca de los vehículos (Ford, Fiat, Toyota o Nissan) nos diga por pantalla el precio correspondiente a la marca y al número de </a:t>
            </a:r>
            <a:r>
              <a:rPr lang="es-AR" sz="2600" dirty="0" err="1">
                <a:latin typeface="Lato" panose="020F0502020204030203" pitchFamily="34" charset="0"/>
                <a:ea typeface="Lato" panose="020F0502020204030203" pitchFamily="34" charset="0"/>
                <a:cs typeface="Lato" panose="020F0502020204030203" pitchFamily="34" charset="0"/>
              </a:rPr>
              <a:t>Service</a:t>
            </a:r>
            <a:r>
              <a:rPr lang="es-AR" sz="2600" dirty="0">
                <a:latin typeface="Lato" panose="020F0502020204030203" pitchFamily="34" charset="0"/>
                <a:ea typeface="Lato" panose="020F0502020204030203" pitchFamily="34" charset="0"/>
                <a:cs typeface="Lato" panose="020F0502020204030203" pitchFamily="34" charset="0"/>
              </a:rPr>
              <a:t>, según la cantidad de kilómetros recorridos.</a:t>
            </a:r>
          </a:p>
          <a:p>
            <a:pPr algn="just"/>
            <a:r>
              <a:rPr lang="es-AR" sz="2600" dirty="0">
                <a:latin typeface="Lato" panose="020F0502020204030203" pitchFamily="34" charset="0"/>
                <a:ea typeface="Lato" panose="020F0502020204030203" pitchFamily="34" charset="0"/>
                <a:cs typeface="Lato" panose="020F0502020204030203" pitchFamily="34" charset="0"/>
              </a:rPr>
              <a:t>Para ello vamos a empezar creando una clase llamada </a:t>
            </a:r>
            <a:r>
              <a:rPr lang="es-AR" sz="2600" dirty="0" err="1">
                <a:latin typeface="Lato" panose="020F0502020204030203" pitchFamily="34" charset="0"/>
                <a:ea typeface="Lato" panose="020F0502020204030203" pitchFamily="34" charset="0"/>
                <a:cs typeface="Lato" panose="020F0502020204030203" pitchFamily="34" charset="0"/>
              </a:rPr>
              <a:t>ConcesionaríaAutos</a:t>
            </a:r>
            <a:r>
              <a:rPr lang="es-AR" sz="2600" dirty="0">
                <a:latin typeface="Lato" panose="020F0502020204030203" pitchFamily="34" charset="0"/>
                <a:ea typeface="Lato" panose="020F0502020204030203" pitchFamily="34" charset="0"/>
                <a:cs typeface="Lato" panose="020F0502020204030203" pitchFamily="34" charset="0"/>
              </a:rPr>
              <a:t>, en la cual crearemos el método </a:t>
            </a:r>
            <a:r>
              <a:rPr lang="es-AR" sz="2600" dirty="0" err="1">
                <a:latin typeface="Lato" panose="020F0502020204030203" pitchFamily="34" charset="0"/>
                <a:ea typeface="Lato" panose="020F0502020204030203" pitchFamily="34" charset="0"/>
                <a:cs typeface="Lato" panose="020F0502020204030203" pitchFamily="34" charset="0"/>
              </a:rPr>
              <a:t>Main</a:t>
            </a:r>
            <a:r>
              <a:rPr lang="es-AR" sz="2600" dirty="0">
                <a:latin typeface="Lato" panose="020F0502020204030203" pitchFamily="34" charset="0"/>
                <a:ea typeface="Lato" panose="020F0502020204030203" pitchFamily="34" charset="0"/>
                <a:cs typeface="Lato" panose="020F0502020204030203" pitchFamily="34" charset="0"/>
              </a:rPr>
              <a:t>(recordemos que es dónde nuestro programa empieza a ejecutarse).</a:t>
            </a:r>
          </a:p>
          <a:p>
            <a:pPr marL="0" indent="0" algn="just">
              <a:buNone/>
            </a:pPr>
            <a:endParaRPr lang="es-AR" sz="28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133371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F0523A97-2A1B-4308-9C40-94EA69A5D423}"/>
              </a:ext>
            </a:extLst>
          </p:cNvPr>
          <p:cNvPicPr>
            <a:picLocks noGrp="1" noChangeAspect="1"/>
          </p:cNvPicPr>
          <p:nvPr>
            <p:ph idx="1"/>
          </p:nvPr>
        </p:nvPicPr>
        <p:blipFill>
          <a:blip r:embed="rId2">
            <a:alphaModFix amt="85000"/>
          </a:blip>
          <a:stretch>
            <a:fillRect/>
          </a:stretch>
        </p:blipFill>
        <p:spPr>
          <a:xfrm>
            <a:off x="1783822" y="423000"/>
            <a:ext cx="8624356" cy="6012000"/>
          </a:xfrm>
        </p:spPr>
      </p:pic>
    </p:spTree>
    <p:extLst>
      <p:ext uri="{BB962C8B-B14F-4D97-AF65-F5344CB8AC3E}">
        <p14:creationId xmlns:p14="http://schemas.microsoft.com/office/powerpoint/2010/main" val="396605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91ACD6B-6D98-494D-824C-BAE278436A2A}"/>
              </a:ext>
            </a:extLst>
          </p:cNvPr>
          <p:cNvPicPr>
            <a:picLocks noChangeAspect="1"/>
          </p:cNvPicPr>
          <p:nvPr/>
        </p:nvPicPr>
        <p:blipFill rotWithShape="1">
          <a:blip r:embed="rId2">
            <a:alphaModFix amt="85000"/>
          </a:blip>
          <a:srcRect b="5520"/>
          <a:stretch/>
        </p:blipFill>
        <p:spPr>
          <a:xfrm>
            <a:off x="407988" y="441325"/>
            <a:ext cx="11376025" cy="6051600"/>
          </a:xfrm>
          <a:prstGeom prst="rect">
            <a:avLst/>
          </a:prstGeom>
        </p:spPr>
      </p:pic>
      <p:sp>
        <p:nvSpPr>
          <p:cNvPr id="9" name="Flecha: hacia la izquierda 8">
            <a:extLst>
              <a:ext uri="{FF2B5EF4-FFF2-40B4-BE49-F238E27FC236}">
                <a16:creationId xmlns:a16="http://schemas.microsoft.com/office/drawing/2014/main" id="{C7A16017-A461-4255-B9BC-D81A71322D2F}"/>
              </a:ext>
            </a:extLst>
          </p:cNvPr>
          <p:cNvSpPr/>
          <p:nvPr/>
        </p:nvSpPr>
        <p:spPr>
          <a:xfrm>
            <a:off x="6096000" y="1899139"/>
            <a:ext cx="928468" cy="534572"/>
          </a:xfrm>
          <a:prstGeom prst="lef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Flecha: hacia la izquierda 9">
            <a:extLst>
              <a:ext uri="{FF2B5EF4-FFF2-40B4-BE49-F238E27FC236}">
                <a16:creationId xmlns:a16="http://schemas.microsoft.com/office/drawing/2014/main" id="{F721B804-1A99-4149-9191-2623E25E0DA5}"/>
              </a:ext>
            </a:extLst>
          </p:cNvPr>
          <p:cNvSpPr/>
          <p:nvPr/>
        </p:nvSpPr>
        <p:spPr>
          <a:xfrm>
            <a:off x="9779391" y="5205044"/>
            <a:ext cx="928468" cy="534572"/>
          </a:xfrm>
          <a:prstGeom prst="lef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3"/>
              </a:solidFill>
            </a:endParaRPr>
          </a:p>
        </p:txBody>
      </p:sp>
    </p:spTree>
    <p:extLst>
      <p:ext uri="{BB962C8B-B14F-4D97-AF65-F5344CB8AC3E}">
        <p14:creationId xmlns:p14="http://schemas.microsoft.com/office/powerpoint/2010/main" val="122373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1E3BBC72-3877-4C81-92AC-898198BBCF0E}"/>
              </a:ext>
            </a:extLst>
          </p:cNvPr>
          <p:cNvPicPr>
            <a:picLocks noChangeAspect="1"/>
          </p:cNvPicPr>
          <p:nvPr/>
        </p:nvPicPr>
        <p:blipFill rotWithShape="1">
          <a:blip r:embed="rId2">
            <a:alphaModFix amt="85000"/>
          </a:blip>
          <a:srcRect b="5586"/>
          <a:stretch/>
        </p:blipFill>
        <p:spPr>
          <a:xfrm>
            <a:off x="407988" y="441325"/>
            <a:ext cx="11376025" cy="6011863"/>
          </a:xfrm>
          <a:prstGeom prst="rect">
            <a:avLst/>
          </a:prstGeom>
        </p:spPr>
      </p:pic>
    </p:spTree>
    <p:extLst>
      <p:ext uri="{BB962C8B-B14F-4D97-AF65-F5344CB8AC3E}">
        <p14:creationId xmlns:p14="http://schemas.microsoft.com/office/powerpoint/2010/main" val="162113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CED5E11-2B3D-4E4B-9C7D-9FCAB2BC7444}"/>
              </a:ext>
            </a:extLst>
          </p:cNvPr>
          <p:cNvPicPr>
            <a:picLocks noChangeAspect="1"/>
          </p:cNvPicPr>
          <p:nvPr/>
        </p:nvPicPr>
        <p:blipFill>
          <a:blip r:embed="rId2">
            <a:alphaModFix amt="85000"/>
          </a:blip>
          <a:stretch>
            <a:fillRect/>
          </a:stretch>
        </p:blipFill>
        <p:spPr>
          <a:xfrm>
            <a:off x="407988" y="441325"/>
            <a:ext cx="11376025" cy="6011863"/>
          </a:xfrm>
          <a:prstGeom prst="rect">
            <a:avLst/>
          </a:prstGeom>
        </p:spPr>
      </p:pic>
      <p:sp>
        <p:nvSpPr>
          <p:cNvPr id="4" name="Bocadillo: ovalado 3">
            <a:extLst>
              <a:ext uri="{FF2B5EF4-FFF2-40B4-BE49-F238E27FC236}">
                <a16:creationId xmlns:a16="http://schemas.microsoft.com/office/drawing/2014/main" id="{95507D91-D196-4C7D-ADD3-73802A13C700}"/>
              </a:ext>
            </a:extLst>
          </p:cNvPr>
          <p:cNvSpPr/>
          <p:nvPr/>
        </p:nvSpPr>
        <p:spPr>
          <a:xfrm>
            <a:off x="4013981" y="269826"/>
            <a:ext cx="2082019" cy="1842868"/>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Creamos un paquete llamado entidades </a:t>
            </a:r>
            <a:endParaRPr lang="es-MX" dirty="0"/>
          </a:p>
        </p:txBody>
      </p:sp>
    </p:spTree>
    <p:extLst>
      <p:ext uri="{BB962C8B-B14F-4D97-AF65-F5344CB8AC3E}">
        <p14:creationId xmlns:p14="http://schemas.microsoft.com/office/powerpoint/2010/main" val="54688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5CE2221-E08C-4ED8-A182-F58E015119E3}"/>
              </a:ext>
            </a:extLst>
          </p:cNvPr>
          <p:cNvPicPr>
            <a:picLocks noChangeAspect="1"/>
          </p:cNvPicPr>
          <p:nvPr/>
        </p:nvPicPr>
        <p:blipFill>
          <a:blip r:embed="rId2">
            <a:alphaModFix amt="85000"/>
          </a:blip>
          <a:stretch>
            <a:fillRect/>
          </a:stretch>
        </p:blipFill>
        <p:spPr>
          <a:xfrm>
            <a:off x="407988" y="441325"/>
            <a:ext cx="11376025" cy="6011863"/>
          </a:xfrm>
          <a:prstGeom prst="rect">
            <a:avLst/>
          </a:prstGeom>
        </p:spPr>
      </p:pic>
      <p:sp>
        <p:nvSpPr>
          <p:cNvPr id="8" name="Bocadillo: ovalado 7">
            <a:extLst>
              <a:ext uri="{FF2B5EF4-FFF2-40B4-BE49-F238E27FC236}">
                <a16:creationId xmlns:a16="http://schemas.microsoft.com/office/drawing/2014/main" id="{3A4E5D1F-7E1D-4E12-9ECC-A0B37F1F3528}"/>
              </a:ext>
            </a:extLst>
          </p:cNvPr>
          <p:cNvSpPr/>
          <p:nvPr/>
        </p:nvSpPr>
        <p:spPr>
          <a:xfrm>
            <a:off x="4013981" y="441325"/>
            <a:ext cx="2082019" cy="1842868"/>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Creamos una clase llamada Auto </a:t>
            </a:r>
            <a:endParaRPr lang="es-MX" dirty="0"/>
          </a:p>
        </p:txBody>
      </p:sp>
    </p:spTree>
    <p:extLst>
      <p:ext uri="{BB962C8B-B14F-4D97-AF65-F5344CB8AC3E}">
        <p14:creationId xmlns:p14="http://schemas.microsoft.com/office/powerpoint/2010/main" val="3643910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754</TotalTime>
  <Words>536</Words>
  <Application>Microsoft Office PowerPoint</Application>
  <PresentationFormat>Panorámica</PresentationFormat>
  <Paragraphs>57</Paragraphs>
  <Slides>33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Arial</vt:lpstr>
      <vt:lpstr>Calibri</vt:lpstr>
      <vt:lpstr>Century Gothic</vt:lpstr>
      <vt:lpstr>Lato</vt:lpstr>
      <vt:lpstr>Wingdings 3</vt:lpstr>
      <vt:lpstr>Ion</vt:lpstr>
      <vt:lpstr>Tutoría POO</vt:lpstr>
      <vt:lpstr>Integrantes:</vt:lpstr>
      <vt:lpstr>Service Concesionaria de Autos</vt:lpstr>
      <vt:lpstr>Service Concesionaria de Autos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Service Concesionaria de Autos</vt:lpstr>
      <vt:lpstr>Presentación de PowerPoint</vt:lpstr>
      <vt:lpstr>Presentación de PowerPoint</vt:lpstr>
      <vt:lpstr>Métodos constructores</vt:lpstr>
      <vt:lpstr>Presentación de PowerPoint</vt:lpstr>
      <vt:lpstr>Presentación de PowerPoint</vt:lpstr>
      <vt:lpstr>Presentación de PowerPoint</vt:lpstr>
      <vt:lpstr>Presentación de PowerPoint</vt:lpstr>
      <vt:lpstr>Encapsulamiento</vt:lpstr>
      <vt:lpstr>Métodos Getters &amp; Setters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Tutoría POO</dc:title>
  <dc:creator>Raul</dc:creator>
  <cp:lastModifiedBy>Raul</cp:lastModifiedBy>
  <cp:revision>36</cp:revision>
  <dcterms:created xsi:type="dcterms:W3CDTF">2022-09-09T16:39:15Z</dcterms:created>
  <dcterms:modified xsi:type="dcterms:W3CDTF">2022-09-12T01:03:37Z</dcterms:modified>
</cp:coreProperties>
</file>