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8" r:id="rId3"/>
    <p:sldId id="319"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6" r:id="rId19"/>
    <p:sldId id="312" r:id="rId20"/>
    <p:sldId id="313" r:id="rId21"/>
    <p:sldId id="257" r:id="rId22"/>
    <p:sldId id="296" r:id="rId23"/>
    <p:sldId id="258" r:id="rId24"/>
    <p:sldId id="259" r:id="rId25"/>
    <p:sldId id="260" r:id="rId26"/>
    <p:sldId id="261" r:id="rId27"/>
    <p:sldId id="262" r:id="rId28"/>
    <p:sldId id="263" r:id="rId29"/>
    <p:sldId id="264" r:id="rId30"/>
    <p:sldId id="265" r:id="rId31"/>
    <p:sldId id="26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CC01948-B1B5-4A9E-BDA4-3D0A1B31299E}" type="datetimeFigureOut">
              <a:rPr lang="es-AR" smtClean="0"/>
              <a:t>7/3/2023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374364F-D866-485F-8F8C-9E6B06A9E1AE}" type="slidenum">
              <a:rPr lang="es-AR" smtClean="0"/>
              <a:t>‹Nº›</a:t>
            </a:fld>
            <a:endParaRPr lang="es-AR"/>
          </a:p>
        </p:txBody>
      </p:sp>
    </p:spTree>
    <p:extLst>
      <p:ext uri="{BB962C8B-B14F-4D97-AF65-F5344CB8AC3E}">
        <p14:creationId xmlns:p14="http://schemas.microsoft.com/office/powerpoint/2010/main" val="3359418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CC01948-B1B5-4A9E-BDA4-3D0A1B31299E}" type="datetimeFigureOut">
              <a:rPr lang="es-AR" smtClean="0"/>
              <a:t>7/3/2023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374364F-D866-485F-8F8C-9E6B06A9E1AE}" type="slidenum">
              <a:rPr lang="es-AR" smtClean="0"/>
              <a:t>‹Nº›</a:t>
            </a:fld>
            <a:endParaRPr lang="es-AR"/>
          </a:p>
        </p:txBody>
      </p:sp>
    </p:spTree>
    <p:extLst>
      <p:ext uri="{BB962C8B-B14F-4D97-AF65-F5344CB8AC3E}">
        <p14:creationId xmlns:p14="http://schemas.microsoft.com/office/powerpoint/2010/main" val="2232537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9CC01948-B1B5-4A9E-BDA4-3D0A1B31299E}" type="datetimeFigureOut">
              <a:rPr lang="es-AR" smtClean="0"/>
              <a:t>7/3/2023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374364F-D866-485F-8F8C-9E6B06A9E1AE}" type="slidenum">
              <a:rPr lang="es-AR" smtClean="0"/>
              <a:t>‹Nº›</a:t>
            </a:fld>
            <a:endParaRPr lang="es-AR"/>
          </a:p>
        </p:txBody>
      </p:sp>
    </p:spTree>
    <p:extLst>
      <p:ext uri="{BB962C8B-B14F-4D97-AF65-F5344CB8AC3E}">
        <p14:creationId xmlns:p14="http://schemas.microsoft.com/office/powerpoint/2010/main" val="1772264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Editar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9CC01948-B1B5-4A9E-BDA4-3D0A1B31299E}" type="datetimeFigureOut">
              <a:rPr lang="es-AR" smtClean="0"/>
              <a:t>7/3/2023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374364F-D866-485F-8F8C-9E6B06A9E1AE}" type="slidenum">
              <a:rPr lang="es-AR" smtClean="0"/>
              <a:t>‹Nº›</a:t>
            </a:fld>
            <a:endParaRPr lang="es-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68646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CC01948-B1B5-4A9E-BDA4-3D0A1B31299E}" type="datetimeFigureOut">
              <a:rPr lang="es-AR" smtClean="0"/>
              <a:t>7/3/2023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374364F-D866-485F-8F8C-9E6B06A9E1AE}" type="slidenum">
              <a:rPr lang="es-AR" smtClean="0"/>
              <a:t>‹Nº›</a:t>
            </a:fld>
            <a:endParaRPr lang="es-AR"/>
          </a:p>
        </p:txBody>
      </p:sp>
    </p:spTree>
    <p:extLst>
      <p:ext uri="{BB962C8B-B14F-4D97-AF65-F5344CB8AC3E}">
        <p14:creationId xmlns:p14="http://schemas.microsoft.com/office/powerpoint/2010/main" val="4273033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C01948-B1B5-4A9E-BDA4-3D0A1B31299E}" type="datetimeFigureOut">
              <a:rPr lang="es-AR" smtClean="0"/>
              <a:t>7/3/2023</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374364F-D866-485F-8F8C-9E6B06A9E1AE}" type="slidenum">
              <a:rPr lang="es-AR" smtClean="0"/>
              <a:t>‹Nº›</a:t>
            </a:fld>
            <a:endParaRPr lang="es-AR"/>
          </a:p>
        </p:txBody>
      </p:sp>
    </p:spTree>
    <p:extLst>
      <p:ext uri="{BB962C8B-B14F-4D97-AF65-F5344CB8AC3E}">
        <p14:creationId xmlns:p14="http://schemas.microsoft.com/office/powerpoint/2010/main" val="659254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C01948-B1B5-4A9E-BDA4-3D0A1B31299E}" type="datetimeFigureOut">
              <a:rPr lang="es-AR" smtClean="0"/>
              <a:t>7/3/2023</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374364F-D866-485F-8F8C-9E6B06A9E1AE}" type="slidenum">
              <a:rPr lang="es-AR" smtClean="0"/>
              <a:t>‹Nº›</a:t>
            </a:fld>
            <a:endParaRPr lang="es-AR"/>
          </a:p>
        </p:txBody>
      </p:sp>
    </p:spTree>
    <p:extLst>
      <p:ext uri="{BB962C8B-B14F-4D97-AF65-F5344CB8AC3E}">
        <p14:creationId xmlns:p14="http://schemas.microsoft.com/office/powerpoint/2010/main" val="3906900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CC01948-B1B5-4A9E-BDA4-3D0A1B31299E}" type="datetimeFigureOut">
              <a:rPr lang="es-AR" smtClean="0"/>
              <a:t>7/3/2023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374364F-D866-485F-8F8C-9E6B06A9E1AE}" type="slidenum">
              <a:rPr lang="es-AR" smtClean="0"/>
              <a:t>‹Nº›</a:t>
            </a:fld>
            <a:endParaRPr lang="es-AR"/>
          </a:p>
        </p:txBody>
      </p:sp>
    </p:spTree>
    <p:extLst>
      <p:ext uri="{BB962C8B-B14F-4D97-AF65-F5344CB8AC3E}">
        <p14:creationId xmlns:p14="http://schemas.microsoft.com/office/powerpoint/2010/main" val="3570952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CC01948-B1B5-4A9E-BDA4-3D0A1B31299E}" type="datetimeFigureOut">
              <a:rPr lang="es-AR" smtClean="0"/>
              <a:t>7/3/2023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374364F-D866-485F-8F8C-9E6B06A9E1AE}" type="slidenum">
              <a:rPr lang="es-AR" smtClean="0"/>
              <a:t>‹Nº›</a:t>
            </a:fld>
            <a:endParaRPr lang="es-AR"/>
          </a:p>
        </p:txBody>
      </p:sp>
    </p:spTree>
    <p:extLst>
      <p:ext uri="{BB962C8B-B14F-4D97-AF65-F5344CB8AC3E}">
        <p14:creationId xmlns:p14="http://schemas.microsoft.com/office/powerpoint/2010/main" val="1020443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9CC01948-B1B5-4A9E-BDA4-3D0A1B31299E}" type="datetimeFigureOut">
              <a:rPr lang="es-AR" smtClean="0"/>
              <a:t>7/3/2023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374364F-D866-485F-8F8C-9E6B06A9E1AE}" type="slidenum">
              <a:rPr lang="es-AR" smtClean="0"/>
              <a:t>‹Nº›</a:t>
            </a:fld>
            <a:endParaRPr lang="es-AR"/>
          </a:p>
        </p:txBody>
      </p:sp>
    </p:spTree>
    <p:extLst>
      <p:ext uri="{BB962C8B-B14F-4D97-AF65-F5344CB8AC3E}">
        <p14:creationId xmlns:p14="http://schemas.microsoft.com/office/powerpoint/2010/main" val="3144507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CC01948-B1B5-4A9E-BDA4-3D0A1B31299E}" type="datetimeFigureOut">
              <a:rPr lang="es-AR" smtClean="0"/>
              <a:t>7/3/2023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374364F-D866-485F-8F8C-9E6B06A9E1AE}" type="slidenum">
              <a:rPr lang="es-AR" smtClean="0"/>
              <a:t>‹Nº›</a:t>
            </a:fld>
            <a:endParaRPr lang="es-AR"/>
          </a:p>
        </p:txBody>
      </p:sp>
    </p:spTree>
    <p:extLst>
      <p:ext uri="{BB962C8B-B14F-4D97-AF65-F5344CB8AC3E}">
        <p14:creationId xmlns:p14="http://schemas.microsoft.com/office/powerpoint/2010/main" val="2915645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CC01948-B1B5-4A9E-BDA4-3D0A1B31299E}" type="datetimeFigureOut">
              <a:rPr lang="es-AR" smtClean="0"/>
              <a:t>7/3/2023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374364F-D866-485F-8F8C-9E6B06A9E1AE}" type="slidenum">
              <a:rPr lang="es-AR" smtClean="0"/>
              <a:t>‹Nº›</a:t>
            </a:fld>
            <a:endParaRPr lang="es-AR"/>
          </a:p>
        </p:txBody>
      </p:sp>
    </p:spTree>
    <p:extLst>
      <p:ext uri="{BB962C8B-B14F-4D97-AF65-F5344CB8AC3E}">
        <p14:creationId xmlns:p14="http://schemas.microsoft.com/office/powerpoint/2010/main" val="1421097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CC01948-B1B5-4A9E-BDA4-3D0A1B31299E}" type="datetimeFigureOut">
              <a:rPr lang="es-AR" smtClean="0"/>
              <a:t>7/3/2023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374364F-D866-485F-8F8C-9E6B06A9E1AE}" type="slidenum">
              <a:rPr lang="es-AR" smtClean="0"/>
              <a:t>‹Nº›</a:t>
            </a:fld>
            <a:endParaRPr lang="es-AR"/>
          </a:p>
        </p:txBody>
      </p:sp>
    </p:spTree>
    <p:extLst>
      <p:ext uri="{BB962C8B-B14F-4D97-AF65-F5344CB8AC3E}">
        <p14:creationId xmlns:p14="http://schemas.microsoft.com/office/powerpoint/2010/main" val="250984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9CC01948-B1B5-4A9E-BDA4-3D0A1B31299E}" type="datetimeFigureOut">
              <a:rPr lang="es-AR" smtClean="0"/>
              <a:t>7/3/2023</a:t>
            </a:fld>
            <a:endParaRPr lang="es-AR"/>
          </a:p>
        </p:txBody>
      </p:sp>
      <p:sp>
        <p:nvSpPr>
          <p:cNvPr id="5" name="Footer Placeholder 3"/>
          <p:cNvSpPr>
            <a:spLocks noGrp="1"/>
          </p:cNvSpPr>
          <p:nvPr>
            <p:ph type="ftr" sz="quarter" idx="11"/>
          </p:nvPr>
        </p:nvSpPr>
        <p:spPr/>
        <p:txBody>
          <a:bodyPr/>
          <a:lstStyle/>
          <a:p>
            <a:endParaRPr lang="es-AR"/>
          </a:p>
        </p:txBody>
      </p:sp>
      <p:sp>
        <p:nvSpPr>
          <p:cNvPr id="6" name="Slide Number Placeholder 4"/>
          <p:cNvSpPr>
            <a:spLocks noGrp="1"/>
          </p:cNvSpPr>
          <p:nvPr>
            <p:ph type="sldNum" sz="quarter" idx="12"/>
          </p:nvPr>
        </p:nvSpPr>
        <p:spPr/>
        <p:txBody>
          <a:bodyPr/>
          <a:lstStyle/>
          <a:p>
            <a:fld id="{6374364F-D866-485F-8F8C-9E6B06A9E1AE}" type="slidenum">
              <a:rPr lang="es-AR" smtClean="0"/>
              <a:t>‹Nº›</a:t>
            </a:fld>
            <a:endParaRPr lang="es-AR"/>
          </a:p>
        </p:txBody>
      </p:sp>
    </p:spTree>
    <p:extLst>
      <p:ext uri="{BB962C8B-B14F-4D97-AF65-F5344CB8AC3E}">
        <p14:creationId xmlns:p14="http://schemas.microsoft.com/office/powerpoint/2010/main" val="234572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C01948-B1B5-4A9E-BDA4-3D0A1B31299E}" type="datetimeFigureOut">
              <a:rPr lang="es-AR" smtClean="0"/>
              <a:t>7/3/2023</a:t>
            </a:fld>
            <a:endParaRPr lang="es-AR"/>
          </a:p>
        </p:txBody>
      </p:sp>
      <p:sp>
        <p:nvSpPr>
          <p:cNvPr id="5" name="Footer Placeholder 2"/>
          <p:cNvSpPr>
            <a:spLocks noGrp="1"/>
          </p:cNvSpPr>
          <p:nvPr>
            <p:ph type="ftr" sz="quarter" idx="11"/>
          </p:nvPr>
        </p:nvSpPr>
        <p:spPr/>
        <p:txBody>
          <a:bodyPr/>
          <a:lstStyle/>
          <a:p>
            <a:endParaRPr lang="es-AR"/>
          </a:p>
        </p:txBody>
      </p:sp>
      <p:sp>
        <p:nvSpPr>
          <p:cNvPr id="6" name="Slide Number Placeholder 3"/>
          <p:cNvSpPr>
            <a:spLocks noGrp="1"/>
          </p:cNvSpPr>
          <p:nvPr>
            <p:ph type="sldNum" sz="quarter" idx="12"/>
          </p:nvPr>
        </p:nvSpPr>
        <p:spPr/>
        <p:txBody>
          <a:bodyPr/>
          <a:lstStyle/>
          <a:p>
            <a:fld id="{6374364F-D866-485F-8F8C-9E6B06A9E1AE}" type="slidenum">
              <a:rPr lang="es-AR" smtClean="0"/>
              <a:t>‹Nº›</a:t>
            </a:fld>
            <a:endParaRPr lang="es-AR"/>
          </a:p>
        </p:txBody>
      </p:sp>
    </p:spTree>
    <p:extLst>
      <p:ext uri="{BB962C8B-B14F-4D97-AF65-F5344CB8AC3E}">
        <p14:creationId xmlns:p14="http://schemas.microsoft.com/office/powerpoint/2010/main" val="197094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7" name="Date Placeholder 4"/>
          <p:cNvSpPr>
            <a:spLocks noGrp="1"/>
          </p:cNvSpPr>
          <p:nvPr>
            <p:ph type="dt" sz="half" idx="10"/>
          </p:nvPr>
        </p:nvSpPr>
        <p:spPr/>
        <p:txBody>
          <a:bodyPr/>
          <a:lstStyle/>
          <a:p>
            <a:fld id="{9CC01948-B1B5-4A9E-BDA4-3D0A1B31299E}" type="datetimeFigureOut">
              <a:rPr lang="es-AR" smtClean="0"/>
              <a:t>7/3/2023</a:t>
            </a:fld>
            <a:endParaRPr lang="es-AR"/>
          </a:p>
        </p:txBody>
      </p:sp>
      <p:sp>
        <p:nvSpPr>
          <p:cNvPr id="5" name="Footer Placeholder 5"/>
          <p:cNvSpPr>
            <a:spLocks noGrp="1"/>
          </p:cNvSpPr>
          <p:nvPr>
            <p:ph type="ftr" sz="quarter" idx="11"/>
          </p:nvPr>
        </p:nvSpPr>
        <p:spPr/>
        <p:txBody>
          <a:bodyPr/>
          <a:lstStyle/>
          <a:p>
            <a:endParaRPr lang="es-AR"/>
          </a:p>
        </p:txBody>
      </p:sp>
      <p:sp>
        <p:nvSpPr>
          <p:cNvPr id="6" name="Slide Number Placeholder 6"/>
          <p:cNvSpPr>
            <a:spLocks noGrp="1"/>
          </p:cNvSpPr>
          <p:nvPr>
            <p:ph type="sldNum" sz="quarter" idx="12"/>
          </p:nvPr>
        </p:nvSpPr>
        <p:spPr/>
        <p:txBody>
          <a:bodyPr/>
          <a:lstStyle/>
          <a:p>
            <a:fld id="{6374364F-D866-485F-8F8C-9E6B06A9E1AE}" type="slidenum">
              <a:rPr lang="es-AR" smtClean="0"/>
              <a:t>‹Nº›</a:t>
            </a:fld>
            <a:endParaRPr lang="es-AR"/>
          </a:p>
        </p:txBody>
      </p:sp>
    </p:spTree>
    <p:extLst>
      <p:ext uri="{BB962C8B-B14F-4D97-AF65-F5344CB8AC3E}">
        <p14:creationId xmlns:p14="http://schemas.microsoft.com/office/powerpoint/2010/main" val="3157871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CC01948-B1B5-4A9E-BDA4-3D0A1B31299E}" type="datetimeFigureOut">
              <a:rPr lang="es-AR" smtClean="0"/>
              <a:t>7/3/2023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374364F-D866-485F-8F8C-9E6B06A9E1AE}" type="slidenum">
              <a:rPr lang="es-AR" smtClean="0"/>
              <a:t>‹Nº›</a:t>
            </a:fld>
            <a:endParaRPr lang="es-AR"/>
          </a:p>
        </p:txBody>
      </p:sp>
    </p:spTree>
    <p:extLst>
      <p:ext uri="{BB962C8B-B14F-4D97-AF65-F5344CB8AC3E}">
        <p14:creationId xmlns:p14="http://schemas.microsoft.com/office/powerpoint/2010/main" val="954662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CC01948-B1B5-4A9E-BDA4-3D0A1B31299E}" type="datetimeFigureOut">
              <a:rPr lang="es-AR" smtClean="0"/>
              <a:t>7/3/2023</a:t>
            </a:fld>
            <a:endParaRPr lang="es-A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374364F-D866-485F-8F8C-9E6B06A9E1AE}" type="slidenum">
              <a:rPr lang="es-AR" smtClean="0"/>
              <a:t>‹Nº›</a:t>
            </a:fld>
            <a:endParaRPr lang="es-AR"/>
          </a:p>
        </p:txBody>
      </p:sp>
    </p:spTree>
    <p:extLst>
      <p:ext uri="{BB962C8B-B14F-4D97-AF65-F5344CB8AC3E}">
        <p14:creationId xmlns:p14="http://schemas.microsoft.com/office/powerpoint/2010/main" val="36457287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5.wmf"/></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18.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1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D8F503B0-525E-44D7-85AF-347A01D59299}"/>
              </a:ext>
            </a:extLst>
          </p:cNvPr>
          <p:cNvSpPr/>
          <p:nvPr/>
        </p:nvSpPr>
        <p:spPr>
          <a:xfrm>
            <a:off x="3809594" y="515201"/>
            <a:ext cx="3531801" cy="369332"/>
          </a:xfrm>
          <a:prstGeom prst="rect">
            <a:avLst/>
          </a:prstGeom>
        </p:spPr>
        <p:txBody>
          <a:bodyPr wrap="none">
            <a:spAutoFit/>
          </a:bodyPr>
          <a:lstStyle/>
          <a:p>
            <a:r>
              <a:rPr lang="es-ES" b="1" dirty="0">
                <a:latin typeface="Times New Roman" panose="02020603050405020304" pitchFamily="18" charset="0"/>
                <a:ea typeface="Times New Roman" panose="02020603050405020304" pitchFamily="18" charset="0"/>
              </a:rPr>
              <a:t>REPRESENTACIÓN DE DATOS</a:t>
            </a:r>
            <a:endParaRPr lang="es-AR" dirty="0"/>
          </a:p>
        </p:txBody>
      </p:sp>
      <p:sp>
        <p:nvSpPr>
          <p:cNvPr id="6" name="Rectángulo 5">
            <a:extLst>
              <a:ext uri="{FF2B5EF4-FFF2-40B4-BE49-F238E27FC236}">
                <a16:creationId xmlns:a16="http://schemas.microsoft.com/office/drawing/2014/main" id="{4B0BCECF-DC07-498D-9E8E-105DEB30F470}"/>
              </a:ext>
            </a:extLst>
          </p:cNvPr>
          <p:cNvSpPr/>
          <p:nvPr/>
        </p:nvSpPr>
        <p:spPr>
          <a:xfrm>
            <a:off x="687486" y="3244334"/>
            <a:ext cx="1954381" cy="369332"/>
          </a:xfrm>
          <a:prstGeom prst="rect">
            <a:avLst/>
          </a:prstGeom>
        </p:spPr>
        <p:txBody>
          <a:bodyPr wrap="none">
            <a:spAutoFit/>
          </a:bodyPr>
          <a:lstStyle/>
          <a:p>
            <a:r>
              <a:rPr lang="es-ES" b="1" dirty="0">
                <a:latin typeface="Times New Roman" panose="02020603050405020304" pitchFamily="18" charset="0"/>
                <a:ea typeface="Times New Roman" panose="02020603050405020304" pitchFamily="18" charset="0"/>
              </a:rPr>
              <a:t>CODIFICACIÓN</a:t>
            </a:r>
            <a:endParaRPr lang="es-AR" dirty="0"/>
          </a:p>
        </p:txBody>
      </p:sp>
      <p:sp>
        <p:nvSpPr>
          <p:cNvPr id="7" name="Rectángulo 6">
            <a:extLst>
              <a:ext uri="{FF2B5EF4-FFF2-40B4-BE49-F238E27FC236}">
                <a16:creationId xmlns:a16="http://schemas.microsoft.com/office/drawing/2014/main" id="{B2EB27C7-E2D3-4C1F-8F54-F2091914ACA9}"/>
              </a:ext>
            </a:extLst>
          </p:cNvPr>
          <p:cNvSpPr/>
          <p:nvPr/>
        </p:nvSpPr>
        <p:spPr>
          <a:xfrm>
            <a:off x="3533997" y="1837564"/>
            <a:ext cx="1691489" cy="369332"/>
          </a:xfrm>
          <a:prstGeom prst="rect">
            <a:avLst/>
          </a:prstGeom>
        </p:spPr>
        <p:txBody>
          <a:bodyPr wrap="none">
            <a:spAutoFit/>
          </a:bodyPr>
          <a:lstStyle/>
          <a:p>
            <a:r>
              <a:rPr lang="es-ES" b="1" dirty="0">
                <a:latin typeface="Times New Roman" panose="02020603050405020304" pitchFamily="18" charset="0"/>
                <a:ea typeface="Times New Roman" panose="02020603050405020304" pitchFamily="18" charset="0"/>
              </a:rPr>
              <a:t>CÓDIGO BCD</a:t>
            </a:r>
            <a:endParaRPr lang="es-AR" dirty="0"/>
          </a:p>
        </p:txBody>
      </p:sp>
      <p:sp>
        <p:nvSpPr>
          <p:cNvPr id="9" name="Rectángulo 8">
            <a:extLst>
              <a:ext uri="{FF2B5EF4-FFF2-40B4-BE49-F238E27FC236}">
                <a16:creationId xmlns:a16="http://schemas.microsoft.com/office/drawing/2014/main" id="{859C0F45-AA5A-44CC-9246-26C53A1C012A}"/>
              </a:ext>
            </a:extLst>
          </p:cNvPr>
          <p:cNvSpPr/>
          <p:nvPr/>
        </p:nvSpPr>
        <p:spPr>
          <a:xfrm>
            <a:off x="3533997" y="2785292"/>
            <a:ext cx="4031938" cy="369332"/>
          </a:xfrm>
          <a:prstGeom prst="rect">
            <a:avLst/>
          </a:prstGeom>
        </p:spPr>
        <p:txBody>
          <a:bodyPr wrap="none">
            <a:spAutoFit/>
          </a:bodyPr>
          <a:lstStyle/>
          <a:p>
            <a:r>
              <a:rPr lang="es-ES" b="1" dirty="0">
                <a:latin typeface="Times New Roman" panose="02020603050405020304" pitchFamily="18" charset="0"/>
                <a:ea typeface="Times New Roman" panose="02020603050405020304" pitchFamily="18" charset="0"/>
              </a:rPr>
              <a:t>CÓDIGOS POR PESO        Ej. AIKEN</a:t>
            </a:r>
            <a:endParaRPr lang="es-AR" dirty="0"/>
          </a:p>
        </p:txBody>
      </p:sp>
      <p:sp>
        <p:nvSpPr>
          <p:cNvPr id="10" name="Rectángulo 9">
            <a:extLst>
              <a:ext uri="{FF2B5EF4-FFF2-40B4-BE49-F238E27FC236}">
                <a16:creationId xmlns:a16="http://schemas.microsoft.com/office/drawing/2014/main" id="{67E17E11-1881-4CFD-8276-4BD33A0C9CE4}"/>
              </a:ext>
            </a:extLst>
          </p:cNvPr>
          <p:cNvSpPr/>
          <p:nvPr/>
        </p:nvSpPr>
        <p:spPr>
          <a:xfrm>
            <a:off x="3399524" y="3738323"/>
            <a:ext cx="3367204" cy="369332"/>
          </a:xfrm>
          <a:prstGeom prst="rect">
            <a:avLst/>
          </a:prstGeom>
        </p:spPr>
        <p:txBody>
          <a:bodyPr wrap="none">
            <a:spAutoFit/>
          </a:bodyPr>
          <a:lstStyle/>
          <a:p>
            <a:r>
              <a:rPr lang="es-ES" b="1" dirty="0">
                <a:latin typeface="Times New Roman" panose="02020603050405020304" pitchFamily="18" charset="0"/>
                <a:ea typeface="Times New Roman" panose="02020603050405020304" pitchFamily="18" charset="0"/>
              </a:rPr>
              <a:t>CÓDIGOS ALFANUMÉRICOS</a:t>
            </a:r>
            <a:endParaRPr lang="es-AR" dirty="0"/>
          </a:p>
        </p:txBody>
      </p:sp>
      <p:sp>
        <p:nvSpPr>
          <p:cNvPr id="11" name="Rectángulo 10">
            <a:extLst>
              <a:ext uri="{FF2B5EF4-FFF2-40B4-BE49-F238E27FC236}">
                <a16:creationId xmlns:a16="http://schemas.microsoft.com/office/drawing/2014/main" id="{39627673-191E-4719-BBCB-8472CE365F64}"/>
              </a:ext>
            </a:extLst>
          </p:cNvPr>
          <p:cNvSpPr/>
          <p:nvPr/>
        </p:nvSpPr>
        <p:spPr>
          <a:xfrm>
            <a:off x="7565935" y="3439551"/>
            <a:ext cx="1082348" cy="369332"/>
          </a:xfrm>
          <a:prstGeom prst="rect">
            <a:avLst/>
          </a:prstGeom>
        </p:spPr>
        <p:txBody>
          <a:bodyPr wrap="none">
            <a:spAutoFit/>
          </a:bodyPr>
          <a:lstStyle/>
          <a:p>
            <a:r>
              <a:rPr lang="es-ES" b="1" dirty="0">
                <a:latin typeface="Times New Roman" panose="02020603050405020304" pitchFamily="18" charset="0"/>
                <a:ea typeface="Times New Roman" panose="02020603050405020304" pitchFamily="18" charset="0"/>
              </a:rPr>
              <a:t>EBCDIC</a:t>
            </a:r>
            <a:endParaRPr lang="es-AR" dirty="0"/>
          </a:p>
        </p:txBody>
      </p:sp>
      <p:sp>
        <p:nvSpPr>
          <p:cNvPr id="12" name="Rectángulo 11">
            <a:extLst>
              <a:ext uri="{FF2B5EF4-FFF2-40B4-BE49-F238E27FC236}">
                <a16:creationId xmlns:a16="http://schemas.microsoft.com/office/drawing/2014/main" id="{A93A6CFF-03A6-4626-802C-985DD29B467B}"/>
              </a:ext>
            </a:extLst>
          </p:cNvPr>
          <p:cNvSpPr/>
          <p:nvPr/>
        </p:nvSpPr>
        <p:spPr>
          <a:xfrm>
            <a:off x="7341395" y="4093810"/>
            <a:ext cx="1576137" cy="369332"/>
          </a:xfrm>
          <a:prstGeom prst="rect">
            <a:avLst/>
          </a:prstGeom>
        </p:spPr>
        <p:txBody>
          <a:bodyPr wrap="none">
            <a:spAutoFit/>
          </a:bodyPr>
          <a:lstStyle/>
          <a:p>
            <a:r>
              <a:rPr lang="es-ES" b="1" dirty="0">
                <a:latin typeface="Times New Roman" panose="02020603050405020304" pitchFamily="18" charset="0"/>
                <a:ea typeface="Times New Roman" panose="02020603050405020304" pitchFamily="18" charset="0"/>
              </a:rPr>
              <a:t>Código ASCII</a:t>
            </a:r>
            <a:endParaRPr lang="es-AR" dirty="0"/>
          </a:p>
        </p:txBody>
      </p:sp>
      <p:sp>
        <p:nvSpPr>
          <p:cNvPr id="14" name="Rectángulo 13">
            <a:extLst>
              <a:ext uri="{FF2B5EF4-FFF2-40B4-BE49-F238E27FC236}">
                <a16:creationId xmlns:a16="http://schemas.microsoft.com/office/drawing/2014/main" id="{ACC6D6CF-4692-43B3-A970-3DA21E42C326}"/>
              </a:ext>
            </a:extLst>
          </p:cNvPr>
          <p:cNvSpPr/>
          <p:nvPr/>
        </p:nvSpPr>
        <p:spPr>
          <a:xfrm>
            <a:off x="7455281" y="4870717"/>
            <a:ext cx="3300904" cy="369332"/>
          </a:xfrm>
          <a:prstGeom prst="rect">
            <a:avLst/>
          </a:prstGeom>
        </p:spPr>
        <p:txBody>
          <a:bodyPr wrap="none">
            <a:spAutoFit/>
          </a:bodyPr>
          <a:lstStyle/>
          <a:p>
            <a:r>
              <a:rPr lang="es-ES" b="1" dirty="0">
                <a:latin typeface="Times New"/>
                <a:ea typeface="Times New Roman" panose="02020603050405020304" pitchFamily="18" charset="0"/>
                <a:cs typeface="Times New Roman" panose="02020603050405020304" pitchFamily="18" charset="0"/>
              </a:rPr>
              <a:t>UNICODE, o </a:t>
            </a:r>
            <a:r>
              <a:rPr lang="es-ES" b="1" dirty="0" err="1">
                <a:latin typeface="Times New"/>
                <a:ea typeface="Times New Roman" panose="02020603050405020304" pitchFamily="18" charset="0"/>
                <a:cs typeface="Times New Roman" panose="02020603050405020304" pitchFamily="18" charset="0"/>
              </a:rPr>
              <a:t>UNIversal</a:t>
            </a:r>
            <a:r>
              <a:rPr lang="es-ES" b="1" dirty="0">
                <a:latin typeface="Times New"/>
                <a:ea typeface="Times New Roman" panose="02020603050405020304" pitchFamily="18" charset="0"/>
                <a:cs typeface="Times New Roman" panose="02020603050405020304" pitchFamily="18" charset="0"/>
              </a:rPr>
              <a:t> CODE</a:t>
            </a:r>
            <a:endParaRPr lang="es-AR" dirty="0"/>
          </a:p>
        </p:txBody>
      </p:sp>
    </p:spTree>
    <p:extLst>
      <p:ext uri="{BB962C8B-B14F-4D97-AF65-F5344CB8AC3E}">
        <p14:creationId xmlns:p14="http://schemas.microsoft.com/office/powerpoint/2010/main" val="852068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DB421E6-EAD6-4874-AADA-26029518FBE3}"/>
              </a:ext>
            </a:extLst>
          </p:cNvPr>
          <p:cNvSpPr/>
          <p:nvPr/>
        </p:nvSpPr>
        <p:spPr>
          <a:xfrm>
            <a:off x="3308561" y="515201"/>
            <a:ext cx="5068439" cy="369332"/>
          </a:xfrm>
          <a:prstGeom prst="rect">
            <a:avLst/>
          </a:prstGeom>
        </p:spPr>
        <p:txBody>
          <a:bodyPr wrap="none">
            <a:spAutoFit/>
          </a:bodyPr>
          <a:lstStyle/>
          <a:p>
            <a:r>
              <a:rPr lang="es-ES" b="1" dirty="0">
                <a:latin typeface="Times New Roman" panose="02020603050405020304" pitchFamily="18" charset="0"/>
                <a:ea typeface="Times New Roman" panose="02020603050405020304" pitchFamily="18" charset="0"/>
              </a:rPr>
              <a:t>COMPLEMENTACIÓN DECIMAL Y BINARIA</a:t>
            </a:r>
            <a:endParaRPr lang="es-AR" dirty="0"/>
          </a:p>
        </p:txBody>
      </p:sp>
      <p:sp>
        <p:nvSpPr>
          <p:cNvPr id="3" name="Rectángulo 2">
            <a:extLst>
              <a:ext uri="{FF2B5EF4-FFF2-40B4-BE49-F238E27FC236}">
                <a16:creationId xmlns:a16="http://schemas.microsoft.com/office/drawing/2014/main" id="{6666BE61-3CF2-4B98-A904-C401ACDB8C21}"/>
              </a:ext>
            </a:extLst>
          </p:cNvPr>
          <p:cNvSpPr/>
          <p:nvPr/>
        </p:nvSpPr>
        <p:spPr>
          <a:xfrm>
            <a:off x="3308561" y="1709609"/>
            <a:ext cx="4758739" cy="369332"/>
          </a:xfrm>
          <a:prstGeom prst="rect">
            <a:avLst/>
          </a:prstGeom>
        </p:spPr>
        <p:txBody>
          <a:bodyPr wrap="none">
            <a:spAutoFit/>
          </a:bodyPr>
          <a:lstStyle/>
          <a:p>
            <a:r>
              <a:rPr lang="es-ES" b="1" dirty="0">
                <a:latin typeface="Times New Roman" panose="02020603050405020304" pitchFamily="18" charset="0"/>
                <a:ea typeface="Times New Roman" panose="02020603050405020304" pitchFamily="18" charset="0"/>
              </a:rPr>
              <a:t>- APLICACIÓN DE LOS COMPLEMENTOS</a:t>
            </a:r>
            <a:endParaRPr lang="es-AR" dirty="0"/>
          </a:p>
        </p:txBody>
      </p:sp>
      <p:sp>
        <p:nvSpPr>
          <p:cNvPr id="4" name="Rectángulo 3">
            <a:extLst>
              <a:ext uri="{FF2B5EF4-FFF2-40B4-BE49-F238E27FC236}">
                <a16:creationId xmlns:a16="http://schemas.microsoft.com/office/drawing/2014/main" id="{DBD90312-6B31-4ADD-A62D-8B4768098FDB}"/>
              </a:ext>
            </a:extLst>
          </p:cNvPr>
          <p:cNvSpPr/>
          <p:nvPr/>
        </p:nvSpPr>
        <p:spPr>
          <a:xfrm>
            <a:off x="2973949" y="3059668"/>
            <a:ext cx="5872313" cy="369332"/>
          </a:xfrm>
          <a:prstGeom prst="rect">
            <a:avLst/>
          </a:prstGeom>
        </p:spPr>
        <p:txBody>
          <a:bodyPr wrap="none">
            <a:spAutoFit/>
          </a:bodyPr>
          <a:lstStyle/>
          <a:p>
            <a:r>
              <a:rPr lang="es-ES" b="1">
                <a:latin typeface="Times New Roman" panose="02020603050405020304" pitchFamily="18" charset="0"/>
                <a:ea typeface="Times New Roman" panose="02020603050405020304" pitchFamily="18" charset="0"/>
              </a:rPr>
              <a:t>- SUMA </a:t>
            </a:r>
            <a:r>
              <a:rPr lang="es-ES" b="1" dirty="0">
                <a:latin typeface="Times New Roman" panose="02020603050405020304" pitchFamily="18" charset="0"/>
                <a:ea typeface="Times New Roman" panose="02020603050405020304" pitchFamily="18" charset="0"/>
              </a:rPr>
              <a:t>ALGEBRAICA ENTRE NÚMEROS BINARIOS</a:t>
            </a:r>
            <a:endParaRPr lang="es-AR" dirty="0"/>
          </a:p>
        </p:txBody>
      </p:sp>
      <p:sp>
        <p:nvSpPr>
          <p:cNvPr id="5" name="Rectángulo 4">
            <a:extLst>
              <a:ext uri="{FF2B5EF4-FFF2-40B4-BE49-F238E27FC236}">
                <a16:creationId xmlns:a16="http://schemas.microsoft.com/office/drawing/2014/main" id="{AAE4493C-0AD1-430E-99A3-8B22DF2EF5E1}"/>
              </a:ext>
            </a:extLst>
          </p:cNvPr>
          <p:cNvSpPr/>
          <p:nvPr/>
        </p:nvSpPr>
        <p:spPr>
          <a:xfrm>
            <a:off x="1851536" y="4409728"/>
            <a:ext cx="8488928" cy="369332"/>
          </a:xfrm>
          <a:prstGeom prst="rect">
            <a:avLst/>
          </a:prstGeom>
        </p:spPr>
        <p:txBody>
          <a:bodyPr wrap="square">
            <a:spAutoFit/>
          </a:bodyPr>
          <a:lstStyle/>
          <a:p>
            <a:r>
              <a:rPr lang="es-ES" b="1" dirty="0">
                <a:latin typeface="Times New"/>
                <a:ea typeface="Times New Roman" panose="02020603050405020304" pitchFamily="18" charset="0"/>
                <a:cs typeface="Times New Roman" panose="02020603050405020304" pitchFamily="18" charset="0"/>
              </a:rPr>
              <a:t>– IMPLEMENTACIÓN DE LAS OPERACIONES LÓGICAS Y ARITMÉTICAS</a:t>
            </a:r>
            <a:endParaRPr lang="es-AR" dirty="0"/>
          </a:p>
        </p:txBody>
      </p:sp>
    </p:spTree>
    <p:extLst>
      <p:ext uri="{BB962C8B-B14F-4D97-AF65-F5344CB8AC3E}">
        <p14:creationId xmlns:p14="http://schemas.microsoft.com/office/powerpoint/2010/main" val="988625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AF3A337-FFC7-49AD-81F2-03CD2B05CA1D}"/>
              </a:ext>
            </a:extLst>
          </p:cNvPr>
          <p:cNvSpPr/>
          <p:nvPr/>
        </p:nvSpPr>
        <p:spPr>
          <a:xfrm>
            <a:off x="7505771" y="1096880"/>
            <a:ext cx="2168094" cy="369332"/>
          </a:xfrm>
          <a:prstGeom prst="rect">
            <a:avLst/>
          </a:prstGeom>
        </p:spPr>
        <p:txBody>
          <a:bodyPr wrap="none">
            <a:spAutoFit/>
          </a:bodyPr>
          <a:lstStyle/>
          <a:p>
            <a:r>
              <a:rPr lang="es-ES" b="1" dirty="0">
                <a:latin typeface="Times New"/>
                <a:ea typeface="Times New Roman" panose="02020603050405020304" pitchFamily="18" charset="0"/>
                <a:cs typeface="Times New Roman" panose="02020603050405020304" pitchFamily="18" charset="0"/>
              </a:rPr>
              <a:t>COMPARADORES</a:t>
            </a:r>
            <a:endParaRPr lang="es-AR" dirty="0"/>
          </a:p>
        </p:txBody>
      </p:sp>
      <p:sp>
        <p:nvSpPr>
          <p:cNvPr id="3" name="Rectángulo 2">
            <a:extLst>
              <a:ext uri="{FF2B5EF4-FFF2-40B4-BE49-F238E27FC236}">
                <a16:creationId xmlns:a16="http://schemas.microsoft.com/office/drawing/2014/main" id="{AF9D84C7-790F-4010-B981-FD927A8C00E4}"/>
              </a:ext>
            </a:extLst>
          </p:cNvPr>
          <p:cNvSpPr/>
          <p:nvPr/>
        </p:nvSpPr>
        <p:spPr>
          <a:xfrm>
            <a:off x="837041" y="727548"/>
            <a:ext cx="4033989" cy="369332"/>
          </a:xfrm>
          <a:prstGeom prst="rect">
            <a:avLst/>
          </a:prstGeom>
        </p:spPr>
        <p:txBody>
          <a:bodyPr wrap="none">
            <a:spAutoFit/>
          </a:bodyPr>
          <a:lstStyle/>
          <a:p>
            <a:r>
              <a:rPr lang="es-ES" b="1" dirty="0">
                <a:latin typeface="Times New"/>
                <a:ea typeface="Times New Roman" panose="02020603050405020304" pitchFamily="18" charset="0"/>
                <a:cs typeface="Times New Roman" panose="02020603050405020304" pitchFamily="18" charset="0"/>
              </a:rPr>
              <a:t>COMPLEMENTADORES BINARIOS</a:t>
            </a:r>
            <a:endParaRPr lang="es-AR" dirty="0"/>
          </a:p>
        </p:txBody>
      </p:sp>
      <p:pic>
        <p:nvPicPr>
          <p:cNvPr id="1026" name="Picture 2">
            <a:extLst>
              <a:ext uri="{FF2B5EF4-FFF2-40B4-BE49-F238E27FC236}">
                <a16:creationId xmlns:a16="http://schemas.microsoft.com/office/drawing/2014/main" id="{7121D5C0-636B-49A3-A944-124261275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092" b="-2654"/>
          <a:stretch>
            <a:fillRect/>
          </a:stretch>
        </p:blipFill>
        <p:spPr bwMode="auto">
          <a:xfrm>
            <a:off x="133350" y="1948977"/>
            <a:ext cx="5962650" cy="4181475"/>
          </a:xfrm>
          <a:prstGeom prst="rect">
            <a:avLst/>
          </a:prstGeom>
          <a:solidFill>
            <a:schemeClr val="tx1"/>
          </a:solidFill>
        </p:spPr>
      </p:pic>
      <p:pic>
        <p:nvPicPr>
          <p:cNvPr id="1027" name="Picture 3">
            <a:extLst>
              <a:ext uri="{FF2B5EF4-FFF2-40B4-BE49-F238E27FC236}">
                <a16:creationId xmlns:a16="http://schemas.microsoft.com/office/drawing/2014/main" id="{A1DCD8DE-8524-4E92-AC6C-FA82FED1E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23" t="70482" r="-16737" b="-5695"/>
          <a:stretch>
            <a:fillRect/>
          </a:stretch>
        </p:blipFill>
        <p:spPr bwMode="auto">
          <a:xfrm>
            <a:off x="6782786" y="3429000"/>
            <a:ext cx="4714875" cy="1619250"/>
          </a:xfrm>
          <a:prstGeom prst="rect">
            <a:avLst/>
          </a:prstGeom>
          <a:solidFill>
            <a:schemeClr val="tx1"/>
          </a:solidFill>
          <a:ln>
            <a:noFill/>
          </a:ln>
        </p:spPr>
      </p:pic>
    </p:spTree>
    <p:extLst>
      <p:ext uri="{BB962C8B-B14F-4D97-AF65-F5344CB8AC3E}">
        <p14:creationId xmlns:p14="http://schemas.microsoft.com/office/powerpoint/2010/main" val="77580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DC994EE-E559-4284-9C47-EA73FE2361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995" t="85478" r="-22067" b="-1689"/>
          <a:stretch>
            <a:fillRect/>
          </a:stretch>
        </p:blipFill>
        <p:spPr bwMode="auto">
          <a:xfrm>
            <a:off x="0" y="1447800"/>
            <a:ext cx="5724525" cy="1981200"/>
          </a:xfrm>
          <a:prstGeom prst="rect">
            <a:avLst/>
          </a:prstGeom>
          <a:solidFill>
            <a:schemeClr val="tx1"/>
          </a:solidFill>
          <a:ln>
            <a:noFill/>
          </a:ln>
        </p:spPr>
      </p:pic>
      <p:sp>
        <p:nvSpPr>
          <p:cNvPr id="2" name="Rectángulo 1">
            <a:extLst>
              <a:ext uri="{FF2B5EF4-FFF2-40B4-BE49-F238E27FC236}">
                <a16:creationId xmlns:a16="http://schemas.microsoft.com/office/drawing/2014/main" id="{0E64E05E-6DA0-4DE5-945B-77C20BB5E834}"/>
              </a:ext>
            </a:extLst>
          </p:cNvPr>
          <p:cNvSpPr/>
          <p:nvPr/>
        </p:nvSpPr>
        <p:spPr>
          <a:xfrm>
            <a:off x="1080997" y="824984"/>
            <a:ext cx="2448106" cy="369332"/>
          </a:xfrm>
          <a:prstGeom prst="rect">
            <a:avLst/>
          </a:prstGeom>
        </p:spPr>
        <p:txBody>
          <a:bodyPr wrap="none">
            <a:spAutoFit/>
          </a:bodyPr>
          <a:lstStyle/>
          <a:p>
            <a:r>
              <a:rPr lang="es-ES" b="1" dirty="0">
                <a:latin typeface="Times New"/>
                <a:ea typeface="Times New Roman" panose="02020603050405020304" pitchFamily="18" charset="0"/>
                <a:cs typeface="Times New Roman" panose="02020603050405020304" pitchFamily="18" charset="0"/>
              </a:rPr>
              <a:t>SUMADOR BINARIO</a:t>
            </a:r>
            <a:endParaRPr lang="es-AR" dirty="0"/>
          </a:p>
        </p:txBody>
      </p:sp>
      <p:pic>
        <p:nvPicPr>
          <p:cNvPr id="2051" name="Picture 3">
            <a:extLst>
              <a:ext uri="{FF2B5EF4-FFF2-40B4-BE49-F238E27FC236}">
                <a16:creationId xmlns:a16="http://schemas.microsoft.com/office/drawing/2014/main" id="{9E5D6927-183B-4331-BEA7-055E49F043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277" t="61472" r="-9846" b="-4538"/>
          <a:stretch>
            <a:fillRect/>
          </a:stretch>
        </p:blipFill>
        <p:spPr bwMode="auto">
          <a:xfrm>
            <a:off x="3279392" y="4224458"/>
            <a:ext cx="8680799" cy="2371483"/>
          </a:xfrm>
          <a:prstGeom prst="rect">
            <a:avLst/>
          </a:prstGeom>
          <a:solidFill>
            <a:schemeClr val="tx1"/>
          </a:solidFill>
          <a:ln>
            <a:noFill/>
          </a:ln>
        </p:spPr>
      </p:pic>
      <p:sp>
        <p:nvSpPr>
          <p:cNvPr id="3" name="Rectángulo 2">
            <a:extLst>
              <a:ext uri="{FF2B5EF4-FFF2-40B4-BE49-F238E27FC236}">
                <a16:creationId xmlns:a16="http://schemas.microsoft.com/office/drawing/2014/main" id="{4BCA8DF2-6441-4657-A639-8E417BBB836A}"/>
              </a:ext>
            </a:extLst>
          </p:cNvPr>
          <p:cNvSpPr/>
          <p:nvPr/>
        </p:nvSpPr>
        <p:spPr>
          <a:xfrm>
            <a:off x="7181972" y="3059668"/>
            <a:ext cx="2046394" cy="369332"/>
          </a:xfrm>
          <a:prstGeom prst="rect">
            <a:avLst/>
          </a:prstGeom>
        </p:spPr>
        <p:txBody>
          <a:bodyPr wrap="none">
            <a:spAutoFit/>
          </a:bodyPr>
          <a:lstStyle/>
          <a:p>
            <a:r>
              <a:rPr lang="es-ES" b="1" dirty="0">
                <a:latin typeface="Times New"/>
                <a:ea typeface="Times New Roman" panose="02020603050405020304" pitchFamily="18" charset="0"/>
                <a:cs typeface="Times New Roman" panose="02020603050405020304" pitchFamily="18" charset="0"/>
              </a:rPr>
              <a:t>Sumador completo</a:t>
            </a:r>
            <a:endParaRPr lang="es-AR" dirty="0"/>
          </a:p>
        </p:txBody>
      </p:sp>
    </p:spTree>
    <p:extLst>
      <p:ext uri="{BB962C8B-B14F-4D97-AF65-F5344CB8AC3E}">
        <p14:creationId xmlns:p14="http://schemas.microsoft.com/office/powerpoint/2010/main" val="3670125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9F6E86-2761-47A3-A60C-480DF7138D4A}"/>
              </a:ext>
            </a:extLst>
          </p:cNvPr>
          <p:cNvSpPr>
            <a:spLocks noChangeArrowheads="1"/>
          </p:cNvSpPr>
          <p:nvPr/>
        </p:nvSpPr>
        <p:spPr bwMode="auto">
          <a:xfrm>
            <a:off x="1371601" y="175977"/>
            <a:ext cx="8458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AR" sz="2000" b="1" i="0" u="none" strike="noStrike" cap="none" normalizeH="0" baseline="0" dirty="0">
                <a:ln>
                  <a:noFill/>
                </a:ln>
                <a:solidFill>
                  <a:schemeClr val="tx1"/>
                </a:solidFill>
                <a:effectLst/>
                <a:latin typeface="Times New"/>
                <a:ea typeface="Times New Roman" panose="02020603050405020304" pitchFamily="18" charset="0"/>
                <a:cs typeface="Times New Roman" panose="02020603050405020304" pitchFamily="18" charset="0"/>
              </a:rPr>
              <a:t>MECANIZACION DE LA SUMA ENTRE NUMEROS BINARIOS</a:t>
            </a:r>
            <a:r>
              <a:rPr kumimoji="0" lang="es-AR" altLang="es-AR" sz="2000" b="0" i="0" u="none" strike="noStrike" cap="none" normalizeH="0" baseline="0" dirty="0">
                <a:ln>
                  <a:noFill/>
                </a:ln>
                <a:solidFill>
                  <a:schemeClr val="tx1"/>
                </a:solidFill>
                <a:effectLst/>
              </a:rPr>
              <a:t> </a:t>
            </a:r>
            <a:endParaRPr kumimoji="0" lang="es-AR" altLang="es-AR" sz="2000" b="0" i="0" u="none" strike="noStrike" cap="none" normalizeH="0" baseline="0" dirty="0">
              <a:ln>
                <a:noFill/>
              </a:ln>
              <a:solidFill>
                <a:schemeClr val="tx1"/>
              </a:solidFill>
              <a:effectLst/>
              <a:latin typeface="Arial" panose="020B0604020202020204" pitchFamily="34" charset="0"/>
            </a:endParaRPr>
          </a:p>
        </p:txBody>
      </p:sp>
      <p:pic>
        <p:nvPicPr>
          <p:cNvPr id="3074" name="Picture 2">
            <a:extLst>
              <a:ext uri="{FF2B5EF4-FFF2-40B4-BE49-F238E27FC236}">
                <a16:creationId xmlns:a16="http://schemas.microsoft.com/office/drawing/2014/main" id="{F0B878AA-0252-4DA0-9E76-2F7D4860A5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613" t="47195" r="-1315" b="-7649"/>
          <a:stretch>
            <a:fillRect/>
          </a:stretch>
        </p:blipFill>
        <p:spPr bwMode="auto">
          <a:xfrm>
            <a:off x="161926" y="1561116"/>
            <a:ext cx="5705475" cy="4448175"/>
          </a:xfrm>
          <a:prstGeom prst="rect">
            <a:avLst/>
          </a:prstGeom>
          <a:solidFill>
            <a:schemeClr val="tx1"/>
          </a:solidFill>
          <a:ln>
            <a:noFill/>
          </a:ln>
        </p:spPr>
      </p:pic>
      <p:sp>
        <p:nvSpPr>
          <p:cNvPr id="3" name="Rectángulo 2">
            <a:extLst>
              <a:ext uri="{FF2B5EF4-FFF2-40B4-BE49-F238E27FC236}">
                <a16:creationId xmlns:a16="http://schemas.microsoft.com/office/drawing/2014/main" id="{054F32FC-6ADE-4BD0-8356-4575FF765011}"/>
              </a:ext>
            </a:extLst>
          </p:cNvPr>
          <p:cNvSpPr/>
          <p:nvPr/>
        </p:nvSpPr>
        <p:spPr>
          <a:xfrm>
            <a:off x="704459" y="848709"/>
            <a:ext cx="5391541" cy="369332"/>
          </a:xfrm>
          <a:prstGeom prst="rect">
            <a:avLst/>
          </a:prstGeom>
        </p:spPr>
        <p:txBody>
          <a:bodyPr wrap="none">
            <a:spAutoFit/>
          </a:bodyPr>
          <a:lstStyle/>
          <a:p>
            <a:r>
              <a:rPr lang="es-ES" b="1" dirty="0">
                <a:latin typeface="Times New"/>
                <a:ea typeface="Times New Roman" panose="02020603050405020304" pitchFamily="18" charset="0"/>
                <a:cs typeface="Times New Roman" panose="02020603050405020304" pitchFamily="18" charset="0"/>
              </a:rPr>
              <a:t>Sumador completo, realizado por método tradicional</a:t>
            </a:r>
            <a:endParaRPr lang="es-AR" dirty="0"/>
          </a:p>
        </p:txBody>
      </p:sp>
      <p:sp>
        <p:nvSpPr>
          <p:cNvPr id="4" name="Rectángulo 3">
            <a:extLst>
              <a:ext uri="{FF2B5EF4-FFF2-40B4-BE49-F238E27FC236}">
                <a16:creationId xmlns:a16="http://schemas.microsoft.com/office/drawing/2014/main" id="{851604D2-A5A4-49FA-9CFC-04118A9B3ECA}"/>
              </a:ext>
            </a:extLst>
          </p:cNvPr>
          <p:cNvSpPr/>
          <p:nvPr/>
        </p:nvSpPr>
        <p:spPr>
          <a:xfrm>
            <a:off x="8132767" y="848709"/>
            <a:ext cx="1601785" cy="369332"/>
          </a:xfrm>
          <a:prstGeom prst="rect">
            <a:avLst/>
          </a:prstGeom>
        </p:spPr>
        <p:txBody>
          <a:bodyPr wrap="none">
            <a:spAutoFit/>
          </a:bodyPr>
          <a:lstStyle/>
          <a:p>
            <a:r>
              <a:rPr lang="es-ES" b="1" dirty="0">
                <a:latin typeface="Times New"/>
                <a:ea typeface="Times New Roman" panose="02020603050405020304" pitchFamily="18" charset="0"/>
                <a:cs typeface="Times New Roman" panose="02020603050405020304" pitchFamily="18" charset="0"/>
              </a:rPr>
              <a:t>SUMA SERIE</a:t>
            </a:r>
            <a:endParaRPr lang="es-AR" dirty="0"/>
          </a:p>
        </p:txBody>
      </p:sp>
      <p:pic>
        <p:nvPicPr>
          <p:cNvPr id="3075" name="Picture 3">
            <a:extLst>
              <a:ext uri="{FF2B5EF4-FFF2-40B4-BE49-F238E27FC236}">
                <a16:creationId xmlns:a16="http://schemas.microsoft.com/office/drawing/2014/main" id="{BA01AECA-5F88-48E3-885D-9FD762751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1478" t="50406" r="-16902" b="-3912"/>
          <a:stretch>
            <a:fillRect/>
          </a:stretch>
        </p:blipFill>
        <p:spPr bwMode="auto">
          <a:xfrm>
            <a:off x="6324600" y="1985962"/>
            <a:ext cx="5705475" cy="2886075"/>
          </a:xfrm>
          <a:prstGeom prst="rect">
            <a:avLst/>
          </a:prstGeom>
          <a:solidFill>
            <a:schemeClr val="tx1"/>
          </a:solidFill>
          <a:ln>
            <a:noFill/>
          </a:ln>
        </p:spPr>
      </p:pic>
    </p:spTree>
    <p:extLst>
      <p:ext uri="{BB962C8B-B14F-4D97-AF65-F5344CB8AC3E}">
        <p14:creationId xmlns:p14="http://schemas.microsoft.com/office/powerpoint/2010/main" val="3082217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DC8C194-5541-4AF1-A97B-3C11CDB89180}"/>
              </a:ext>
            </a:extLst>
          </p:cNvPr>
          <p:cNvSpPr/>
          <p:nvPr/>
        </p:nvSpPr>
        <p:spPr>
          <a:xfrm>
            <a:off x="4361015" y="805934"/>
            <a:ext cx="2174570" cy="369332"/>
          </a:xfrm>
          <a:prstGeom prst="rect">
            <a:avLst/>
          </a:prstGeom>
        </p:spPr>
        <p:txBody>
          <a:bodyPr wrap="none">
            <a:spAutoFit/>
          </a:bodyPr>
          <a:lstStyle/>
          <a:p>
            <a:r>
              <a:rPr lang="es-ES" b="1" dirty="0">
                <a:latin typeface="Times New"/>
                <a:ea typeface="Times New Roman" panose="02020603050405020304" pitchFamily="18" charset="0"/>
                <a:cs typeface="Times New Roman" panose="02020603050405020304" pitchFamily="18" charset="0"/>
              </a:rPr>
              <a:t>SUMA PARALELO</a:t>
            </a:r>
            <a:endParaRPr lang="es-AR" dirty="0"/>
          </a:p>
        </p:txBody>
      </p:sp>
      <p:pic>
        <p:nvPicPr>
          <p:cNvPr id="4098" name="Picture 2">
            <a:extLst>
              <a:ext uri="{FF2B5EF4-FFF2-40B4-BE49-F238E27FC236}">
                <a16:creationId xmlns:a16="http://schemas.microsoft.com/office/drawing/2014/main" id="{2E142ADB-6549-4CE2-8A1C-B6DFCBF171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7" t="63727" r="-3735" b="-3418"/>
          <a:stretch>
            <a:fillRect/>
          </a:stretch>
        </p:blipFill>
        <p:spPr bwMode="auto">
          <a:xfrm>
            <a:off x="1776373" y="1689616"/>
            <a:ext cx="7842023" cy="4362450"/>
          </a:xfrm>
          <a:prstGeom prst="rect">
            <a:avLst/>
          </a:prstGeom>
          <a:solidFill>
            <a:schemeClr val="tx1"/>
          </a:solidFill>
          <a:ln>
            <a:noFill/>
          </a:ln>
        </p:spPr>
      </p:pic>
    </p:spTree>
    <p:extLst>
      <p:ext uri="{BB962C8B-B14F-4D97-AF65-F5344CB8AC3E}">
        <p14:creationId xmlns:p14="http://schemas.microsoft.com/office/powerpoint/2010/main" val="624372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827F0ED-0F8C-40E3-97CD-B2FC23E68490}"/>
              </a:ext>
            </a:extLst>
          </p:cNvPr>
          <p:cNvSpPr/>
          <p:nvPr/>
        </p:nvSpPr>
        <p:spPr>
          <a:xfrm>
            <a:off x="2825503" y="596384"/>
            <a:ext cx="6045694" cy="369332"/>
          </a:xfrm>
          <a:prstGeom prst="rect">
            <a:avLst/>
          </a:prstGeom>
        </p:spPr>
        <p:txBody>
          <a:bodyPr wrap="none">
            <a:spAutoFit/>
          </a:bodyPr>
          <a:lstStyle/>
          <a:p>
            <a:r>
              <a:rPr lang="es-ES" b="1" dirty="0">
                <a:latin typeface="Times New"/>
                <a:ea typeface="Times New Roman" panose="02020603050405020304" pitchFamily="18" charset="0"/>
                <a:cs typeface="Times New Roman" panose="02020603050405020304" pitchFamily="18" charset="0"/>
              </a:rPr>
              <a:t>MULTIPLICACION BINARIA POR SUMAS SUCESIVAS</a:t>
            </a:r>
            <a:endParaRPr lang="es-AR" dirty="0"/>
          </a:p>
        </p:txBody>
      </p:sp>
      <p:sp>
        <p:nvSpPr>
          <p:cNvPr id="3" name="Rectangle 2">
            <a:extLst>
              <a:ext uri="{FF2B5EF4-FFF2-40B4-BE49-F238E27FC236}">
                <a16:creationId xmlns:a16="http://schemas.microsoft.com/office/drawing/2014/main" id="{06FE4C37-2328-467B-A310-D9EB13F63A19}"/>
              </a:ext>
            </a:extLst>
          </p:cNvPr>
          <p:cNvSpPr>
            <a:spLocks noChangeArrowheads="1"/>
          </p:cNvSpPr>
          <p:nvPr/>
        </p:nvSpPr>
        <p:spPr bwMode="auto">
          <a:xfrm>
            <a:off x="266700" y="1866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4" name="Objeto 3">
            <a:extLst>
              <a:ext uri="{FF2B5EF4-FFF2-40B4-BE49-F238E27FC236}">
                <a16:creationId xmlns:a16="http://schemas.microsoft.com/office/drawing/2014/main" id="{9514EE6C-88B8-4477-B4A8-6A4FFFEBA0CB}"/>
              </a:ext>
            </a:extLst>
          </p:cNvPr>
          <p:cNvGraphicFramePr>
            <a:graphicFrameLocks noChangeAspect="1"/>
          </p:cNvGraphicFramePr>
          <p:nvPr>
            <p:extLst>
              <p:ext uri="{D42A27DB-BD31-4B8C-83A1-F6EECF244321}">
                <p14:modId xmlns:p14="http://schemas.microsoft.com/office/powerpoint/2010/main" val="4028437498"/>
              </p:ext>
            </p:extLst>
          </p:nvPr>
        </p:nvGraphicFramePr>
        <p:xfrm>
          <a:off x="38100" y="1986504"/>
          <a:ext cx="4819650" cy="3990975"/>
        </p:xfrm>
        <a:graphic>
          <a:graphicData uri="http://schemas.openxmlformats.org/presentationml/2006/ole">
            <mc:AlternateContent xmlns:mc="http://schemas.openxmlformats.org/markup-compatibility/2006">
              <mc:Choice xmlns:v="urn:schemas-microsoft-com:vml" Requires="v">
                <p:oleObj spid="_x0000_s5153" r:id="rId3" imgW="4972050" imgH="12954000" progId="WordPro.Document">
                  <p:embed/>
                </p:oleObj>
              </mc:Choice>
              <mc:Fallback>
                <p:oleObj r:id="rId3" imgW="4972050" imgH="12954000" progId="WordPro.Document">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61140"/>
                      <a:stretch>
                        <a:fillRect/>
                      </a:stretch>
                    </p:blipFill>
                    <p:spPr bwMode="auto">
                      <a:xfrm>
                        <a:off x="38100" y="1986504"/>
                        <a:ext cx="4819650" cy="399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a:extLst>
              <a:ext uri="{FF2B5EF4-FFF2-40B4-BE49-F238E27FC236}">
                <a16:creationId xmlns:a16="http://schemas.microsoft.com/office/drawing/2014/main" id="{B431388A-B61B-4500-A8A4-47C201A353B0}"/>
              </a:ext>
            </a:extLst>
          </p:cNvPr>
          <p:cNvSpPr>
            <a:spLocks noChangeArrowheads="1"/>
          </p:cNvSpPr>
          <p:nvPr/>
        </p:nvSpPr>
        <p:spPr bwMode="auto">
          <a:xfrm>
            <a:off x="5086351" y="1986504"/>
            <a:ext cx="143407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graphicFrame>
        <p:nvGraphicFramePr>
          <p:cNvPr id="6" name="Objeto 5">
            <a:extLst>
              <a:ext uri="{FF2B5EF4-FFF2-40B4-BE49-F238E27FC236}">
                <a16:creationId xmlns:a16="http://schemas.microsoft.com/office/drawing/2014/main" id="{13AA1119-A807-4B1D-B11F-636B63085868}"/>
              </a:ext>
            </a:extLst>
          </p:cNvPr>
          <p:cNvGraphicFramePr>
            <a:graphicFrameLocks noChangeAspect="1"/>
          </p:cNvGraphicFramePr>
          <p:nvPr>
            <p:extLst>
              <p:ext uri="{D42A27DB-BD31-4B8C-83A1-F6EECF244321}">
                <p14:modId xmlns:p14="http://schemas.microsoft.com/office/powerpoint/2010/main" val="169044564"/>
              </p:ext>
            </p:extLst>
          </p:nvPr>
        </p:nvGraphicFramePr>
        <p:xfrm>
          <a:off x="5086350" y="2100804"/>
          <a:ext cx="6895853" cy="3751767"/>
        </p:xfrm>
        <a:graphic>
          <a:graphicData uri="http://schemas.openxmlformats.org/presentationml/2006/ole">
            <mc:AlternateContent xmlns:mc="http://schemas.openxmlformats.org/markup-compatibility/2006">
              <mc:Choice xmlns:v="urn:schemas-microsoft-com:vml" Requires="v">
                <p:oleObj spid="_x0000_s5154" r:id="rId5" imgW="5505651" imgH="5871411" progId="WordPro.Document">
                  <p:embed/>
                </p:oleObj>
              </mc:Choice>
              <mc:Fallback>
                <p:oleObj r:id="rId5" imgW="5505651" imgH="5871411" progId="WordPro.Document">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t="49065"/>
                      <a:stretch>
                        <a:fillRect/>
                      </a:stretch>
                    </p:blipFill>
                    <p:spPr bwMode="auto">
                      <a:xfrm>
                        <a:off x="5086350" y="2100804"/>
                        <a:ext cx="6895853" cy="3751767"/>
                      </a:xfrm>
                      <a:prstGeom prst="rect">
                        <a:avLst/>
                      </a:prstGeom>
                      <a:noFill/>
                    </p:spPr>
                  </p:pic>
                </p:oleObj>
              </mc:Fallback>
            </mc:AlternateContent>
          </a:graphicData>
        </a:graphic>
      </p:graphicFrame>
    </p:spTree>
    <p:extLst>
      <p:ext uri="{BB962C8B-B14F-4D97-AF65-F5344CB8AC3E}">
        <p14:creationId xmlns:p14="http://schemas.microsoft.com/office/powerpoint/2010/main" val="3800101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50CC56F-76CB-4A0A-BA9E-EE63CE4C0119}"/>
              </a:ext>
            </a:extLst>
          </p:cNvPr>
          <p:cNvSpPr>
            <a:spLocks noChangeArrowheads="1"/>
          </p:cNvSpPr>
          <p:nvPr/>
        </p:nvSpPr>
        <p:spPr bwMode="auto">
          <a:xfrm>
            <a:off x="2095499" y="1047749"/>
            <a:ext cx="1670957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graphicFrame>
        <p:nvGraphicFramePr>
          <p:cNvPr id="3" name="Objeto 2">
            <a:extLst>
              <a:ext uri="{FF2B5EF4-FFF2-40B4-BE49-F238E27FC236}">
                <a16:creationId xmlns:a16="http://schemas.microsoft.com/office/drawing/2014/main" id="{3EB1B5F5-0833-4055-A003-5FAD7D93C456}"/>
              </a:ext>
            </a:extLst>
          </p:cNvPr>
          <p:cNvGraphicFramePr>
            <a:graphicFrameLocks noChangeAspect="1"/>
          </p:cNvGraphicFramePr>
          <p:nvPr>
            <p:extLst>
              <p:ext uri="{D42A27DB-BD31-4B8C-83A1-F6EECF244321}">
                <p14:modId xmlns:p14="http://schemas.microsoft.com/office/powerpoint/2010/main" val="4043158970"/>
              </p:ext>
            </p:extLst>
          </p:nvPr>
        </p:nvGraphicFramePr>
        <p:xfrm>
          <a:off x="1836300" y="607355"/>
          <a:ext cx="5848350" cy="5273958"/>
        </p:xfrm>
        <a:graphic>
          <a:graphicData uri="http://schemas.openxmlformats.org/presentationml/2006/ole">
            <mc:AlternateContent xmlns:mc="http://schemas.openxmlformats.org/markup-compatibility/2006">
              <mc:Choice xmlns:v="urn:schemas-microsoft-com:vml" Requires="v">
                <p:oleObj spid="_x0000_s6160" r:id="rId3" imgW="5648325" imgH="6962775" progId="WordPro.Document">
                  <p:embed/>
                </p:oleObj>
              </mc:Choice>
              <mc:Fallback>
                <p:oleObj r:id="rId3" imgW="5648325" imgH="6962775" progId="WordPro.Document">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l="12753" t="36209"/>
                      <a:stretch>
                        <a:fillRect/>
                      </a:stretch>
                    </p:blipFill>
                    <p:spPr bwMode="auto">
                      <a:xfrm>
                        <a:off x="1836300" y="607355"/>
                        <a:ext cx="5848350" cy="5273958"/>
                      </a:xfrm>
                      <a:prstGeom prst="rect">
                        <a:avLst/>
                      </a:prstGeom>
                      <a:noFill/>
                    </p:spPr>
                  </p:pic>
                </p:oleObj>
              </mc:Fallback>
            </mc:AlternateContent>
          </a:graphicData>
        </a:graphic>
      </p:graphicFrame>
      <p:sp>
        <p:nvSpPr>
          <p:cNvPr id="4" name="Rectángulo 3">
            <a:extLst>
              <a:ext uri="{FF2B5EF4-FFF2-40B4-BE49-F238E27FC236}">
                <a16:creationId xmlns:a16="http://schemas.microsoft.com/office/drawing/2014/main" id="{643054CD-A1AF-48F7-9B68-9C255E87EE59}"/>
              </a:ext>
            </a:extLst>
          </p:cNvPr>
          <p:cNvSpPr/>
          <p:nvPr/>
        </p:nvSpPr>
        <p:spPr>
          <a:xfrm>
            <a:off x="4950975" y="3244334"/>
            <a:ext cx="2290050" cy="369332"/>
          </a:xfrm>
          <a:prstGeom prst="rect">
            <a:avLst/>
          </a:prstGeom>
        </p:spPr>
        <p:txBody>
          <a:bodyPr wrap="none">
            <a:spAutoFit/>
          </a:bodyPr>
          <a:lstStyle/>
          <a:p>
            <a:r>
              <a:rPr lang="es-ES" b="1" dirty="0">
                <a:latin typeface="Times New"/>
                <a:ea typeface="Times New Roman" panose="02020603050405020304" pitchFamily="18" charset="0"/>
                <a:cs typeface="Times New Roman" panose="02020603050405020304" pitchFamily="18" charset="0"/>
              </a:rPr>
              <a:t>Multiplicador celular</a:t>
            </a:r>
            <a:endParaRPr lang="es-AR" dirty="0"/>
          </a:p>
        </p:txBody>
      </p:sp>
      <p:sp>
        <p:nvSpPr>
          <p:cNvPr id="5" name="Rectángulo 4">
            <a:extLst>
              <a:ext uri="{FF2B5EF4-FFF2-40B4-BE49-F238E27FC236}">
                <a16:creationId xmlns:a16="http://schemas.microsoft.com/office/drawing/2014/main" id="{B28B7C5E-9A3D-4C55-B83C-6F39FAB29B61}"/>
              </a:ext>
            </a:extLst>
          </p:cNvPr>
          <p:cNvSpPr/>
          <p:nvPr/>
        </p:nvSpPr>
        <p:spPr>
          <a:xfrm>
            <a:off x="8509275" y="3288268"/>
            <a:ext cx="2290050" cy="369332"/>
          </a:xfrm>
          <a:prstGeom prst="rect">
            <a:avLst/>
          </a:prstGeom>
        </p:spPr>
        <p:txBody>
          <a:bodyPr wrap="none">
            <a:spAutoFit/>
          </a:bodyPr>
          <a:lstStyle/>
          <a:p>
            <a:r>
              <a:rPr lang="es-ES" b="1" dirty="0">
                <a:latin typeface="Times New"/>
                <a:ea typeface="Times New Roman" panose="02020603050405020304" pitchFamily="18" charset="0"/>
                <a:cs typeface="Times New Roman" panose="02020603050405020304" pitchFamily="18" charset="0"/>
              </a:rPr>
              <a:t>Multiplicador celular</a:t>
            </a:r>
            <a:endParaRPr lang="es-AR" dirty="0"/>
          </a:p>
        </p:txBody>
      </p:sp>
    </p:spTree>
    <p:extLst>
      <p:ext uri="{BB962C8B-B14F-4D97-AF65-F5344CB8AC3E}">
        <p14:creationId xmlns:p14="http://schemas.microsoft.com/office/powerpoint/2010/main" val="3263670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D413134-6C1E-4F2E-8D8C-E7438B748A78}"/>
              </a:ext>
            </a:extLst>
          </p:cNvPr>
          <p:cNvPicPr>
            <a:picLocks noChangeAspect="1"/>
          </p:cNvPicPr>
          <p:nvPr/>
        </p:nvPicPr>
        <p:blipFill>
          <a:blip r:embed="rId2"/>
          <a:stretch>
            <a:fillRect/>
          </a:stretch>
        </p:blipFill>
        <p:spPr>
          <a:xfrm>
            <a:off x="638175" y="576262"/>
            <a:ext cx="5457825" cy="3876675"/>
          </a:xfrm>
          <a:prstGeom prst="rect">
            <a:avLst/>
          </a:prstGeom>
        </p:spPr>
      </p:pic>
      <p:pic>
        <p:nvPicPr>
          <p:cNvPr id="3" name="Imagen 2">
            <a:extLst>
              <a:ext uri="{FF2B5EF4-FFF2-40B4-BE49-F238E27FC236}">
                <a16:creationId xmlns:a16="http://schemas.microsoft.com/office/drawing/2014/main" id="{5F3F6A99-D154-4393-9575-C56E0CF473BE}"/>
              </a:ext>
            </a:extLst>
          </p:cNvPr>
          <p:cNvPicPr>
            <a:picLocks noChangeAspect="1"/>
          </p:cNvPicPr>
          <p:nvPr/>
        </p:nvPicPr>
        <p:blipFill>
          <a:blip r:embed="rId3"/>
          <a:stretch>
            <a:fillRect/>
          </a:stretch>
        </p:blipFill>
        <p:spPr>
          <a:xfrm>
            <a:off x="6362700" y="2514599"/>
            <a:ext cx="5618871" cy="3876675"/>
          </a:xfrm>
          <a:prstGeom prst="rect">
            <a:avLst/>
          </a:prstGeom>
        </p:spPr>
      </p:pic>
    </p:spTree>
    <p:extLst>
      <p:ext uri="{BB962C8B-B14F-4D97-AF65-F5344CB8AC3E}">
        <p14:creationId xmlns:p14="http://schemas.microsoft.com/office/powerpoint/2010/main" val="185107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3A7498F-2C8E-40E6-9543-6E6403BD0F89}"/>
              </a:ext>
            </a:extLst>
          </p:cNvPr>
          <p:cNvSpPr>
            <a:spLocks noChangeArrowheads="1"/>
          </p:cNvSpPr>
          <p:nvPr/>
        </p:nvSpPr>
        <p:spPr bwMode="auto">
          <a:xfrm>
            <a:off x="952500" y="1776411"/>
            <a:ext cx="154838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graphicFrame>
        <p:nvGraphicFramePr>
          <p:cNvPr id="3" name="Objeto 2">
            <a:extLst>
              <a:ext uri="{FF2B5EF4-FFF2-40B4-BE49-F238E27FC236}">
                <a16:creationId xmlns:a16="http://schemas.microsoft.com/office/drawing/2014/main" id="{6DC123E4-AF05-4281-A958-001B60C11F64}"/>
              </a:ext>
            </a:extLst>
          </p:cNvPr>
          <p:cNvGraphicFramePr>
            <a:graphicFrameLocks noChangeAspect="1"/>
          </p:cNvGraphicFramePr>
          <p:nvPr>
            <p:extLst>
              <p:ext uri="{D42A27DB-BD31-4B8C-83A1-F6EECF244321}">
                <p14:modId xmlns:p14="http://schemas.microsoft.com/office/powerpoint/2010/main" val="623767881"/>
              </p:ext>
            </p:extLst>
          </p:nvPr>
        </p:nvGraphicFramePr>
        <p:xfrm>
          <a:off x="952500" y="1776412"/>
          <a:ext cx="9077360" cy="4281488"/>
        </p:xfrm>
        <a:graphic>
          <a:graphicData uri="http://schemas.openxmlformats.org/presentationml/2006/ole">
            <mc:AlternateContent xmlns:mc="http://schemas.openxmlformats.org/markup-compatibility/2006">
              <mc:Choice xmlns:v="urn:schemas-microsoft-com:vml" Requires="v">
                <p:oleObj spid="_x0000_s8204" r:id="rId3" imgW="9172876" imgH="4668253" progId="WordPro.Document">
                  <p:embed/>
                </p:oleObj>
              </mc:Choice>
              <mc:Fallback>
                <p:oleObj r:id="rId3" imgW="9172876" imgH="4668253" progId="WordPro.Document">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l="-3928"/>
                      <a:stretch>
                        <a:fillRect/>
                      </a:stretch>
                    </p:blipFill>
                    <p:spPr bwMode="auto">
                      <a:xfrm>
                        <a:off x="952500" y="1776412"/>
                        <a:ext cx="9077360" cy="4281488"/>
                      </a:xfrm>
                      <a:prstGeom prst="rect">
                        <a:avLst/>
                      </a:prstGeom>
                      <a:noFill/>
                    </p:spPr>
                  </p:pic>
                </p:oleObj>
              </mc:Fallback>
            </mc:AlternateContent>
          </a:graphicData>
        </a:graphic>
      </p:graphicFrame>
      <p:sp>
        <p:nvSpPr>
          <p:cNvPr id="6" name="Rectángulo 5">
            <a:extLst>
              <a:ext uri="{FF2B5EF4-FFF2-40B4-BE49-F238E27FC236}">
                <a16:creationId xmlns:a16="http://schemas.microsoft.com/office/drawing/2014/main" id="{F8223D3B-F6CD-46FE-B70C-59F0EE6DCA8C}"/>
              </a:ext>
            </a:extLst>
          </p:cNvPr>
          <p:cNvSpPr/>
          <p:nvPr/>
        </p:nvSpPr>
        <p:spPr>
          <a:xfrm>
            <a:off x="3587393" y="800100"/>
            <a:ext cx="3455113" cy="369332"/>
          </a:xfrm>
          <a:prstGeom prst="rect">
            <a:avLst/>
          </a:prstGeom>
        </p:spPr>
        <p:txBody>
          <a:bodyPr wrap="none">
            <a:spAutoFit/>
          </a:bodyPr>
          <a:lstStyle/>
          <a:p>
            <a:r>
              <a:rPr lang="es-ES" b="1" dirty="0">
                <a:latin typeface="Times New"/>
                <a:ea typeface="Times New Roman" panose="02020603050405020304" pitchFamily="18" charset="0"/>
                <a:cs typeface="Times New Roman" panose="02020603050405020304" pitchFamily="18" charset="0"/>
              </a:rPr>
              <a:t>Circuito sumador/corrector BCD</a:t>
            </a:r>
            <a:endParaRPr lang="es-AR" dirty="0"/>
          </a:p>
        </p:txBody>
      </p:sp>
    </p:spTree>
    <p:extLst>
      <p:ext uri="{BB962C8B-B14F-4D97-AF65-F5344CB8AC3E}">
        <p14:creationId xmlns:p14="http://schemas.microsoft.com/office/powerpoint/2010/main" val="105927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4961A9B-A4E1-4DA6-ACF8-3699B0D997E1}"/>
              </a:ext>
            </a:extLst>
          </p:cNvPr>
          <p:cNvSpPr>
            <a:spLocks noChangeArrowheads="1"/>
          </p:cNvSpPr>
          <p:nvPr/>
        </p:nvSpPr>
        <p:spPr bwMode="auto">
          <a:xfrm>
            <a:off x="2990850" y="1847849"/>
            <a:ext cx="1853681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graphicFrame>
        <p:nvGraphicFramePr>
          <p:cNvPr id="3" name="Objeto 2">
            <a:extLst>
              <a:ext uri="{FF2B5EF4-FFF2-40B4-BE49-F238E27FC236}">
                <a16:creationId xmlns:a16="http://schemas.microsoft.com/office/drawing/2014/main" id="{28B1C014-00A1-4649-AF2C-6CDB664DE54C}"/>
              </a:ext>
            </a:extLst>
          </p:cNvPr>
          <p:cNvGraphicFramePr>
            <a:graphicFrameLocks noChangeAspect="1"/>
          </p:cNvGraphicFramePr>
          <p:nvPr>
            <p:extLst>
              <p:ext uri="{D42A27DB-BD31-4B8C-83A1-F6EECF244321}">
                <p14:modId xmlns:p14="http://schemas.microsoft.com/office/powerpoint/2010/main" val="1913477522"/>
              </p:ext>
            </p:extLst>
          </p:nvPr>
        </p:nvGraphicFramePr>
        <p:xfrm>
          <a:off x="2990850" y="1847850"/>
          <a:ext cx="5676900" cy="4272157"/>
        </p:xfrm>
        <a:graphic>
          <a:graphicData uri="http://schemas.openxmlformats.org/presentationml/2006/ole">
            <mc:AlternateContent xmlns:mc="http://schemas.openxmlformats.org/markup-compatibility/2006">
              <mc:Choice xmlns:v="urn:schemas-microsoft-com:vml" Requires="v">
                <p:oleObj spid="_x0000_s9225" r:id="rId3" imgW="7191375" imgH="5257800" progId="WordPro.Document">
                  <p:embed/>
                </p:oleObj>
              </mc:Choice>
              <mc:Fallback>
                <p:oleObj r:id="rId3" imgW="7191375" imgH="5257800" progId="WordPro.Document">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l="15009" t="10269" r="-2002"/>
                      <a:stretch>
                        <a:fillRect/>
                      </a:stretch>
                    </p:blipFill>
                    <p:spPr bwMode="auto">
                      <a:xfrm>
                        <a:off x="2990850" y="1847850"/>
                        <a:ext cx="5676900" cy="4272157"/>
                      </a:xfrm>
                      <a:prstGeom prst="rect">
                        <a:avLst/>
                      </a:prstGeom>
                      <a:noFill/>
                    </p:spPr>
                  </p:pic>
                </p:oleObj>
              </mc:Fallback>
            </mc:AlternateContent>
          </a:graphicData>
        </a:graphic>
      </p:graphicFrame>
      <p:sp>
        <p:nvSpPr>
          <p:cNvPr id="4" name="Rectángulo 3">
            <a:extLst>
              <a:ext uri="{FF2B5EF4-FFF2-40B4-BE49-F238E27FC236}">
                <a16:creationId xmlns:a16="http://schemas.microsoft.com/office/drawing/2014/main" id="{B3B0AF3B-02B2-40D6-91A7-FDD8F4913DB5}"/>
              </a:ext>
            </a:extLst>
          </p:cNvPr>
          <p:cNvSpPr/>
          <p:nvPr/>
        </p:nvSpPr>
        <p:spPr>
          <a:xfrm>
            <a:off x="2990850" y="737993"/>
            <a:ext cx="6096000" cy="646331"/>
          </a:xfrm>
          <a:prstGeom prst="rect">
            <a:avLst/>
          </a:prstGeom>
        </p:spPr>
        <p:txBody>
          <a:bodyPr>
            <a:spAutoFit/>
          </a:bodyPr>
          <a:lstStyle/>
          <a:p>
            <a:r>
              <a:rPr lang="es-ES" b="1" dirty="0">
                <a:latin typeface="Times New"/>
                <a:ea typeface="Times New Roman" panose="02020603050405020304" pitchFamily="18" charset="0"/>
                <a:cs typeface="Times New Roman" panose="02020603050405020304" pitchFamily="18" charset="0"/>
              </a:rPr>
              <a:t>Esquema lógico del circuito posible para operaciones en coma flotante</a:t>
            </a:r>
            <a:endParaRPr lang="es-AR" dirty="0"/>
          </a:p>
        </p:txBody>
      </p:sp>
    </p:spTree>
    <p:extLst>
      <p:ext uri="{BB962C8B-B14F-4D97-AF65-F5344CB8AC3E}">
        <p14:creationId xmlns:p14="http://schemas.microsoft.com/office/powerpoint/2010/main" val="3061077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AA1DF7E-1C60-44AC-A3E6-4305849CBCD7}"/>
              </a:ext>
            </a:extLst>
          </p:cNvPr>
          <p:cNvSpPr/>
          <p:nvPr/>
        </p:nvSpPr>
        <p:spPr>
          <a:xfrm>
            <a:off x="3557954" y="444863"/>
            <a:ext cx="5666936" cy="369332"/>
          </a:xfrm>
          <a:prstGeom prst="rect">
            <a:avLst/>
          </a:prstGeom>
        </p:spPr>
        <p:txBody>
          <a:bodyPr wrap="none">
            <a:spAutoFit/>
          </a:bodyPr>
          <a:lstStyle/>
          <a:p>
            <a:r>
              <a:rPr lang="es-ES" b="1" dirty="0">
                <a:latin typeface="Times New Roman" panose="02020603050405020304" pitchFamily="18" charset="0"/>
                <a:ea typeface="Times New Roman" panose="02020603050405020304" pitchFamily="18" charset="0"/>
              </a:rPr>
              <a:t>OPERACIONES ENTRE NÚMEROS CODIFICADOS</a:t>
            </a:r>
            <a:endParaRPr lang="es-AR" dirty="0"/>
          </a:p>
        </p:txBody>
      </p:sp>
      <p:sp>
        <p:nvSpPr>
          <p:cNvPr id="3" name="Rectángulo 2">
            <a:extLst>
              <a:ext uri="{FF2B5EF4-FFF2-40B4-BE49-F238E27FC236}">
                <a16:creationId xmlns:a16="http://schemas.microsoft.com/office/drawing/2014/main" id="{C12A441E-02F2-4027-9EDD-AD9B9E47CE2C}"/>
              </a:ext>
            </a:extLst>
          </p:cNvPr>
          <p:cNvSpPr/>
          <p:nvPr/>
        </p:nvSpPr>
        <p:spPr>
          <a:xfrm>
            <a:off x="-430048" y="2459112"/>
            <a:ext cx="3268394" cy="923330"/>
          </a:xfrm>
          <a:prstGeom prst="rect">
            <a:avLst/>
          </a:prstGeom>
        </p:spPr>
        <p:txBody>
          <a:bodyPr wrap="square">
            <a:spAutoFit/>
          </a:bodyPr>
          <a:lstStyle/>
          <a:p>
            <a:pPr algn="just" hangingPunct="0">
              <a:spcAft>
                <a:spcPts val="0"/>
              </a:spcAft>
            </a:pPr>
            <a:r>
              <a:rPr lang="es-ES" b="1" dirty="0">
                <a:latin typeface="Times New Roman" panose="02020603050405020304" pitchFamily="18" charset="0"/>
                <a:ea typeface="Times New Roman" panose="02020603050405020304" pitchFamily="18" charset="0"/>
                <a:cs typeface="Times New Roman" panose="02020603050405020304" pitchFamily="18" charset="0"/>
              </a:rPr>
              <a:t>				3 = 0 0 1 1</a:t>
            </a:r>
            <a:endParaRPr lang="es-AR" sz="12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b="1" dirty="0">
                <a:latin typeface="Times New Roman" panose="02020603050405020304" pitchFamily="18" charset="0"/>
                <a:ea typeface="Times New Roman" panose="02020603050405020304" pitchFamily="18" charset="0"/>
                <a:cs typeface="Times New Roman" panose="02020603050405020304" pitchFamily="18" charset="0"/>
              </a:rPr>
              <a:t>                	   </a:t>
            </a:r>
            <a:r>
              <a:rPr lang="es-ES" b="1" u="sng" dirty="0">
                <a:latin typeface="Times New Roman" panose="02020603050405020304" pitchFamily="18" charset="0"/>
                <a:ea typeface="Times New Roman" panose="02020603050405020304" pitchFamily="18" charset="0"/>
                <a:cs typeface="Times New Roman" panose="02020603050405020304" pitchFamily="18" charset="0"/>
              </a:rPr>
              <a:t> +  4 = 0 1 0 0</a:t>
            </a:r>
            <a:endParaRPr lang="es-AR" sz="12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b="1" dirty="0">
                <a:latin typeface="Times New Roman" panose="02020603050405020304" pitchFamily="18" charset="0"/>
                <a:ea typeface="Times New Roman" panose="02020603050405020304" pitchFamily="18" charset="0"/>
                <a:cs typeface="Times New Roman" panose="02020603050405020304" pitchFamily="18" charset="0"/>
              </a:rPr>
              <a:t>			        7 = 0 1 1 1</a:t>
            </a:r>
            <a:endParaRPr lang="es-AR" sz="1200" dirty="0">
              <a:effectLst/>
              <a:latin typeface="Times New"/>
              <a:ea typeface="Times New Roman" panose="02020603050405020304" pitchFamily="18" charset="0"/>
              <a:cs typeface="Times New Roman" panose="02020603050405020304" pitchFamily="18" charset="0"/>
            </a:endParaRPr>
          </a:p>
        </p:txBody>
      </p:sp>
      <p:sp>
        <p:nvSpPr>
          <p:cNvPr id="4" name="Rectángulo 3">
            <a:extLst>
              <a:ext uri="{FF2B5EF4-FFF2-40B4-BE49-F238E27FC236}">
                <a16:creationId xmlns:a16="http://schemas.microsoft.com/office/drawing/2014/main" id="{9E24EFA1-DBFF-4088-855C-2EAD5BA36B07}"/>
              </a:ext>
            </a:extLst>
          </p:cNvPr>
          <p:cNvSpPr/>
          <p:nvPr/>
        </p:nvSpPr>
        <p:spPr>
          <a:xfrm>
            <a:off x="3557954" y="2459112"/>
            <a:ext cx="6096000" cy="923330"/>
          </a:xfrm>
          <a:prstGeom prst="rect">
            <a:avLst/>
          </a:prstGeom>
        </p:spPr>
        <p:txBody>
          <a:bodyPr>
            <a:spAutoFit/>
          </a:bodyPr>
          <a:lstStyle/>
          <a:p>
            <a:pPr algn="just" hangingPunct="0">
              <a:spcAft>
                <a:spcPts val="0"/>
              </a:spcAft>
            </a:pPr>
            <a:r>
              <a:rPr lang="es-ES" b="1" dirty="0">
                <a:latin typeface="Times New Roman" panose="02020603050405020304" pitchFamily="18" charset="0"/>
                <a:ea typeface="Times New Roman" panose="02020603050405020304" pitchFamily="18" charset="0"/>
                <a:cs typeface="Times New Roman" panose="02020603050405020304" pitchFamily="18" charset="0"/>
              </a:rPr>
              <a:t>      6 = 0 1 1 0</a:t>
            </a:r>
            <a:endParaRPr lang="es-AR" sz="12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b="1" u="sng" dirty="0">
                <a:latin typeface="Times New Roman" panose="02020603050405020304" pitchFamily="18" charset="0"/>
                <a:ea typeface="Times New Roman" panose="02020603050405020304" pitchFamily="18" charset="0"/>
                <a:cs typeface="Times New Roman" panose="02020603050405020304" pitchFamily="18" charset="0"/>
              </a:rPr>
              <a:t>  +  5 = 0 1 0 1</a:t>
            </a:r>
            <a:endParaRPr lang="es-AR" sz="12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b="1" dirty="0">
                <a:latin typeface="Times New Roman" panose="02020603050405020304" pitchFamily="18" charset="0"/>
                <a:ea typeface="Times New Roman" panose="02020603050405020304" pitchFamily="18" charset="0"/>
                <a:cs typeface="Times New Roman" panose="02020603050405020304" pitchFamily="18" charset="0"/>
              </a:rPr>
              <a:t>     11 = 1 0 1 1</a:t>
            </a:r>
            <a:endParaRPr lang="es-AR" sz="1200" dirty="0">
              <a:effectLst/>
              <a:latin typeface="Times New"/>
              <a:ea typeface="Times New Roman" panose="02020603050405020304" pitchFamily="18" charset="0"/>
              <a:cs typeface="Times New Roman" panose="02020603050405020304" pitchFamily="18" charset="0"/>
            </a:endParaRPr>
          </a:p>
        </p:txBody>
      </p:sp>
      <p:sp>
        <p:nvSpPr>
          <p:cNvPr id="5" name="Rectángulo 4">
            <a:extLst>
              <a:ext uri="{FF2B5EF4-FFF2-40B4-BE49-F238E27FC236}">
                <a16:creationId xmlns:a16="http://schemas.microsoft.com/office/drawing/2014/main" id="{14930097-B06A-4FE0-A28D-24E64048FA27}"/>
              </a:ext>
            </a:extLst>
          </p:cNvPr>
          <p:cNvSpPr/>
          <p:nvPr/>
        </p:nvSpPr>
        <p:spPr>
          <a:xfrm>
            <a:off x="3274445" y="3890273"/>
            <a:ext cx="2323136" cy="369332"/>
          </a:xfrm>
          <a:prstGeom prst="rect">
            <a:avLst/>
          </a:prstGeom>
        </p:spPr>
        <p:txBody>
          <a:bodyPr wrap="none">
            <a:spAutoFit/>
          </a:bodyPr>
          <a:lstStyle/>
          <a:p>
            <a:r>
              <a:rPr lang="es-ES" b="1" dirty="0">
                <a:latin typeface="Times New Roman" panose="02020603050405020304" pitchFamily="18" charset="0"/>
                <a:ea typeface="Times New Roman" panose="02020603050405020304" pitchFamily="18" charset="0"/>
              </a:rPr>
              <a:t>0 0 0 1    0 0 0 1  =   11</a:t>
            </a:r>
            <a:endParaRPr lang="es-AR" dirty="0"/>
          </a:p>
        </p:txBody>
      </p:sp>
      <p:sp>
        <p:nvSpPr>
          <p:cNvPr id="6" name="Rectángulo 5">
            <a:extLst>
              <a:ext uri="{FF2B5EF4-FFF2-40B4-BE49-F238E27FC236}">
                <a16:creationId xmlns:a16="http://schemas.microsoft.com/office/drawing/2014/main" id="{EC001CB1-4DD1-4DDF-800A-3E7ACC8B3317}"/>
              </a:ext>
            </a:extLst>
          </p:cNvPr>
          <p:cNvSpPr/>
          <p:nvPr/>
        </p:nvSpPr>
        <p:spPr>
          <a:xfrm>
            <a:off x="7204881" y="2506063"/>
            <a:ext cx="1825931" cy="1938992"/>
          </a:xfrm>
          <a:prstGeom prst="rect">
            <a:avLst/>
          </a:prstGeom>
        </p:spPr>
        <p:txBody>
          <a:bodyPr wrap="square">
            <a:spAutoFit/>
          </a:bodyPr>
          <a:lstStyle/>
          <a:p>
            <a:r>
              <a:rPr lang="es-ES" sz="2400" b="1" dirty="0">
                <a:latin typeface="Times New Roman" panose="02020603050405020304" pitchFamily="18" charset="0"/>
                <a:ea typeface="Times New Roman" panose="02020603050405020304" pitchFamily="18" charset="0"/>
              </a:rPr>
              <a:t>Corrigiendo</a:t>
            </a:r>
          </a:p>
          <a:p>
            <a:endParaRPr lang="es-ES" sz="2400" b="1" dirty="0">
              <a:latin typeface="Times New Roman" panose="02020603050405020304" pitchFamily="18" charset="0"/>
            </a:endParaRPr>
          </a:p>
          <a:p>
            <a:endParaRPr lang="es-ES" sz="2400" b="1" dirty="0">
              <a:latin typeface="Times New Roman" panose="02020603050405020304" pitchFamily="18" charset="0"/>
            </a:endParaRPr>
          </a:p>
          <a:p>
            <a:r>
              <a:rPr lang="es-ES" sz="2400" b="1" dirty="0">
                <a:latin typeface="Times New Roman" panose="02020603050405020304" pitchFamily="18" charset="0"/>
              </a:rPr>
              <a:t>Sumar 0110        magia?</a:t>
            </a:r>
            <a:endParaRPr lang="es-AR" sz="2400" dirty="0"/>
          </a:p>
        </p:txBody>
      </p:sp>
    </p:spTree>
    <p:extLst>
      <p:ext uri="{BB962C8B-B14F-4D97-AF65-F5344CB8AC3E}">
        <p14:creationId xmlns:p14="http://schemas.microsoft.com/office/powerpoint/2010/main" val="1213135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7EE7BD1-06C0-44CE-8D03-E60439423940}"/>
              </a:ext>
            </a:extLst>
          </p:cNvPr>
          <p:cNvSpPr/>
          <p:nvPr/>
        </p:nvSpPr>
        <p:spPr>
          <a:xfrm>
            <a:off x="3771828" y="863084"/>
            <a:ext cx="3429144" cy="369332"/>
          </a:xfrm>
          <a:prstGeom prst="rect">
            <a:avLst/>
          </a:prstGeom>
        </p:spPr>
        <p:txBody>
          <a:bodyPr wrap="none">
            <a:spAutoFit/>
          </a:bodyPr>
          <a:lstStyle/>
          <a:p>
            <a:r>
              <a:rPr lang="es-ES" b="1" dirty="0">
                <a:latin typeface="Times New"/>
                <a:ea typeface="Times New Roman" panose="02020603050405020304" pitchFamily="18" charset="0"/>
                <a:cs typeface="Times New Roman" panose="02020603050405020304" pitchFamily="18" charset="0"/>
              </a:rPr>
              <a:t>SISTEMAS DE NUMERACIÓN</a:t>
            </a:r>
            <a:endParaRPr lang="es-AR" dirty="0"/>
          </a:p>
        </p:txBody>
      </p:sp>
      <p:pic>
        <p:nvPicPr>
          <p:cNvPr id="7" name="Imagen 6">
            <a:extLst>
              <a:ext uri="{FF2B5EF4-FFF2-40B4-BE49-F238E27FC236}">
                <a16:creationId xmlns:a16="http://schemas.microsoft.com/office/drawing/2014/main" id="{DB5138DE-B0E2-42F5-89DC-089265BC7A1D}"/>
              </a:ext>
            </a:extLst>
          </p:cNvPr>
          <p:cNvPicPr>
            <a:picLocks noChangeAspect="1"/>
          </p:cNvPicPr>
          <p:nvPr/>
        </p:nvPicPr>
        <p:blipFill>
          <a:blip r:embed="rId2"/>
          <a:stretch>
            <a:fillRect/>
          </a:stretch>
        </p:blipFill>
        <p:spPr>
          <a:xfrm>
            <a:off x="2857499" y="1828799"/>
            <a:ext cx="6827971" cy="3373821"/>
          </a:xfrm>
          <a:prstGeom prst="rect">
            <a:avLst/>
          </a:prstGeom>
        </p:spPr>
      </p:pic>
    </p:spTree>
    <p:extLst>
      <p:ext uri="{BB962C8B-B14F-4D97-AF65-F5344CB8AC3E}">
        <p14:creationId xmlns:p14="http://schemas.microsoft.com/office/powerpoint/2010/main" val="2590323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D00C314-2B38-49D2-BF73-431D86EC6DAB}"/>
              </a:ext>
            </a:extLst>
          </p:cNvPr>
          <p:cNvSpPr/>
          <p:nvPr/>
        </p:nvSpPr>
        <p:spPr>
          <a:xfrm>
            <a:off x="4158169" y="655879"/>
            <a:ext cx="3031599" cy="369332"/>
          </a:xfrm>
          <a:prstGeom prst="rect">
            <a:avLst/>
          </a:prstGeom>
        </p:spPr>
        <p:txBody>
          <a:bodyPr wrap="none">
            <a:spAutoFit/>
          </a:bodyPr>
          <a:lstStyle/>
          <a:p>
            <a:r>
              <a:rPr lang="es-ES" b="1" dirty="0">
                <a:latin typeface="Times New Roman" panose="02020603050405020304" pitchFamily="18" charset="0"/>
                <a:ea typeface="Times New Roman" panose="02020603050405020304" pitchFamily="18" charset="0"/>
              </a:rPr>
              <a:t>LENGUAJE DE MÁQUINA</a:t>
            </a:r>
            <a:endParaRPr lang="es-AR" dirty="0"/>
          </a:p>
        </p:txBody>
      </p:sp>
      <p:pic>
        <p:nvPicPr>
          <p:cNvPr id="1026" name="Picture 2">
            <a:extLst>
              <a:ext uri="{FF2B5EF4-FFF2-40B4-BE49-F238E27FC236}">
                <a16:creationId xmlns:a16="http://schemas.microsoft.com/office/drawing/2014/main" id="{6E1BD60E-EA68-46D4-A965-F09213D45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58" t="-2403" r="-4300" b="-2971"/>
          <a:stretch>
            <a:fillRect/>
          </a:stretch>
        </p:blipFill>
        <p:spPr bwMode="auto">
          <a:xfrm>
            <a:off x="1614487" y="1814512"/>
            <a:ext cx="10085046" cy="359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5523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85921BC-DB7A-453A-89FA-FDF3CF484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44" t="-2347" r="-3014" b="-8344"/>
          <a:stretch>
            <a:fillRect/>
          </a:stretch>
        </p:blipFill>
        <p:spPr bwMode="auto">
          <a:xfrm>
            <a:off x="1825239" y="1814512"/>
            <a:ext cx="8541521" cy="376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9540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2E8B863-1E33-488E-B9AF-E7F5E12E1D5F}"/>
              </a:ext>
            </a:extLst>
          </p:cNvPr>
          <p:cNvSpPr/>
          <p:nvPr/>
        </p:nvSpPr>
        <p:spPr>
          <a:xfrm>
            <a:off x="3556697" y="329684"/>
            <a:ext cx="4583306" cy="369332"/>
          </a:xfrm>
          <a:prstGeom prst="rect">
            <a:avLst/>
          </a:prstGeom>
        </p:spPr>
        <p:txBody>
          <a:bodyPr wrap="none">
            <a:spAutoFit/>
          </a:bodyPr>
          <a:lstStyle/>
          <a:p>
            <a:r>
              <a:rPr lang="es-ES" b="1" dirty="0">
                <a:latin typeface="Times New"/>
                <a:ea typeface="Times New Roman" panose="02020603050405020304" pitchFamily="18" charset="0"/>
                <a:cs typeface="Times New Roman" panose="02020603050405020304" pitchFamily="18" charset="0"/>
              </a:rPr>
              <a:t>EJEMPLO DE LENGUAJE DE MÁQUINA</a:t>
            </a:r>
            <a:endParaRPr lang="es-AR" dirty="0"/>
          </a:p>
        </p:txBody>
      </p:sp>
      <p:graphicFrame>
        <p:nvGraphicFramePr>
          <p:cNvPr id="5" name="Tabla 4">
            <a:extLst>
              <a:ext uri="{FF2B5EF4-FFF2-40B4-BE49-F238E27FC236}">
                <a16:creationId xmlns:a16="http://schemas.microsoft.com/office/drawing/2014/main" id="{AEB4F6A5-549D-4775-AE35-2D3E158C5781}"/>
              </a:ext>
            </a:extLst>
          </p:cNvPr>
          <p:cNvGraphicFramePr>
            <a:graphicFrameLocks noGrp="1"/>
          </p:cNvGraphicFramePr>
          <p:nvPr>
            <p:extLst>
              <p:ext uri="{D42A27DB-BD31-4B8C-83A1-F6EECF244321}">
                <p14:modId xmlns:p14="http://schemas.microsoft.com/office/powerpoint/2010/main" val="3637166556"/>
              </p:ext>
            </p:extLst>
          </p:nvPr>
        </p:nvGraphicFramePr>
        <p:xfrm>
          <a:off x="3057794" y="699016"/>
          <a:ext cx="6353492" cy="5997203"/>
        </p:xfrm>
        <a:graphic>
          <a:graphicData uri="http://schemas.openxmlformats.org/drawingml/2006/table">
            <a:tbl>
              <a:tblPr>
                <a:tableStyleId>{5C22544A-7EE6-4342-B048-85BDC9FD1C3A}</a:tableStyleId>
              </a:tblPr>
              <a:tblGrid>
                <a:gridCol w="4639149">
                  <a:extLst>
                    <a:ext uri="{9D8B030D-6E8A-4147-A177-3AD203B41FA5}">
                      <a16:colId xmlns:a16="http://schemas.microsoft.com/office/drawing/2014/main" val="4182680849"/>
                    </a:ext>
                  </a:extLst>
                </a:gridCol>
                <a:gridCol w="790567">
                  <a:extLst>
                    <a:ext uri="{9D8B030D-6E8A-4147-A177-3AD203B41FA5}">
                      <a16:colId xmlns:a16="http://schemas.microsoft.com/office/drawing/2014/main" val="4019750858"/>
                    </a:ext>
                  </a:extLst>
                </a:gridCol>
                <a:gridCol w="923776">
                  <a:extLst>
                    <a:ext uri="{9D8B030D-6E8A-4147-A177-3AD203B41FA5}">
                      <a16:colId xmlns:a16="http://schemas.microsoft.com/office/drawing/2014/main" val="1255127853"/>
                    </a:ext>
                  </a:extLst>
                </a:gridCol>
              </a:tblGrid>
              <a:tr h="444237">
                <a:tc>
                  <a:txBody>
                    <a:bodyPr/>
                    <a:lstStyle/>
                    <a:p>
                      <a:pPr hangingPunct="0">
                        <a:spcAft>
                          <a:spcPts val="0"/>
                        </a:spcAft>
                      </a:pPr>
                      <a:r>
                        <a:rPr lang="es-ES" sz="1200">
                          <a:effectLst/>
                        </a:rPr>
                        <a:t>Función</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símbolo</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binario</a:t>
                      </a:r>
                      <a:endParaRPr lang="es-A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71597366"/>
                  </a:ext>
                </a:extLst>
              </a:tr>
              <a:tr h="222119">
                <a:tc>
                  <a:txBody>
                    <a:bodyPr/>
                    <a:lstStyle/>
                    <a:p>
                      <a:pPr hangingPunct="0">
                        <a:spcAft>
                          <a:spcPts val="0"/>
                        </a:spcAft>
                      </a:pPr>
                      <a:r>
                        <a:rPr lang="es-ES" sz="1200">
                          <a:effectLst/>
                        </a:rPr>
                        <a:t>Cargar el registro acumulador desde la memoria</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CRA</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0 0 0 0</a:t>
                      </a:r>
                      <a:endParaRPr lang="es-A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75375663"/>
                  </a:ext>
                </a:extLst>
              </a:tr>
              <a:tr h="222119">
                <a:tc>
                  <a:txBody>
                    <a:bodyPr/>
                    <a:lstStyle/>
                    <a:p>
                      <a:pPr hangingPunct="0">
                        <a:spcAft>
                          <a:spcPts val="0"/>
                        </a:spcAft>
                      </a:pPr>
                      <a:r>
                        <a:rPr lang="es-ES" sz="1200">
                          <a:effectLst/>
                        </a:rPr>
                        <a:t>Cargar el registro B desde la memoria</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CRB</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0 0 0 1</a:t>
                      </a:r>
                      <a:endParaRPr lang="es-A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27627740"/>
                  </a:ext>
                </a:extLst>
              </a:tr>
              <a:tr h="222119">
                <a:tc>
                  <a:txBody>
                    <a:bodyPr/>
                    <a:lstStyle/>
                    <a:p>
                      <a:pPr hangingPunct="0">
                        <a:spcAft>
                          <a:spcPts val="0"/>
                        </a:spcAft>
                      </a:pPr>
                      <a:r>
                        <a:rPr lang="es-ES" sz="1200">
                          <a:effectLst/>
                        </a:rPr>
                        <a:t>Guardar el contenido del acumulador en memoria</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GUA</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0 0 1 0</a:t>
                      </a:r>
                      <a:endParaRPr lang="es-A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08623945"/>
                  </a:ext>
                </a:extLst>
              </a:tr>
              <a:tr h="444237">
                <a:tc>
                  <a:txBody>
                    <a:bodyPr/>
                    <a:lstStyle/>
                    <a:p>
                      <a:pPr hangingPunct="0">
                        <a:spcAft>
                          <a:spcPts val="0"/>
                        </a:spcAft>
                      </a:pPr>
                      <a:r>
                        <a:rPr lang="es-ES" sz="1200">
                          <a:effectLst/>
                        </a:rPr>
                        <a:t>Sumar el contenido del alcumulador con el del registro B</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SUM</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0 0 1 1</a:t>
                      </a:r>
                      <a:endParaRPr lang="es-A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22767337"/>
                  </a:ext>
                </a:extLst>
              </a:tr>
              <a:tr h="444237">
                <a:tc>
                  <a:txBody>
                    <a:bodyPr/>
                    <a:lstStyle/>
                    <a:p>
                      <a:pPr hangingPunct="0">
                        <a:spcAft>
                          <a:spcPts val="0"/>
                        </a:spcAft>
                      </a:pPr>
                      <a:r>
                        <a:rPr lang="es-ES" sz="1200">
                          <a:effectLst/>
                        </a:rPr>
                        <a:t>Restar el contenido del registro B del contenido del acumul.</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RES</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0 1 0 0</a:t>
                      </a:r>
                      <a:endParaRPr lang="es-A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32563919"/>
                  </a:ext>
                </a:extLst>
              </a:tr>
              <a:tr h="444237">
                <a:tc>
                  <a:txBody>
                    <a:bodyPr/>
                    <a:lstStyle/>
                    <a:p>
                      <a:pPr hangingPunct="0">
                        <a:spcAft>
                          <a:spcPts val="0"/>
                        </a:spcAft>
                      </a:pPr>
                      <a:r>
                        <a:rPr lang="es-ES" sz="1200">
                          <a:effectLst/>
                        </a:rPr>
                        <a:t>Multiplicar el contenido del acumulador y el del registro B</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MUL</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0 1 0 1</a:t>
                      </a:r>
                      <a:endParaRPr lang="es-A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98315611"/>
                  </a:ext>
                </a:extLst>
              </a:tr>
              <a:tr h="444237">
                <a:tc>
                  <a:txBody>
                    <a:bodyPr/>
                    <a:lstStyle/>
                    <a:p>
                      <a:pPr hangingPunct="0">
                        <a:spcAft>
                          <a:spcPts val="0"/>
                        </a:spcAft>
                      </a:pPr>
                      <a:r>
                        <a:rPr lang="es-ES" sz="1200">
                          <a:effectLst/>
                        </a:rPr>
                        <a:t>Dividir el contenido del acumulador por el del registro B</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DIV</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0 1 1 0</a:t>
                      </a:r>
                      <a:endParaRPr lang="es-A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34980093"/>
                  </a:ext>
                </a:extLst>
              </a:tr>
              <a:tr h="222119">
                <a:tc>
                  <a:txBody>
                    <a:bodyPr/>
                    <a:lstStyle/>
                    <a:p>
                      <a:pPr hangingPunct="0">
                        <a:spcAft>
                          <a:spcPts val="0"/>
                        </a:spcAft>
                      </a:pPr>
                      <a:r>
                        <a:rPr lang="es-ES" sz="1200">
                          <a:effectLst/>
                        </a:rPr>
                        <a:t>Poner un cero en el acumulador</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ACO</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0 1 1 1</a:t>
                      </a:r>
                      <a:endParaRPr lang="es-A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33759229"/>
                  </a:ext>
                </a:extLst>
              </a:tr>
              <a:tr h="444237">
                <a:tc>
                  <a:txBody>
                    <a:bodyPr/>
                    <a:lstStyle/>
                    <a:p>
                      <a:pPr hangingPunct="0">
                        <a:spcAft>
                          <a:spcPts val="0"/>
                        </a:spcAft>
                      </a:pPr>
                      <a:r>
                        <a:rPr lang="es-ES" sz="1200">
                          <a:effectLst/>
                        </a:rPr>
                        <a:t>Llevar el contenido del acumul. al contador de programa</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LAP</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1 0 0 0</a:t>
                      </a:r>
                      <a:endParaRPr lang="es-A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80707463"/>
                  </a:ext>
                </a:extLst>
              </a:tr>
              <a:tr h="222119">
                <a:tc>
                  <a:txBody>
                    <a:bodyPr/>
                    <a:lstStyle/>
                    <a:p>
                      <a:pPr hangingPunct="0">
                        <a:spcAft>
                          <a:spcPts val="0"/>
                        </a:spcAft>
                      </a:pPr>
                      <a:r>
                        <a:rPr lang="es-ES" sz="1200">
                          <a:effectLst/>
                        </a:rPr>
                        <a:t>Poner en cero el contador de programa</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CPO</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1 0 0 1</a:t>
                      </a:r>
                      <a:endParaRPr lang="es-A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91938879"/>
                  </a:ext>
                </a:extLst>
              </a:tr>
              <a:tr h="444237">
                <a:tc>
                  <a:txBody>
                    <a:bodyPr/>
                    <a:lstStyle/>
                    <a:p>
                      <a:pPr hangingPunct="0">
                        <a:spcAft>
                          <a:spcPts val="0"/>
                        </a:spcAft>
                      </a:pPr>
                      <a:r>
                        <a:rPr lang="es-ES" sz="1200">
                          <a:effectLst/>
                        </a:rPr>
                        <a:t>Saltar a la posición xxxxx si el contenido del acumul. es 0</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SAO</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1 0 1 0</a:t>
                      </a:r>
                      <a:endParaRPr lang="es-A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6868930"/>
                  </a:ext>
                </a:extLst>
              </a:tr>
              <a:tr h="444237">
                <a:tc>
                  <a:txBody>
                    <a:bodyPr/>
                    <a:lstStyle/>
                    <a:p>
                      <a:pPr hangingPunct="0">
                        <a:spcAft>
                          <a:spcPts val="0"/>
                        </a:spcAft>
                      </a:pPr>
                      <a:r>
                        <a:rPr lang="es-ES" sz="1200">
                          <a:effectLst/>
                        </a:rPr>
                        <a:t>Hacer el AND de los contenidos de acumulador y registro B</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AND</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1 0 1 1</a:t>
                      </a:r>
                      <a:endParaRPr lang="es-A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37344218"/>
                  </a:ext>
                </a:extLst>
              </a:tr>
              <a:tr h="444237">
                <a:tc>
                  <a:txBody>
                    <a:bodyPr/>
                    <a:lstStyle/>
                    <a:p>
                      <a:pPr hangingPunct="0">
                        <a:spcAft>
                          <a:spcPts val="0"/>
                        </a:spcAft>
                      </a:pPr>
                      <a:r>
                        <a:rPr lang="es-ES" sz="1200">
                          <a:effectLst/>
                        </a:rPr>
                        <a:t>Hacer el OR entre los contenidos del acumul. y el registro B</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OR</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1 1 0 0</a:t>
                      </a:r>
                      <a:endParaRPr lang="es-A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05602290"/>
                  </a:ext>
                </a:extLst>
              </a:tr>
              <a:tr h="222119">
                <a:tc>
                  <a:txBody>
                    <a:bodyPr/>
                    <a:lstStyle/>
                    <a:p>
                      <a:pPr hangingPunct="0">
                        <a:spcAft>
                          <a:spcPts val="0"/>
                        </a:spcAft>
                      </a:pPr>
                      <a:r>
                        <a:rPr lang="es-ES" sz="1200">
                          <a:effectLst/>
                        </a:rPr>
                        <a:t>Complementar el contenido del acumulador</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COA</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1 1 0 1</a:t>
                      </a:r>
                      <a:endParaRPr lang="es-A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50277361"/>
                  </a:ext>
                </a:extLst>
              </a:tr>
              <a:tr h="444237">
                <a:tc>
                  <a:txBody>
                    <a:bodyPr/>
                    <a:lstStyle/>
                    <a:p>
                      <a:pPr hangingPunct="0">
                        <a:spcAft>
                          <a:spcPts val="0"/>
                        </a:spcAft>
                      </a:pPr>
                      <a:r>
                        <a:rPr lang="es-ES" sz="1200">
                          <a:effectLst/>
                        </a:rPr>
                        <a:t>Intercambiar el contenido del acumulador con el del reg. B</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AXB</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dirty="0">
                          <a:effectLst/>
                        </a:rPr>
                        <a:t>1 1 1 0</a:t>
                      </a:r>
                      <a:endParaRPr lang="es-AR"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62731218"/>
                  </a:ext>
                </a:extLst>
              </a:tr>
              <a:tr h="222119">
                <a:tc>
                  <a:txBody>
                    <a:bodyPr/>
                    <a:lstStyle/>
                    <a:p>
                      <a:pPr hangingPunct="0">
                        <a:spcAft>
                          <a:spcPts val="0"/>
                        </a:spcAft>
                      </a:pPr>
                      <a:r>
                        <a:rPr lang="es-ES" sz="1200">
                          <a:effectLst/>
                        </a:rPr>
                        <a:t>Poner todo en cero (Hacer reset general)</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PTO</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dirty="0">
                          <a:effectLst/>
                        </a:rPr>
                        <a:t>1 1 1 1</a:t>
                      </a:r>
                      <a:endParaRPr lang="es-AR"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91679801"/>
                  </a:ext>
                </a:extLst>
              </a:tr>
            </a:tbl>
          </a:graphicData>
        </a:graphic>
      </p:graphicFrame>
      <p:sp>
        <p:nvSpPr>
          <p:cNvPr id="6" name="Rectangle 2">
            <a:extLst>
              <a:ext uri="{FF2B5EF4-FFF2-40B4-BE49-F238E27FC236}">
                <a16:creationId xmlns:a16="http://schemas.microsoft.com/office/drawing/2014/main" id="{48D52D30-7A49-40B4-9610-6223A89C390C}"/>
              </a:ext>
            </a:extLst>
          </p:cNvPr>
          <p:cNvSpPr>
            <a:spLocks noChangeArrowheads="1"/>
          </p:cNvSpPr>
          <p:nvPr/>
        </p:nvSpPr>
        <p:spPr bwMode="auto">
          <a:xfrm>
            <a:off x="3058111" y="9596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7" name="Rectángulo 6">
            <a:extLst>
              <a:ext uri="{FF2B5EF4-FFF2-40B4-BE49-F238E27FC236}">
                <a16:creationId xmlns:a16="http://schemas.microsoft.com/office/drawing/2014/main" id="{0C01037E-0AD5-4374-BA83-B0EFF11EE7DF}"/>
              </a:ext>
            </a:extLst>
          </p:cNvPr>
          <p:cNvSpPr/>
          <p:nvPr/>
        </p:nvSpPr>
        <p:spPr>
          <a:xfrm>
            <a:off x="9744221" y="4863905"/>
            <a:ext cx="2447779" cy="1477328"/>
          </a:xfrm>
          <a:prstGeom prst="rect">
            <a:avLst/>
          </a:prstGeom>
        </p:spPr>
        <p:txBody>
          <a:bodyPr wrap="square">
            <a:spAutoFit/>
          </a:bodyPr>
          <a:lstStyle/>
          <a:p>
            <a:r>
              <a:rPr lang="es-ES" b="1" dirty="0">
                <a:latin typeface="Times New"/>
                <a:ea typeface="Times New Roman" panose="02020603050405020304" pitchFamily="18" charset="0"/>
                <a:cs typeface="Times New Roman" panose="02020603050405020304" pitchFamily="18" charset="0"/>
              </a:rPr>
              <a:t>Nota: Los resultados de todas las operaciones quedan siempre en el acumulador</a:t>
            </a:r>
            <a:endParaRPr lang="es-AR" dirty="0"/>
          </a:p>
        </p:txBody>
      </p:sp>
    </p:spTree>
    <p:extLst>
      <p:ext uri="{BB962C8B-B14F-4D97-AF65-F5344CB8AC3E}">
        <p14:creationId xmlns:p14="http://schemas.microsoft.com/office/powerpoint/2010/main" val="3757496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98A4920-F8DD-40B0-9D19-0625E1FFE2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25" t="-3346" r="-19492" b="-4091"/>
          <a:stretch>
            <a:fillRect/>
          </a:stretch>
        </p:blipFill>
        <p:spPr bwMode="auto">
          <a:xfrm>
            <a:off x="2906223" y="768227"/>
            <a:ext cx="5920795" cy="1323755"/>
          </a:xfrm>
          <a:prstGeom prst="rect">
            <a:avLst/>
          </a:prstGeom>
          <a:solidFill>
            <a:schemeClr val="accent1">
              <a:tint val="20000"/>
            </a:schemeClr>
          </a:solidFill>
        </p:spPr>
      </p:pic>
      <p:sp>
        <p:nvSpPr>
          <p:cNvPr id="2" name="Rectángulo 1">
            <a:extLst>
              <a:ext uri="{FF2B5EF4-FFF2-40B4-BE49-F238E27FC236}">
                <a16:creationId xmlns:a16="http://schemas.microsoft.com/office/drawing/2014/main" id="{29AC541E-1987-459F-893F-90D6A110D55B}"/>
              </a:ext>
            </a:extLst>
          </p:cNvPr>
          <p:cNvSpPr/>
          <p:nvPr/>
        </p:nvSpPr>
        <p:spPr>
          <a:xfrm>
            <a:off x="1542756" y="2584327"/>
            <a:ext cx="8895471" cy="3539430"/>
          </a:xfrm>
          <a:prstGeom prst="rect">
            <a:avLst/>
          </a:prstGeom>
        </p:spPr>
        <p:txBody>
          <a:bodyPr wrap="square">
            <a:spAutoFit/>
          </a:bodyPr>
          <a:lstStyle/>
          <a:p>
            <a:pPr algn="just" hangingPunct="0">
              <a:spcAft>
                <a:spcPts val="0"/>
              </a:spcAft>
            </a:pPr>
            <a:r>
              <a:rPr lang="es-ES" sz="2800" b="1" dirty="0">
                <a:latin typeface="Times New Roman" panose="02020603050405020304" pitchFamily="18" charset="0"/>
                <a:ea typeface="Times New Roman" panose="02020603050405020304" pitchFamily="18" charset="0"/>
              </a:rPr>
              <a:t>También haremos el supuesto de tener que resolver la siguiente expresión:</a:t>
            </a:r>
            <a:endParaRPr lang="es-AR" sz="2800" dirty="0">
              <a:latin typeface="Times New Roman" panose="02020603050405020304" pitchFamily="18" charset="0"/>
              <a:ea typeface="Times New Roman" panose="02020603050405020304" pitchFamily="18" charset="0"/>
            </a:endParaRPr>
          </a:p>
          <a:p>
            <a:pPr algn="just" hangingPunct="0">
              <a:spcAft>
                <a:spcPts val="0"/>
              </a:spcAft>
            </a:pPr>
            <a:r>
              <a:rPr lang="es-ES" sz="2800" b="1" dirty="0">
                <a:latin typeface="Times New Roman" panose="02020603050405020304" pitchFamily="18" charset="0"/>
                <a:ea typeface="Times New Roman" panose="02020603050405020304" pitchFamily="18" charset="0"/>
              </a:rPr>
              <a:t> </a:t>
            </a:r>
            <a:endParaRPr lang="es-AR" sz="2800" dirty="0">
              <a:latin typeface="Times New Roman" panose="02020603050405020304" pitchFamily="18" charset="0"/>
              <a:ea typeface="Times New Roman" panose="02020603050405020304" pitchFamily="18" charset="0"/>
            </a:endParaRPr>
          </a:p>
          <a:p>
            <a:pPr algn="just" hangingPunct="0">
              <a:spcAft>
                <a:spcPts val="0"/>
              </a:spcAft>
            </a:pPr>
            <a:r>
              <a:rPr lang="es-ES" sz="2800" b="1" dirty="0">
                <a:latin typeface="Times New Roman" panose="02020603050405020304" pitchFamily="18" charset="0"/>
                <a:ea typeface="Times New Roman" panose="02020603050405020304" pitchFamily="18" charset="0"/>
              </a:rPr>
              <a:t>				              a = b . (</a:t>
            </a:r>
            <a:r>
              <a:rPr lang="es-ES" sz="2800" b="1" dirty="0" err="1">
                <a:latin typeface="Times New Roman" panose="02020603050405020304" pitchFamily="18" charset="0"/>
                <a:ea typeface="Times New Roman" panose="02020603050405020304" pitchFamily="18" charset="0"/>
              </a:rPr>
              <a:t>c+d</a:t>
            </a:r>
            <a:r>
              <a:rPr lang="es-ES" sz="2800" b="1" dirty="0">
                <a:latin typeface="Times New Roman" panose="02020603050405020304" pitchFamily="18" charset="0"/>
                <a:ea typeface="Times New Roman" panose="02020603050405020304" pitchFamily="18" charset="0"/>
              </a:rPr>
              <a:t>)/e</a:t>
            </a:r>
            <a:endParaRPr lang="es-AR" sz="2800" dirty="0">
              <a:latin typeface="Times New Roman" panose="02020603050405020304" pitchFamily="18" charset="0"/>
              <a:ea typeface="Times New Roman" panose="02020603050405020304" pitchFamily="18" charset="0"/>
            </a:endParaRPr>
          </a:p>
          <a:p>
            <a:pPr algn="just" hangingPunct="0">
              <a:spcAft>
                <a:spcPts val="0"/>
              </a:spcAft>
            </a:pPr>
            <a:r>
              <a:rPr lang="es-ES" sz="2800" b="1" dirty="0">
                <a:latin typeface="Times New Roman" panose="02020603050405020304" pitchFamily="18" charset="0"/>
                <a:ea typeface="Times New Roman" panose="02020603050405020304" pitchFamily="18" charset="0"/>
              </a:rPr>
              <a:t> </a:t>
            </a:r>
            <a:endParaRPr lang="es-AR" sz="2800" dirty="0">
              <a:latin typeface="Times New Roman" panose="02020603050405020304" pitchFamily="18" charset="0"/>
              <a:ea typeface="Times New Roman" panose="02020603050405020304" pitchFamily="18" charset="0"/>
            </a:endParaRPr>
          </a:p>
          <a:p>
            <a:pPr algn="just" hangingPunct="0">
              <a:spcAft>
                <a:spcPts val="0"/>
              </a:spcAft>
            </a:pPr>
            <a:r>
              <a:rPr lang="es-ES" sz="2800" b="1" dirty="0">
                <a:latin typeface="Times New Roman" panose="02020603050405020304" pitchFamily="18" charset="0"/>
                <a:ea typeface="Times New Roman" panose="02020603050405020304" pitchFamily="18" charset="0"/>
              </a:rPr>
              <a:t>que  contiene cinco variables, a las cuales se debe asignar una posición de memoria.</a:t>
            </a:r>
            <a:endParaRPr lang="es-AR" sz="2800" dirty="0">
              <a:latin typeface="Times New Roman" panose="02020603050405020304" pitchFamily="18" charset="0"/>
              <a:ea typeface="Times New Roman" panose="02020603050405020304" pitchFamily="18" charset="0"/>
            </a:endParaRPr>
          </a:p>
          <a:p>
            <a:pPr algn="just" hangingPunct="0">
              <a:spcAft>
                <a:spcPts val="0"/>
              </a:spcAft>
            </a:pPr>
            <a:r>
              <a:rPr lang="es-ES" sz="2800" b="1" dirty="0">
                <a:latin typeface="Times New Roman" panose="02020603050405020304" pitchFamily="18" charset="0"/>
                <a:ea typeface="Times New Roman" panose="02020603050405020304" pitchFamily="18" charset="0"/>
              </a:rPr>
              <a:t> </a:t>
            </a:r>
            <a:endParaRPr lang="es-AR"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00744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2E7B7C83-4364-4AE5-B6D6-66AD30E4DD10}"/>
              </a:ext>
            </a:extLst>
          </p:cNvPr>
          <p:cNvGraphicFramePr>
            <a:graphicFrameLocks noGrp="1"/>
          </p:cNvGraphicFramePr>
          <p:nvPr>
            <p:extLst>
              <p:ext uri="{D42A27DB-BD31-4B8C-83A1-F6EECF244321}">
                <p14:modId xmlns:p14="http://schemas.microsoft.com/office/powerpoint/2010/main" val="1776888100"/>
              </p:ext>
            </p:extLst>
          </p:nvPr>
        </p:nvGraphicFramePr>
        <p:xfrm>
          <a:off x="3688837" y="1857484"/>
          <a:ext cx="3767039" cy="2827056"/>
        </p:xfrm>
        <a:graphic>
          <a:graphicData uri="http://schemas.openxmlformats.org/drawingml/2006/table">
            <a:tbl>
              <a:tblPr>
                <a:tableStyleId>{5C22544A-7EE6-4342-B048-85BDC9FD1C3A}</a:tableStyleId>
              </a:tblPr>
              <a:tblGrid>
                <a:gridCol w="1133080">
                  <a:extLst>
                    <a:ext uri="{9D8B030D-6E8A-4147-A177-3AD203B41FA5}">
                      <a16:colId xmlns:a16="http://schemas.microsoft.com/office/drawing/2014/main" val="907651916"/>
                    </a:ext>
                  </a:extLst>
                </a:gridCol>
                <a:gridCol w="1553877">
                  <a:extLst>
                    <a:ext uri="{9D8B030D-6E8A-4147-A177-3AD203B41FA5}">
                      <a16:colId xmlns:a16="http://schemas.microsoft.com/office/drawing/2014/main" val="445378272"/>
                    </a:ext>
                  </a:extLst>
                </a:gridCol>
                <a:gridCol w="1080082">
                  <a:extLst>
                    <a:ext uri="{9D8B030D-6E8A-4147-A177-3AD203B41FA5}">
                      <a16:colId xmlns:a16="http://schemas.microsoft.com/office/drawing/2014/main" val="1966544405"/>
                    </a:ext>
                  </a:extLst>
                </a:gridCol>
              </a:tblGrid>
              <a:tr h="807731">
                <a:tc>
                  <a:txBody>
                    <a:bodyPr/>
                    <a:lstStyle/>
                    <a:p>
                      <a:pPr hangingPunct="0">
                        <a:spcAft>
                          <a:spcPts val="0"/>
                        </a:spcAft>
                      </a:pPr>
                      <a:r>
                        <a:rPr lang="es-ES" sz="1200">
                          <a:effectLst/>
                        </a:rPr>
                        <a:t>variable</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ES" sz="1200">
                          <a:effectLst/>
                        </a:rPr>
                        <a:t>    posición </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decimal</a:t>
                      </a:r>
                      <a:endParaRPr lang="es-A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90057121"/>
                  </a:ext>
                </a:extLst>
              </a:tr>
              <a:tr h="403865">
                <a:tc>
                  <a:txBody>
                    <a:bodyPr/>
                    <a:lstStyle/>
                    <a:p>
                      <a:pPr algn="ctr" hangingPunct="0">
                        <a:spcAft>
                          <a:spcPts val="0"/>
                        </a:spcAft>
                      </a:pPr>
                      <a:r>
                        <a:rPr lang="it-IT" sz="1200">
                          <a:effectLst/>
                        </a:rPr>
                        <a:t>a</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it-IT" sz="1200">
                          <a:effectLst/>
                        </a:rPr>
                        <a:t>1 1 0 0 1 0</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it-IT" sz="1200">
                          <a:effectLst/>
                        </a:rPr>
                        <a:t>50</a:t>
                      </a:r>
                      <a:endParaRPr lang="es-A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59315453"/>
                  </a:ext>
                </a:extLst>
              </a:tr>
              <a:tr h="403865">
                <a:tc>
                  <a:txBody>
                    <a:bodyPr/>
                    <a:lstStyle/>
                    <a:p>
                      <a:pPr algn="ctr" hangingPunct="0">
                        <a:spcAft>
                          <a:spcPts val="0"/>
                        </a:spcAft>
                      </a:pPr>
                      <a:r>
                        <a:rPr lang="it-IT" sz="1200">
                          <a:effectLst/>
                        </a:rPr>
                        <a:t>b</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it-IT" sz="1200">
                          <a:effectLst/>
                        </a:rPr>
                        <a:t>1 1 0 0 1 1</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it-IT" sz="1200">
                          <a:effectLst/>
                        </a:rPr>
                        <a:t>51</a:t>
                      </a:r>
                      <a:endParaRPr lang="es-A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99814022"/>
                  </a:ext>
                </a:extLst>
              </a:tr>
              <a:tr h="403865">
                <a:tc>
                  <a:txBody>
                    <a:bodyPr/>
                    <a:lstStyle/>
                    <a:p>
                      <a:pPr algn="ctr" hangingPunct="0">
                        <a:spcAft>
                          <a:spcPts val="0"/>
                        </a:spcAft>
                      </a:pPr>
                      <a:r>
                        <a:rPr lang="it-IT" sz="1200">
                          <a:effectLst/>
                        </a:rPr>
                        <a:t>c</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it-IT" sz="1200">
                          <a:effectLst/>
                        </a:rPr>
                        <a:t>1 1 0 1 0 0</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it-IT" sz="1200">
                          <a:effectLst/>
                        </a:rPr>
                        <a:t>52</a:t>
                      </a:r>
                      <a:endParaRPr lang="es-A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86908884"/>
                  </a:ext>
                </a:extLst>
              </a:tr>
              <a:tr h="403865">
                <a:tc>
                  <a:txBody>
                    <a:bodyPr/>
                    <a:lstStyle/>
                    <a:p>
                      <a:pPr algn="ctr" hangingPunct="0">
                        <a:spcAft>
                          <a:spcPts val="0"/>
                        </a:spcAft>
                      </a:pPr>
                      <a:r>
                        <a:rPr lang="it-IT" sz="1200">
                          <a:effectLst/>
                        </a:rPr>
                        <a:t>d</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it-IT" sz="1200">
                          <a:effectLst/>
                        </a:rPr>
                        <a:t>1 1 0 1 0 1</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it-IT" sz="1200">
                          <a:effectLst/>
                        </a:rPr>
                        <a:t>53</a:t>
                      </a:r>
                      <a:endParaRPr lang="es-A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69978589"/>
                  </a:ext>
                </a:extLst>
              </a:tr>
              <a:tr h="403865">
                <a:tc>
                  <a:txBody>
                    <a:bodyPr/>
                    <a:lstStyle/>
                    <a:p>
                      <a:pPr algn="ctr" hangingPunct="0">
                        <a:spcAft>
                          <a:spcPts val="0"/>
                        </a:spcAft>
                      </a:pPr>
                      <a:r>
                        <a:rPr lang="it-IT" sz="1200">
                          <a:effectLst/>
                        </a:rPr>
                        <a:t>e</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1 1 0 1 1 0</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dirty="0">
                          <a:effectLst/>
                        </a:rPr>
                        <a:t>54</a:t>
                      </a:r>
                      <a:endParaRPr lang="es-AR"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77780131"/>
                  </a:ext>
                </a:extLst>
              </a:tr>
            </a:tbl>
          </a:graphicData>
        </a:graphic>
      </p:graphicFrame>
      <p:sp>
        <p:nvSpPr>
          <p:cNvPr id="5" name="Rectángulo 4">
            <a:extLst>
              <a:ext uri="{FF2B5EF4-FFF2-40B4-BE49-F238E27FC236}">
                <a16:creationId xmlns:a16="http://schemas.microsoft.com/office/drawing/2014/main" id="{EA1225A2-8084-43A9-80B2-D75E7231F017}"/>
              </a:ext>
            </a:extLst>
          </p:cNvPr>
          <p:cNvSpPr/>
          <p:nvPr/>
        </p:nvSpPr>
        <p:spPr>
          <a:xfrm>
            <a:off x="2524356" y="352922"/>
            <a:ext cx="7351164" cy="1323439"/>
          </a:xfrm>
          <a:prstGeom prst="rect">
            <a:avLst/>
          </a:prstGeom>
        </p:spPr>
        <p:txBody>
          <a:bodyPr wrap="square">
            <a:spAutoFit/>
          </a:bodyPr>
          <a:lstStyle/>
          <a:p>
            <a:r>
              <a:rPr lang="es-ES" sz="2000" b="1" dirty="0">
                <a:latin typeface="Times New"/>
                <a:ea typeface="Times New Roman" panose="02020603050405020304" pitchFamily="18" charset="0"/>
                <a:cs typeface="Times New Roman" panose="02020603050405020304" pitchFamily="18" charset="0"/>
              </a:rPr>
              <a:t>Una práctica común es la de dejar las posiciones de baja numeración, a partir de la cero, para el programa, y las de mayor numeración para las variables. En la tabla siguiente muestro dicha asignación</a:t>
            </a:r>
            <a:endParaRPr lang="es-AR" sz="2000" dirty="0"/>
          </a:p>
        </p:txBody>
      </p:sp>
      <p:sp>
        <p:nvSpPr>
          <p:cNvPr id="6" name="Rectángulo 5">
            <a:extLst>
              <a:ext uri="{FF2B5EF4-FFF2-40B4-BE49-F238E27FC236}">
                <a16:creationId xmlns:a16="http://schemas.microsoft.com/office/drawing/2014/main" id="{873B72D1-7CEA-4627-B5CA-F8D2D1570677}"/>
              </a:ext>
            </a:extLst>
          </p:cNvPr>
          <p:cNvSpPr/>
          <p:nvPr/>
        </p:nvSpPr>
        <p:spPr>
          <a:xfrm>
            <a:off x="2794782" y="5328530"/>
            <a:ext cx="6096000" cy="1015663"/>
          </a:xfrm>
          <a:prstGeom prst="rect">
            <a:avLst/>
          </a:prstGeom>
        </p:spPr>
        <p:txBody>
          <a:bodyPr>
            <a:spAutoFit/>
          </a:bodyPr>
          <a:lstStyle/>
          <a:p>
            <a:r>
              <a:rPr lang="es-ES" sz="2000" b="1" dirty="0">
                <a:latin typeface="Times New"/>
                <a:ea typeface="Times New Roman" panose="02020603050405020304" pitchFamily="18" charset="0"/>
                <a:cs typeface="Times New Roman" panose="02020603050405020304" pitchFamily="18" charset="0"/>
              </a:rPr>
              <a:t>Se ha ubicado al lado de la numeración binaria de cada celda, la numeración decimal, a fin de tener una referencia fácil</a:t>
            </a:r>
            <a:endParaRPr lang="es-AR" sz="2000" dirty="0"/>
          </a:p>
        </p:txBody>
      </p:sp>
    </p:spTree>
    <p:extLst>
      <p:ext uri="{BB962C8B-B14F-4D97-AF65-F5344CB8AC3E}">
        <p14:creationId xmlns:p14="http://schemas.microsoft.com/office/powerpoint/2010/main" val="3054748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02A8CD52-7BB8-468B-B872-4FA4E6DD44D0}"/>
              </a:ext>
            </a:extLst>
          </p:cNvPr>
          <p:cNvSpPr/>
          <p:nvPr/>
        </p:nvSpPr>
        <p:spPr>
          <a:xfrm>
            <a:off x="2246142" y="1056478"/>
            <a:ext cx="7207348" cy="5016758"/>
          </a:xfrm>
          <a:prstGeom prst="rect">
            <a:avLst/>
          </a:prstGeom>
        </p:spPr>
        <p:txBody>
          <a:bodyPr wrap="square">
            <a:spAutoFit/>
          </a:bodyPr>
          <a:lstStyle/>
          <a:p>
            <a:pPr algn="just" hangingPunct="0">
              <a:spcAft>
                <a:spcPts val="0"/>
              </a:spcAft>
            </a:pPr>
            <a:r>
              <a:rPr lang="es-ES" sz="2000" b="1" dirty="0">
                <a:latin typeface="Times New Roman" panose="02020603050405020304" pitchFamily="18" charset="0"/>
                <a:ea typeface="Times New Roman" panose="02020603050405020304" pitchFamily="18" charset="0"/>
              </a:rPr>
              <a:t>Ahora pasaremos al desarrollo del programa, a tal fin, utilizaré algunas abreviaturas para los registros, por ejemplo, el registro acumulador será denominado como ACM y el registro B, como RB y el contador de programa como CP. Por otra parte, para indicar el contenido de un registro o posición de memoria, utilizaremos la notación de “Backus”, en la cual &lt;A&gt; significa contenido de A, y mediante el símbolo =&gt;, el lugar donde debe quedar el resultado de la operación realizada, así la indicación:</a:t>
            </a:r>
            <a:endParaRPr lang="es-AR" sz="2000" dirty="0">
              <a:latin typeface="Times New Roman" panose="02020603050405020304" pitchFamily="18" charset="0"/>
              <a:ea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rPr>
              <a:t> </a:t>
            </a:r>
            <a:endParaRPr lang="es-AR" sz="2000" dirty="0">
              <a:latin typeface="Times New Roman" panose="02020603050405020304" pitchFamily="18" charset="0"/>
              <a:ea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rPr>
              <a:t>				ACM &lt;= &lt;ACM&gt; + &lt;RB&gt;</a:t>
            </a:r>
            <a:endParaRPr lang="es-AR" sz="2000" dirty="0">
              <a:latin typeface="Times New Roman" panose="02020603050405020304" pitchFamily="18" charset="0"/>
              <a:ea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rPr>
              <a:t> </a:t>
            </a:r>
            <a:endParaRPr lang="es-AR" sz="2000" dirty="0">
              <a:latin typeface="Times New Roman" panose="02020603050405020304" pitchFamily="18" charset="0"/>
              <a:ea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rPr>
              <a:t>significa sumar el contenido del ACM y el contenido del RB y llevarlo al ACM.</a:t>
            </a:r>
            <a:endParaRPr lang="es-AR" sz="2000" dirty="0">
              <a:latin typeface="Times New Roman" panose="02020603050405020304" pitchFamily="18" charset="0"/>
              <a:ea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rPr>
              <a:t> </a:t>
            </a:r>
            <a:endParaRPr lang="es-AR" sz="2000" dirty="0">
              <a:latin typeface="Times New Roman" panose="02020603050405020304" pitchFamily="18" charset="0"/>
              <a:ea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rPr>
              <a:t>		Asimismo, la expresión:  RB &lt;= c ; significa llevar la variable c al RB.</a:t>
            </a:r>
            <a:endParaRPr lang="es-AR"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72463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4B07CC7-DD83-41C1-8BCA-A04EE8C9C568}"/>
              </a:ext>
            </a:extLst>
          </p:cNvPr>
          <p:cNvSpPr/>
          <p:nvPr/>
        </p:nvSpPr>
        <p:spPr>
          <a:xfrm>
            <a:off x="1950720" y="1237181"/>
            <a:ext cx="8389034" cy="3785652"/>
          </a:xfrm>
          <a:prstGeom prst="rect">
            <a:avLst/>
          </a:prstGeom>
        </p:spPr>
        <p:txBody>
          <a:bodyPr wrap="square">
            <a:spAutoFit/>
          </a:bodyPr>
          <a:lstStyle/>
          <a:p>
            <a:pPr algn="just" hangingPunct="0">
              <a:spcAft>
                <a:spcPts val="0"/>
              </a:spcAft>
            </a:pPr>
            <a:r>
              <a:rPr lang="es-ES" sz="2000" b="1" dirty="0">
                <a:latin typeface="Times New Roman" panose="02020603050405020304" pitchFamily="18" charset="0"/>
                <a:ea typeface="Times New Roman" panose="02020603050405020304" pitchFamily="18" charset="0"/>
              </a:rPr>
              <a:t>Es posible utilizar una forma simbólica para escribir el programa, el que </a:t>
            </a:r>
            <a:r>
              <a:rPr lang="es-ES" sz="2000" b="1" dirty="0" err="1">
                <a:latin typeface="Times New Roman" panose="02020603050405020304" pitchFamily="18" charset="0"/>
                <a:ea typeface="Times New Roman" panose="02020603050405020304" pitchFamily="18" charset="0"/>
              </a:rPr>
              <a:t>puiede</a:t>
            </a:r>
            <a:r>
              <a:rPr lang="es-ES" sz="2000" b="1" dirty="0">
                <a:latin typeface="Times New Roman" panose="02020603050405020304" pitchFamily="18" charset="0"/>
                <a:ea typeface="Times New Roman" panose="02020603050405020304" pitchFamily="18" charset="0"/>
              </a:rPr>
              <a:t> quedar en la siguiente forma:</a:t>
            </a:r>
            <a:endParaRPr lang="es-AR" sz="2000" dirty="0">
              <a:latin typeface="Times New Roman" panose="02020603050405020304" pitchFamily="18" charset="0"/>
              <a:ea typeface="Times New Roman" panose="02020603050405020304" pitchFamily="18" charset="0"/>
            </a:endParaRPr>
          </a:p>
          <a:p>
            <a:pPr hangingPunct="0">
              <a:spcAft>
                <a:spcPts val="0"/>
              </a:spcAft>
            </a:pPr>
            <a:r>
              <a:rPr lang="es-ES" sz="2000" b="1" dirty="0">
                <a:latin typeface="Times New Roman" panose="02020603050405020304" pitchFamily="18" charset="0"/>
                <a:ea typeface="Times New Roman" panose="02020603050405020304" pitchFamily="18" charset="0"/>
              </a:rPr>
              <a:t> </a:t>
            </a:r>
            <a:endParaRPr lang="es-AR" sz="2000" dirty="0">
              <a:latin typeface="Times New Roman" panose="02020603050405020304" pitchFamily="18" charset="0"/>
              <a:ea typeface="Times New Roman" panose="02020603050405020304" pitchFamily="18" charset="0"/>
            </a:endParaRPr>
          </a:p>
          <a:p>
            <a:pPr hangingPunct="0">
              <a:spcAft>
                <a:spcPts val="0"/>
              </a:spcAft>
            </a:pPr>
            <a:r>
              <a:rPr lang="es-ES" sz="2000" b="1" dirty="0">
                <a:latin typeface="Times New Roman" panose="02020603050405020304" pitchFamily="18" charset="0"/>
                <a:ea typeface="Times New Roman" panose="02020603050405020304" pitchFamily="18" charset="0"/>
              </a:rPr>
              <a:t>		 RB &lt;= c						; cargar c en RB</a:t>
            </a:r>
            <a:endParaRPr lang="es-AR" sz="2000" dirty="0">
              <a:latin typeface="Times New Roman" panose="02020603050405020304" pitchFamily="18" charset="0"/>
              <a:ea typeface="Times New Roman" panose="02020603050405020304" pitchFamily="18" charset="0"/>
            </a:endParaRPr>
          </a:p>
          <a:p>
            <a:pPr hangingPunct="0">
              <a:spcAft>
                <a:spcPts val="0"/>
              </a:spcAft>
            </a:pPr>
            <a:r>
              <a:rPr lang="es-ES" sz="2000" b="1" dirty="0">
                <a:latin typeface="Times New Roman" panose="02020603050405020304" pitchFamily="18" charset="0"/>
                <a:ea typeface="Times New Roman" panose="02020603050405020304" pitchFamily="18" charset="0"/>
              </a:rPr>
              <a:t>		 ACM &lt;= d						; cargar d en ACM</a:t>
            </a:r>
            <a:endParaRPr lang="es-AR" sz="2000" dirty="0">
              <a:latin typeface="Times New Roman" panose="02020603050405020304" pitchFamily="18" charset="0"/>
              <a:ea typeface="Times New Roman" panose="02020603050405020304" pitchFamily="18" charset="0"/>
            </a:endParaRPr>
          </a:p>
          <a:p>
            <a:pPr hangingPunct="0">
              <a:spcAft>
                <a:spcPts val="0"/>
              </a:spcAft>
            </a:pPr>
            <a:r>
              <a:rPr lang="es-ES" sz="2000" b="1" dirty="0">
                <a:latin typeface="Times New Roman" panose="02020603050405020304" pitchFamily="18" charset="0"/>
                <a:ea typeface="Times New Roman" panose="02020603050405020304" pitchFamily="18" charset="0"/>
              </a:rPr>
              <a:t>		 ACM &lt;=  &lt;ACM&gt; + &lt;RB&gt; 		; sumar ACM y RB</a:t>
            </a:r>
            <a:endParaRPr lang="es-AR" sz="2000" dirty="0">
              <a:latin typeface="Times New Roman" panose="02020603050405020304" pitchFamily="18" charset="0"/>
              <a:ea typeface="Times New Roman" panose="02020603050405020304" pitchFamily="18" charset="0"/>
            </a:endParaRPr>
          </a:p>
          <a:p>
            <a:pPr hangingPunct="0">
              <a:spcAft>
                <a:spcPts val="0"/>
              </a:spcAft>
            </a:pPr>
            <a:r>
              <a:rPr lang="es-ES" sz="2000" b="1" dirty="0">
                <a:latin typeface="Times New Roman" panose="02020603050405020304" pitchFamily="18" charset="0"/>
                <a:ea typeface="Times New Roman" panose="02020603050405020304" pitchFamily="18" charset="0"/>
              </a:rPr>
              <a:t>		 RB &lt;= e						; cargar e en RB</a:t>
            </a:r>
            <a:endParaRPr lang="es-AR" sz="2000" dirty="0">
              <a:latin typeface="Times New Roman" panose="02020603050405020304" pitchFamily="18" charset="0"/>
              <a:ea typeface="Times New Roman" panose="02020603050405020304" pitchFamily="18" charset="0"/>
            </a:endParaRPr>
          </a:p>
          <a:p>
            <a:pPr hangingPunct="0">
              <a:spcAft>
                <a:spcPts val="0"/>
              </a:spcAft>
            </a:pPr>
            <a:r>
              <a:rPr lang="es-ES" sz="2000" b="1" dirty="0">
                <a:latin typeface="Times New Roman" panose="02020603050405020304" pitchFamily="18" charset="0"/>
                <a:ea typeface="Times New Roman" panose="02020603050405020304" pitchFamily="18" charset="0"/>
              </a:rPr>
              <a:t>		 ACM &lt;= &lt;ACM&gt; / &lt;RB&gt;		; dividir ACM por RB</a:t>
            </a:r>
            <a:endParaRPr lang="es-AR" sz="2000" dirty="0">
              <a:latin typeface="Times New Roman" panose="02020603050405020304" pitchFamily="18" charset="0"/>
              <a:ea typeface="Times New Roman" panose="02020603050405020304" pitchFamily="18" charset="0"/>
            </a:endParaRPr>
          </a:p>
          <a:p>
            <a:pPr hangingPunct="0">
              <a:spcAft>
                <a:spcPts val="0"/>
              </a:spcAft>
            </a:pPr>
            <a:r>
              <a:rPr lang="es-ES" sz="2000" b="1" dirty="0">
                <a:latin typeface="Times New Roman" panose="02020603050405020304" pitchFamily="18" charset="0"/>
                <a:ea typeface="Times New Roman" panose="02020603050405020304" pitchFamily="18" charset="0"/>
              </a:rPr>
              <a:t>		 RB &lt;= b						; cargar b en RB</a:t>
            </a:r>
            <a:endParaRPr lang="es-AR" sz="2000" dirty="0">
              <a:latin typeface="Times New Roman" panose="02020603050405020304" pitchFamily="18" charset="0"/>
              <a:ea typeface="Times New Roman" panose="02020603050405020304" pitchFamily="18" charset="0"/>
            </a:endParaRPr>
          </a:p>
          <a:p>
            <a:pPr hangingPunct="0">
              <a:spcAft>
                <a:spcPts val="0"/>
              </a:spcAft>
            </a:pPr>
            <a:r>
              <a:rPr lang="es-ES" sz="2000" b="1" dirty="0">
                <a:latin typeface="Times New Roman" panose="02020603050405020304" pitchFamily="18" charset="0"/>
                <a:ea typeface="Times New Roman" panose="02020603050405020304" pitchFamily="18" charset="0"/>
              </a:rPr>
              <a:t>		 ACM &lt;= &lt;ACM&gt; x &lt;RB&gt;		; multiplicar ACM por RB</a:t>
            </a:r>
            <a:endParaRPr lang="es-AR" sz="2000" dirty="0">
              <a:latin typeface="Times New Roman" panose="02020603050405020304" pitchFamily="18" charset="0"/>
              <a:ea typeface="Times New Roman" panose="02020603050405020304" pitchFamily="18" charset="0"/>
            </a:endParaRPr>
          </a:p>
          <a:p>
            <a:pPr hangingPunct="0">
              <a:spcAft>
                <a:spcPts val="0"/>
              </a:spcAft>
            </a:pPr>
            <a:r>
              <a:rPr lang="es-ES" sz="2000" b="1" dirty="0">
                <a:latin typeface="Times New Roman" panose="02020603050405020304" pitchFamily="18" charset="0"/>
                <a:ea typeface="Times New Roman" panose="02020603050405020304" pitchFamily="18" charset="0"/>
              </a:rPr>
              <a:t>		 a &lt;= &lt;ACM&gt;					; guardar &lt;ACM&gt; en a.</a:t>
            </a:r>
            <a:endParaRPr lang="es-AR" sz="2000" dirty="0">
              <a:latin typeface="Times New Roman" panose="02020603050405020304" pitchFamily="18" charset="0"/>
              <a:ea typeface="Times New Roman" panose="02020603050405020304" pitchFamily="18" charset="0"/>
            </a:endParaRPr>
          </a:p>
          <a:p>
            <a:pPr hangingPunct="0">
              <a:spcAft>
                <a:spcPts val="0"/>
              </a:spcAft>
            </a:pPr>
            <a:r>
              <a:rPr lang="es-ES" sz="2000" b="1" dirty="0">
                <a:latin typeface="Times New Roman" panose="02020603050405020304" pitchFamily="18" charset="0"/>
                <a:ea typeface="Times New Roman" panose="02020603050405020304" pitchFamily="18" charset="0"/>
              </a:rPr>
              <a:t> </a:t>
            </a:r>
            <a:endParaRPr lang="es-AR"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78562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8F780C8-CE23-4E8B-BDAE-C479E5063C6C}"/>
              </a:ext>
            </a:extLst>
          </p:cNvPr>
          <p:cNvSpPr/>
          <p:nvPr/>
        </p:nvSpPr>
        <p:spPr>
          <a:xfrm>
            <a:off x="2836985" y="904914"/>
            <a:ext cx="6096000" cy="3785652"/>
          </a:xfrm>
          <a:prstGeom prst="rect">
            <a:avLst/>
          </a:prstGeom>
        </p:spPr>
        <p:txBody>
          <a:bodyPr>
            <a:spAutoFit/>
          </a:bodyPr>
          <a:lstStyle/>
          <a:p>
            <a:pPr algn="just" hangingPunct="0">
              <a:spcAft>
                <a:spcPts val="0"/>
              </a:spcAft>
            </a:pPr>
            <a:r>
              <a:rPr lang="es-ES" sz="2000" b="1" dirty="0">
                <a:latin typeface="Times New Roman" panose="02020603050405020304" pitchFamily="18" charset="0"/>
                <a:ea typeface="Times New Roman" panose="02020603050405020304" pitchFamily="18" charset="0"/>
              </a:rPr>
              <a:t>Ahora podemos pasar a utilizar el lenguaje ensamblable que antes hemos definido, con lo que el programa queda escrito como sigue:</a:t>
            </a:r>
            <a:endParaRPr lang="es-AR" sz="2000" dirty="0">
              <a:latin typeface="Times New Roman" panose="02020603050405020304" pitchFamily="18" charset="0"/>
              <a:ea typeface="Times New Roman" panose="02020603050405020304" pitchFamily="18" charset="0"/>
            </a:endParaRPr>
          </a:p>
          <a:p>
            <a:pPr hangingPunct="0">
              <a:spcAft>
                <a:spcPts val="0"/>
              </a:spcAft>
            </a:pPr>
            <a:r>
              <a:rPr lang="es-ES" sz="2000" b="1" dirty="0">
                <a:latin typeface="Times New Roman" panose="02020603050405020304" pitchFamily="18" charset="0"/>
                <a:ea typeface="Times New Roman" panose="02020603050405020304" pitchFamily="18" charset="0"/>
              </a:rPr>
              <a:t> </a:t>
            </a:r>
            <a:endParaRPr lang="es-AR" sz="2000" dirty="0">
              <a:latin typeface="Times New Roman" panose="02020603050405020304" pitchFamily="18" charset="0"/>
              <a:ea typeface="Times New Roman" panose="02020603050405020304" pitchFamily="18" charset="0"/>
            </a:endParaRPr>
          </a:p>
          <a:p>
            <a:pPr hangingPunct="0">
              <a:spcAft>
                <a:spcPts val="0"/>
              </a:spcAft>
            </a:pPr>
            <a:r>
              <a:rPr lang="es-ES" sz="2000" b="1" dirty="0">
                <a:latin typeface="Times New Roman" panose="02020603050405020304" pitchFamily="18" charset="0"/>
                <a:ea typeface="Times New Roman" panose="02020603050405020304" pitchFamily="18" charset="0"/>
              </a:rPr>
              <a:t>					</a:t>
            </a:r>
            <a:r>
              <a:rPr lang="it-IT" sz="2000" b="1" dirty="0">
                <a:latin typeface="Times New Roman" panose="02020603050405020304" pitchFamily="18" charset="0"/>
                <a:ea typeface="Times New Roman" panose="02020603050405020304" pitchFamily="18" charset="0"/>
              </a:rPr>
              <a:t>CRB, c</a:t>
            </a:r>
            <a:endParaRPr lang="es-AR" sz="2000" dirty="0">
              <a:latin typeface="Times New Roman" panose="02020603050405020304" pitchFamily="18" charset="0"/>
              <a:ea typeface="Times New Roman" panose="02020603050405020304" pitchFamily="18" charset="0"/>
            </a:endParaRPr>
          </a:p>
          <a:p>
            <a:pPr hangingPunct="0">
              <a:spcAft>
                <a:spcPts val="0"/>
              </a:spcAft>
            </a:pPr>
            <a:r>
              <a:rPr lang="it-IT" sz="2000" b="1" dirty="0">
                <a:latin typeface="Times New Roman" panose="02020603050405020304" pitchFamily="18" charset="0"/>
                <a:ea typeface="Times New Roman" panose="02020603050405020304" pitchFamily="18" charset="0"/>
              </a:rPr>
              <a:t>					CRA, d</a:t>
            </a:r>
            <a:endParaRPr lang="es-AR" sz="2000" dirty="0">
              <a:latin typeface="Times New Roman" panose="02020603050405020304" pitchFamily="18" charset="0"/>
              <a:ea typeface="Times New Roman" panose="02020603050405020304" pitchFamily="18" charset="0"/>
            </a:endParaRPr>
          </a:p>
          <a:p>
            <a:pPr hangingPunct="0">
              <a:spcAft>
                <a:spcPts val="0"/>
              </a:spcAft>
            </a:pPr>
            <a:r>
              <a:rPr lang="it-IT" sz="2000" b="1" dirty="0">
                <a:latin typeface="Times New Roman" panose="02020603050405020304" pitchFamily="18" charset="0"/>
                <a:ea typeface="Times New Roman" panose="02020603050405020304" pitchFamily="18" charset="0"/>
              </a:rPr>
              <a:t>					SUM</a:t>
            </a:r>
            <a:endParaRPr lang="es-AR" sz="2000" dirty="0">
              <a:latin typeface="Times New Roman" panose="02020603050405020304" pitchFamily="18" charset="0"/>
              <a:ea typeface="Times New Roman" panose="02020603050405020304" pitchFamily="18" charset="0"/>
            </a:endParaRPr>
          </a:p>
          <a:p>
            <a:pPr hangingPunct="0">
              <a:spcAft>
                <a:spcPts val="0"/>
              </a:spcAft>
            </a:pPr>
            <a:r>
              <a:rPr lang="it-IT" sz="2000" b="1" dirty="0">
                <a:latin typeface="Times New Roman" panose="02020603050405020304" pitchFamily="18" charset="0"/>
                <a:ea typeface="Times New Roman" panose="02020603050405020304" pitchFamily="18" charset="0"/>
              </a:rPr>
              <a:t>					CRB, e</a:t>
            </a:r>
            <a:endParaRPr lang="es-AR" sz="2000" dirty="0">
              <a:latin typeface="Times New Roman" panose="02020603050405020304" pitchFamily="18" charset="0"/>
              <a:ea typeface="Times New Roman" panose="02020603050405020304" pitchFamily="18" charset="0"/>
            </a:endParaRPr>
          </a:p>
          <a:p>
            <a:pPr hangingPunct="0">
              <a:spcAft>
                <a:spcPts val="0"/>
              </a:spcAft>
            </a:pPr>
            <a:r>
              <a:rPr lang="it-IT" sz="2000" b="1" dirty="0">
                <a:latin typeface="Times New Roman" panose="02020603050405020304" pitchFamily="18" charset="0"/>
                <a:ea typeface="Times New Roman" panose="02020603050405020304" pitchFamily="18" charset="0"/>
              </a:rPr>
              <a:t>					DIV</a:t>
            </a:r>
            <a:endParaRPr lang="es-AR" sz="2000" dirty="0">
              <a:latin typeface="Times New Roman" panose="02020603050405020304" pitchFamily="18" charset="0"/>
              <a:ea typeface="Times New Roman" panose="02020603050405020304" pitchFamily="18" charset="0"/>
            </a:endParaRPr>
          </a:p>
          <a:p>
            <a:pPr hangingPunct="0">
              <a:spcAft>
                <a:spcPts val="0"/>
              </a:spcAft>
            </a:pPr>
            <a:r>
              <a:rPr lang="it-IT" sz="2000" b="1" dirty="0">
                <a:latin typeface="Times New Roman" panose="02020603050405020304" pitchFamily="18" charset="0"/>
                <a:ea typeface="Times New Roman" panose="02020603050405020304" pitchFamily="18" charset="0"/>
              </a:rPr>
              <a:t>					CRB, b</a:t>
            </a:r>
            <a:endParaRPr lang="es-AR" sz="2000" dirty="0">
              <a:latin typeface="Times New Roman" panose="02020603050405020304" pitchFamily="18" charset="0"/>
              <a:ea typeface="Times New Roman" panose="02020603050405020304" pitchFamily="18" charset="0"/>
            </a:endParaRPr>
          </a:p>
          <a:p>
            <a:pPr hangingPunct="0">
              <a:spcAft>
                <a:spcPts val="0"/>
              </a:spcAft>
            </a:pPr>
            <a:r>
              <a:rPr lang="it-IT" sz="2000" b="1" dirty="0">
                <a:latin typeface="Times New Roman" panose="02020603050405020304" pitchFamily="18" charset="0"/>
                <a:ea typeface="Times New Roman" panose="02020603050405020304" pitchFamily="18" charset="0"/>
              </a:rPr>
              <a:t>					MUL</a:t>
            </a:r>
            <a:endParaRPr lang="es-AR" sz="2000" dirty="0">
              <a:latin typeface="Times New Roman" panose="02020603050405020304" pitchFamily="18" charset="0"/>
              <a:ea typeface="Times New Roman" panose="02020603050405020304" pitchFamily="18" charset="0"/>
            </a:endParaRPr>
          </a:p>
          <a:p>
            <a:pPr hangingPunct="0">
              <a:spcAft>
                <a:spcPts val="0"/>
              </a:spcAft>
            </a:pPr>
            <a:r>
              <a:rPr lang="it-IT" sz="2000" b="1" dirty="0">
                <a:latin typeface="Times New Roman" panose="02020603050405020304" pitchFamily="18" charset="0"/>
                <a:ea typeface="Times New Roman" panose="02020603050405020304" pitchFamily="18" charset="0"/>
              </a:rPr>
              <a:t>					GUA, a</a:t>
            </a:r>
            <a:endParaRPr lang="es-AR"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24342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711A28F8-5A80-4764-8F05-EC0B4660273B}"/>
              </a:ext>
            </a:extLst>
          </p:cNvPr>
          <p:cNvGraphicFramePr>
            <a:graphicFrameLocks noGrp="1"/>
          </p:cNvGraphicFramePr>
          <p:nvPr>
            <p:extLst>
              <p:ext uri="{D42A27DB-BD31-4B8C-83A1-F6EECF244321}">
                <p14:modId xmlns:p14="http://schemas.microsoft.com/office/powerpoint/2010/main" val="2419364160"/>
              </p:ext>
            </p:extLst>
          </p:nvPr>
        </p:nvGraphicFramePr>
        <p:xfrm>
          <a:off x="1184788" y="2032544"/>
          <a:ext cx="2575975" cy="2601973"/>
        </p:xfrm>
        <a:graphic>
          <a:graphicData uri="http://schemas.openxmlformats.org/drawingml/2006/table">
            <a:tbl>
              <a:tblPr>
                <a:tableStyleId>{5C22544A-7EE6-4342-B048-85BDC9FD1C3A}</a:tableStyleId>
              </a:tblPr>
              <a:tblGrid>
                <a:gridCol w="1133557">
                  <a:extLst>
                    <a:ext uri="{9D8B030D-6E8A-4147-A177-3AD203B41FA5}">
                      <a16:colId xmlns:a16="http://schemas.microsoft.com/office/drawing/2014/main" val="2870218402"/>
                    </a:ext>
                  </a:extLst>
                </a:gridCol>
                <a:gridCol w="1442418">
                  <a:extLst>
                    <a:ext uri="{9D8B030D-6E8A-4147-A177-3AD203B41FA5}">
                      <a16:colId xmlns:a16="http://schemas.microsoft.com/office/drawing/2014/main" val="882280715"/>
                    </a:ext>
                  </a:extLst>
                </a:gridCol>
              </a:tblGrid>
              <a:tr h="0">
                <a:tc>
                  <a:txBody>
                    <a:bodyPr/>
                    <a:lstStyle/>
                    <a:p>
                      <a:pPr algn="ctr" hangingPunct="0">
                        <a:spcAft>
                          <a:spcPts val="0"/>
                        </a:spcAft>
                      </a:pPr>
                      <a:r>
                        <a:rPr lang="es-ES" sz="2000" dirty="0">
                          <a:effectLst/>
                        </a:rPr>
                        <a:t>0 0 0 1</a:t>
                      </a:r>
                      <a:endParaRPr lang="es-AR"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2000">
                          <a:effectLst/>
                        </a:rPr>
                        <a:t>1 1 0 1 0 0 </a:t>
                      </a:r>
                      <a:endParaRPr lang="es-AR"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07233872"/>
                  </a:ext>
                </a:extLst>
              </a:tr>
              <a:tr h="0">
                <a:tc>
                  <a:txBody>
                    <a:bodyPr/>
                    <a:lstStyle/>
                    <a:p>
                      <a:pPr algn="ctr" hangingPunct="0">
                        <a:spcAft>
                          <a:spcPts val="0"/>
                        </a:spcAft>
                      </a:pPr>
                      <a:r>
                        <a:rPr lang="es-ES" sz="2000" dirty="0">
                          <a:effectLst/>
                        </a:rPr>
                        <a:t>0 0 0 0</a:t>
                      </a:r>
                      <a:endParaRPr lang="es-AR"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2000" dirty="0">
                          <a:effectLst/>
                        </a:rPr>
                        <a:t>1 1 0 1 0 1</a:t>
                      </a:r>
                      <a:endParaRPr lang="es-AR"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50945415"/>
                  </a:ext>
                </a:extLst>
              </a:tr>
              <a:tr h="0">
                <a:tc>
                  <a:txBody>
                    <a:bodyPr/>
                    <a:lstStyle/>
                    <a:p>
                      <a:pPr algn="ctr" hangingPunct="0">
                        <a:spcAft>
                          <a:spcPts val="0"/>
                        </a:spcAft>
                      </a:pPr>
                      <a:r>
                        <a:rPr lang="es-ES" sz="2000">
                          <a:effectLst/>
                        </a:rPr>
                        <a:t>0 0 1 1</a:t>
                      </a:r>
                      <a:endParaRPr lang="es-AR"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ES" sz="2000" dirty="0">
                          <a:effectLst/>
                        </a:rPr>
                        <a:t> </a:t>
                      </a:r>
                      <a:endParaRPr lang="es-AR"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15206197"/>
                  </a:ext>
                </a:extLst>
              </a:tr>
              <a:tr h="468373">
                <a:tc>
                  <a:txBody>
                    <a:bodyPr/>
                    <a:lstStyle/>
                    <a:p>
                      <a:pPr algn="ctr" hangingPunct="0">
                        <a:spcAft>
                          <a:spcPts val="0"/>
                        </a:spcAft>
                      </a:pPr>
                      <a:r>
                        <a:rPr lang="es-ES" sz="2000">
                          <a:effectLst/>
                        </a:rPr>
                        <a:t>0 0 0 1</a:t>
                      </a:r>
                      <a:endParaRPr lang="es-AR"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2000" dirty="0">
                          <a:effectLst/>
                        </a:rPr>
                        <a:t>1 1 0 1 1 0</a:t>
                      </a:r>
                      <a:endParaRPr lang="es-AR"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89935141"/>
                  </a:ext>
                </a:extLst>
              </a:tr>
              <a:tr h="0">
                <a:tc>
                  <a:txBody>
                    <a:bodyPr/>
                    <a:lstStyle/>
                    <a:p>
                      <a:pPr algn="ctr" hangingPunct="0">
                        <a:spcAft>
                          <a:spcPts val="0"/>
                        </a:spcAft>
                      </a:pPr>
                      <a:r>
                        <a:rPr lang="es-ES" sz="2000">
                          <a:effectLst/>
                        </a:rPr>
                        <a:t>0 1 1 0</a:t>
                      </a:r>
                      <a:endParaRPr lang="es-AR"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ES" sz="2000" dirty="0">
                          <a:effectLst/>
                        </a:rPr>
                        <a:t> </a:t>
                      </a:r>
                      <a:endParaRPr lang="es-AR"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02007987"/>
                  </a:ext>
                </a:extLst>
              </a:tr>
              <a:tr h="0">
                <a:tc>
                  <a:txBody>
                    <a:bodyPr/>
                    <a:lstStyle/>
                    <a:p>
                      <a:pPr algn="ctr" hangingPunct="0">
                        <a:spcAft>
                          <a:spcPts val="0"/>
                        </a:spcAft>
                      </a:pPr>
                      <a:r>
                        <a:rPr lang="es-ES" sz="2000" dirty="0">
                          <a:effectLst/>
                        </a:rPr>
                        <a:t>0 0 0 1</a:t>
                      </a:r>
                      <a:endParaRPr lang="es-AR"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2000" dirty="0">
                          <a:effectLst/>
                        </a:rPr>
                        <a:t>1 1 0 0 1 1</a:t>
                      </a:r>
                      <a:endParaRPr lang="es-AR"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53591317"/>
                  </a:ext>
                </a:extLst>
              </a:tr>
              <a:tr h="0">
                <a:tc>
                  <a:txBody>
                    <a:bodyPr/>
                    <a:lstStyle/>
                    <a:p>
                      <a:pPr algn="ctr" hangingPunct="0">
                        <a:spcAft>
                          <a:spcPts val="0"/>
                        </a:spcAft>
                      </a:pPr>
                      <a:r>
                        <a:rPr lang="es-ES" sz="2000">
                          <a:effectLst/>
                        </a:rPr>
                        <a:t>0 1 0 1</a:t>
                      </a:r>
                      <a:endParaRPr lang="es-AR"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s-ES" sz="2000" dirty="0">
                          <a:effectLst/>
                        </a:rPr>
                        <a:t> </a:t>
                      </a:r>
                      <a:endParaRPr lang="es-AR"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91407661"/>
                  </a:ext>
                </a:extLst>
              </a:tr>
              <a:tr h="0">
                <a:tc>
                  <a:txBody>
                    <a:bodyPr/>
                    <a:lstStyle/>
                    <a:p>
                      <a:pPr algn="ctr" hangingPunct="0">
                        <a:spcAft>
                          <a:spcPts val="0"/>
                        </a:spcAft>
                      </a:pPr>
                      <a:r>
                        <a:rPr lang="es-ES" sz="2000">
                          <a:effectLst/>
                        </a:rPr>
                        <a:t>0 0 1 0</a:t>
                      </a:r>
                      <a:endParaRPr lang="es-AR"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2000" dirty="0">
                          <a:effectLst/>
                        </a:rPr>
                        <a:t>1 1 0 0 1 0</a:t>
                      </a:r>
                      <a:endParaRPr lang="es-AR"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46872817"/>
                  </a:ext>
                </a:extLst>
              </a:tr>
            </a:tbl>
          </a:graphicData>
        </a:graphic>
      </p:graphicFrame>
      <p:sp>
        <p:nvSpPr>
          <p:cNvPr id="3" name="Rectángulo 2">
            <a:extLst>
              <a:ext uri="{FF2B5EF4-FFF2-40B4-BE49-F238E27FC236}">
                <a16:creationId xmlns:a16="http://schemas.microsoft.com/office/drawing/2014/main" id="{694168F8-CB3F-40E2-8B64-F049834F773A}"/>
              </a:ext>
            </a:extLst>
          </p:cNvPr>
          <p:cNvSpPr/>
          <p:nvPr/>
        </p:nvSpPr>
        <p:spPr>
          <a:xfrm>
            <a:off x="472026" y="489244"/>
            <a:ext cx="4606412" cy="923330"/>
          </a:xfrm>
          <a:prstGeom prst="rect">
            <a:avLst/>
          </a:prstGeom>
        </p:spPr>
        <p:txBody>
          <a:bodyPr wrap="square">
            <a:spAutoFit/>
          </a:bodyPr>
          <a:lstStyle/>
          <a:p>
            <a:r>
              <a:rPr lang="es-ES" b="1" dirty="0">
                <a:latin typeface="Times New"/>
                <a:ea typeface="Times New Roman" panose="02020603050405020304" pitchFamily="18" charset="0"/>
                <a:cs typeface="Times New Roman" panose="02020603050405020304" pitchFamily="18" charset="0"/>
              </a:rPr>
              <a:t>lenguaje de máquina, o sea una vez ensamblado, quedará la siguiente secuencia de instrucciones de máquina:</a:t>
            </a:r>
            <a:endParaRPr lang="es-AR" dirty="0"/>
          </a:p>
        </p:txBody>
      </p:sp>
      <p:sp>
        <p:nvSpPr>
          <p:cNvPr id="4" name="Rectángulo 3">
            <a:extLst>
              <a:ext uri="{FF2B5EF4-FFF2-40B4-BE49-F238E27FC236}">
                <a16:creationId xmlns:a16="http://schemas.microsoft.com/office/drawing/2014/main" id="{1696848A-5E87-4D36-BFB7-D017D9D5AFB3}"/>
              </a:ext>
            </a:extLst>
          </p:cNvPr>
          <p:cNvSpPr/>
          <p:nvPr/>
        </p:nvSpPr>
        <p:spPr>
          <a:xfrm>
            <a:off x="232874" y="5074065"/>
            <a:ext cx="4733021" cy="1477328"/>
          </a:xfrm>
          <a:prstGeom prst="rect">
            <a:avLst/>
          </a:prstGeom>
        </p:spPr>
        <p:txBody>
          <a:bodyPr wrap="square">
            <a:spAutoFit/>
          </a:bodyPr>
          <a:lstStyle/>
          <a:p>
            <a:r>
              <a:rPr lang="es-ES" b="1" dirty="0">
                <a:latin typeface="Times New"/>
                <a:ea typeface="Times New Roman" panose="02020603050405020304" pitchFamily="18" charset="0"/>
                <a:cs typeface="Times New Roman" panose="02020603050405020304" pitchFamily="18" charset="0"/>
              </a:rPr>
              <a:t>vemos en la tabla, hay instrucciones que hacen referencia a memoria y otras que no lo hacen, en este caso todas las que se refieren a operaciones no necesitan hacer referencia a memoria.</a:t>
            </a:r>
            <a:endParaRPr lang="es-AR" dirty="0"/>
          </a:p>
        </p:txBody>
      </p:sp>
      <p:sp>
        <p:nvSpPr>
          <p:cNvPr id="5" name="Rectángulo 4">
            <a:extLst>
              <a:ext uri="{FF2B5EF4-FFF2-40B4-BE49-F238E27FC236}">
                <a16:creationId xmlns:a16="http://schemas.microsoft.com/office/drawing/2014/main" id="{DEBC28CF-8818-4A41-A27B-093956A005DD}"/>
              </a:ext>
            </a:extLst>
          </p:cNvPr>
          <p:cNvSpPr/>
          <p:nvPr/>
        </p:nvSpPr>
        <p:spPr>
          <a:xfrm>
            <a:off x="8367175" y="1277862"/>
            <a:ext cx="3529401" cy="2031325"/>
          </a:xfrm>
          <a:prstGeom prst="rect">
            <a:avLst/>
          </a:prstGeom>
        </p:spPr>
        <p:txBody>
          <a:bodyPr wrap="square">
            <a:spAutoFit/>
          </a:bodyPr>
          <a:lstStyle/>
          <a:p>
            <a:pPr algn="just" hangingPunct="0">
              <a:spcAft>
                <a:spcPts val="0"/>
              </a:spcAft>
            </a:pPr>
            <a:r>
              <a:rPr lang="es-ES" b="1" dirty="0">
                <a:latin typeface="Times New Roman" panose="02020603050405020304" pitchFamily="18" charset="0"/>
                <a:ea typeface="Times New Roman" panose="02020603050405020304" pitchFamily="18" charset="0"/>
              </a:rPr>
              <a:t>entonces, podemos llevar todo lo dicho a un mapa de memoria, quedando lo indicado en la tabla insertada  a continuación, en la cual he supuesto los siguientes valores: </a:t>
            </a:r>
          </a:p>
          <a:p>
            <a:pPr algn="just" hangingPunct="0">
              <a:spcAft>
                <a:spcPts val="0"/>
              </a:spcAft>
            </a:pPr>
            <a:r>
              <a:rPr lang="es-ES" b="1" dirty="0">
                <a:latin typeface="Times New Roman" panose="02020603050405020304" pitchFamily="18" charset="0"/>
                <a:ea typeface="Times New Roman" panose="02020603050405020304" pitchFamily="18" charset="0"/>
              </a:rPr>
              <a:t> </a:t>
            </a:r>
            <a:r>
              <a:rPr lang="it-IT" b="1" dirty="0">
                <a:latin typeface="Times New Roman" panose="02020603050405020304" pitchFamily="18" charset="0"/>
                <a:ea typeface="Times New Roman" panose="02020603050405020304" pitchFamily="18" charset="0"/>
              </a:rPr>
              <a:t>a = ?; b = 4; c = 32; d = 18; e = 5</a:t>
            </a:r>
            <a:endParaRPr lang="es-AR" dirty="0">
              <a:latin typeface="Times New Roman" panose="02020603050405020304" pitchFamily="18" charset="0"/>
              <a:ea typeface="Times New Roman" panose="02020603050405020304" pitchFamily="18" charset="0"/>
            </a:endParaRPr>
          </a:p>
        </p:txBody>
      </p:sp>
      <p:cxnSp>
        <p:nvCxnSpPr>
          <p:cNvPr id="7" name="Conector recto 6">
            <a:extLst>
              <a:ext uri="{FF2B5EF4-FFF2-40B4-BE49-F238E27FC236}">
                <a16:creationId xmlns:a16="http://schemas.microsoft.com/office/drawing/2014/main" id="{C68554B0-F824-42AF-9D88-18DC547E2BD9}"/>
              </a:ext>
            </a:extLst>
          </p:cNvPr>
          <p:cNvCxnSpPr/>
          <p:nvPr/>
        </p:nvCxnSpPr>
        <p:spPr>
          <a:xfrm>
            <a:off x="5078438" y="221566"/>
            <a:ext cx="0" cy="6020972"/>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aphicFrame>
        <p:nvGraphicFramePr>
          <p:cNvPr id="8" name="Tabla 7">
            <a:extLst>
              <a:ext uri="{FF2B5EF4-FFF2-40B4-BE49-F238E27FC236}">
                <a16:creationId xmlns:a16="http://schemas.microsoft.com/office/drawing/2014/main" id="{03311D25-8D67-4C3F-9892-3C46674F3CC8}"/>
              </a:ext>
            </a:extLst>
          </p:cNvPr>
          <p:cNvGraphicFramePr>
            <a:graphicFrameLocks noGrp="1"/>
          </p:cNvGraphicFramePr>
          <p:nvPr>
            <p:extLst>
              <p:ext uri="{D42A27DB-BD31-4B8C-83A1-F6EECF244321}">
                <p14:modId xmlns:p14="http://schemas.microsoft.com/office/powerpoint/2010/main" val="4034899652"/>
              </p:ext>
            </p:extLst>
          </p:nvPr>
        </p:nvGraphicFramePr>
        <p:xfrm>
          <a:off x="5304131" y="221566"/>
          <a:ext cx="2659163" cy="6329826"/>
        </p:xfrm>
        <a:graphic>
          <a:graphicData uri="http://schemas.openxmlformats.org/drawingml/2006/table">
            <a:tbl>
              <a:tblPr>
                <a:tableStyleId>{5C22544A-7EE6-4342-B048-85BDC9FD1C3A}</a:tableStyleId>
              </a:tblPr>
              <a:tblGrid>
                <a:gridCol w="813883">
                  <a:extLst>
                    <a:ext uri="{9D8B030D-6E8A-4147-A177-3AD203B41FA5}">
                      <a16:colId xmlns:a16="http://schemas.microsoft.com/office/drawing/2014/main" val="4288992685"/>
                    </a:ext>
                  </a:extLst>
                </a:gridCol>
                <a:gridCol w="391816">
                  <a:extLst>
                    <a:ext uri="{9D8B030D-6E8A-4147-A177-3AD203B41FA5}">
                      <a16:colId xmlns:a16="http://schemas.microsoft.com/office/drawing/2014/main" val="667477262"/>
                    </a:ext>
                  </a:extLst>
                </a:gridCol>
                <a:gridCol w="1453464">
                  <a:extLst>
                    <a:ext uri="{9D8B030D-6E8A-4147-A177-3AD203B41FA5}">
                      <a16:colId xmlns:a16="http://schemas.microsoft.com/office/drawing/2014/main" val="1656243750"/>
                    </a:ext>
                  </a:extLst>
                </a:gridCol>
              </a:tblGrid>
              <a:tr h="234438">
                <a:tc>
                  <a:txBody>
                    <a:bodyPr/>
                    <a:lstStyle/>
                    <a:p>
                      <a:pPr algn="ctr" hangingPunct="0">
                        <a:spcAft>
                          <a:spcPts val="0"/>
                        </a:spcAft>
                      </a:pPr>
                      <a:r>
                        <a:rPr lang="es-ES" sz="1000">
                          <a:effectLst/>
                        </a:rPr>
                        <a:t>Posición</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hangingPunct="0">
                        <a:spcAft>
                          <a:spcPts val="0"/>
                        </a:spcAft>
                      </a:pPr>
                      <a:r>
                        <a:rPr lang="es-ES" sz="1000">
                          <a:effectLst/>
                        </a:rPr>
                        <a:t> </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algn="ctr" hangingPunct="0">
                        <a:spcAft>
                          <a:spcPts val="0"/>
                        </a:spcAft>
                      </a:pPr>
                      <a:r>
                        <a:rPr lang="es-ES" sz="1000">
                          <a:effectLst/>
                        </a:rPr>
                        <a:t>Contenido</a:t>
                      </a:r>
                      <a:endParaRPr lang="es-AR" sz="1000">
                        <a:effectLst/>
                        <a:latin typeface="Times New Roman" panose="02020603050405020304" pitchFamily="18" charset="0"/>
                        <a:ea typeface="Times New Roman" panose="02020603050405020304" pitchFamily="18" charset="0"/>
                      </a:endParaRPr>
                    </a:p>
                  </a:txBody>
                  <a:tcPr marL="58274" marR="58274" marT="0" marB="0"/>
                </a:tc>
                <a:extLst>
                  <a:ext uri="{0D108BD9-81ED-4DB2-BD59-A6C34878D82A}">
                    <a16:rowId xmlns:a16="http://schemas.microsoft.com/office/drawing/2014/main" val="694131094"/>
                  </a:ext>
                </a:extLst>
              </a:tr>
              <a:tr h="234438">
                <a:tc>
                  <a:txBody>
                    <a:bodyPr/>
                    <a:lstStyle/>
                    <a:p>
                      <a:pPr algn="ctr" hangingPunct="0">
                        <a:spcAft>
                          <a:spcPts val="0"/>
                        </a:spcAft>
                      </a:pPr>
                      <a:r>
                        <a:rPr lang="es-ES" sz="1000">
                          <a:effectLst/>
                        </a:rPr>
                        <a:t>0</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hangingPunct="0">
                        <a:spcAft>
                          <a:spcPts val="0"/>
                        </a:spcAft>
                      </a:pPr>
                      <a:r>
                        <a:rPr lang="es-ES" sz="1000">
                          <a:effectLst/>
                        </a:rPr>
                        <a:t> </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algn="ctr" hangingPunct="0">
                        <a:spcAft>
                          <a:spcPts val="0"/>
                        </a:spcAft>
                      </a:pPr>
                      <a:r>
                        <a:rPr lang="es-ES" sz="1000">
                          <a:effectLst/>
                        </a:rPr>
                        <a:t>0 0 0 1 1 1 0 1 0 0</a:t>
                      </a:r>
                      <a:endParaRPr lang="es-AR" sz="1000">
                        <a:effectLst/>
                        <a:latin typeface="Times New Roman" panose="02020603050405020304" pitchFamily="18" charset="0"/>
                        <a:ea typeface="Times New Roman" panose="02020603050405020304" pitchFamily="18" charset="0"/>
                      </a:endParaRPr>
                    </a:p>
                  </a:txBody>
                  <a:tcPr marL="58274" marR="58274" marT="0" marB="0"/>
                </a:tc>
                <a:extLst>
                  <a:ext uri="{0D108BD9-81ED-4DB2-BD59-A6C34878D82A}">
                    <a16:rowId xmlns:a16="http://schemas.microsoft.com/office/drawing/2014/main" val="3760207527"/>
                  </a:ext>
                </a:extLst>
              </a:tr>
              <a:tr h="234438">
                <a:tc>
                  <a:txBody>
                    <a:bodyPr/>
                    <a:lstStyle/>
                    <a:p>
                      <a:pPr algn="ctr" hangingPunct="0">
                        <a:spcAft>
                          <a:spcPts val="0"/>
                        </a:spcAft>
                      </a:pPr>
                      <a:r>
                        <a:rPr lang="es-ES" sz="1000">
                          <a:effectLst/>
                        </a:rPr>
                        <a:t>1</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hangingPunct="0">
                        <a:spcAft>
                          <a:spcPts val="0"/>
                        </a:spcAft>
                      </a:pPr>
                      <a:r>
                        <a:rPr lang="es-ES" sz="1000">
                          <a:effectLst/>
                        </a:rPr>
                        <a:t> </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algn="ctr" hangingPunct="0">
                        <a:spcAft>
                          <a:spcPts val="0"/>
                        </a:spcAft>
                      </a:pPr>
                      <a:r>
                        <a:rPr lang="es-ES" sz="1000">
                          <a:effectLst/>
                        </a:rPr>
                        <a:t>0 0 0 0 1 1 0 1 0 1</a:t>
                      </a:r>
                      <a:endParaRPr lang="es-AR" sz="1000">
                        <a:effectLst/>
                        <a:latin typeface="Times New Roman" panose="02020603050405020304" pitchFamily="18" charset="0"/>
                        <a:ea typeface="Times New Roman" panose="02020603050405020304" pitchFamily="18" charset="0"/>
                      </a:endParaRPr>
                    </a:p>
                  </a:txBody>
                  <a:tcPr marL="58274" marR="58274" marT="0" marB="0"/>
                </a:tc>
                <a:extLst>
                  <a:ext uri="{0D108BD9-81ED-4DB2-BD59-A6C34878D82A}">
                    <a16:rowId xmlns:a16="http://schemas.microsoft.com/office/drawing/2014/main" val="2020408774"/>
                  </a:ext>
                </a:extLst>
              </a:tr>
              <a:tr h="234438">
                <a:tc>
                  <a:txBody>
                    <a:bodyPr/>
                    <a:lstStyle/>
                    <a:p>
                      <a:pPr algn="ctr" hangingPunct="0">
                        <a:spcAft>
                          <a:spcPts val="0"/>
                        </a:spcAft>
                      </a:pPr>
                      <a:r>
                        <a:rPr lang="es-ES" sz="1000">
                          <a:effectLst/>
                        </a:rPr>
                        <a:t>2</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hangingPunct="0">
                        <a:spcAft>
                          <a:spcPts val="0"/>
                        </a:spcAft>
                      </a:pPr>
                      <a:r>
                        <a:rPr lang="es-ES" sz="1000">
                          <a:effectLst/>
                        </a:rPr>
                        <a:t> </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algn="ctr" hangingPunct="0">
                        <a:spcAft>
                          <a:spcPts val="0"/>
                        </a:spcAft>
                      </a:pPr>
                      <a:r>
                        <a:rPr lang="es-ES" sz="1000">
                          <a:effectLst/>
                        </a:rPr>
                        <a:t>0 0 1 1 0 0 0 0 0 0</a:t>
                      </a:r>
                      <a:endParaRPr lang="es-AR" sz="1000">
                        <a:effectLst/>
                        <a:latin typeface="Times New Roman" panose="02020603050405020304" pitchFamily="18" charset="0"/>
                        <a:ea typeface="Times New Roman" panose="02020603050405020304" pitchFamily="18" charset="0"/>
                      </a:endParaRPr>
                    </a:p>
                  </a:txBody>
                  <a:tcPr marL="58274" marR="58274" marT="0" marB="0"/>
                </a:tc>
                <a:extLst>
                  <a:ext uri="{0D108BD9-81ED-4DB2-BD59-A6C34878D82A}">
                    <a16:rowId xmlns:a16="http://schemas.microsoft.com/office/drawing/2014/main" val="3035656780"/>
                  </a:ext>
                </a:extLst>
              </a:tr>
              <a:tr h="234438">
                <a:tc>
                  <a:txBody>
                    <a:bodyPr/>
                    <a:lstStyle/>
                    <a:p>
                      <a:pPr algn="ctr" hangingPunct="0">
                        <a:spcAft>
                          <a:spcPts val="0"/>
                        </a:spcAft>
                      </a:pPr>
                      <a:r>
                        <a:rPr lang="es-ES" sz="1000">
                          <a:effectLst/>
                        </a:rPr>
                        <a:t>3</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hangingPunct="0">
                        <a:spcAft>
                          <a:spcPts val="0"/>
                        </a:spcAft>
                      </a:pPr>
                      <a:r>
                        <a:rPr lang="es-ES" sz="1000">
                          <a:effectLst/>
                        </a:rPr>
                        <a:t> </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algn="ctr" hangingPunct="0">
                        <a:spcAft>
                          <a:spcPts val="0"/>
                        </a:spcAft>
                      </a:pPr>
                      <a:r>
                        <a:rPr lang="es-ES" sz="1000">
                          <a:effectLst/>
                        </a:rPr>
                        <a:t>0 0 0 1 1 1 0 1 1 0</a:t>
                      </a:r>
                      <a:endParaRPr lang="es-AR" sz="1000">
                        <a:effectLst/>
                        <a:latin typeface="Times New Roman" panose="02020603050405020304" pitchFamily="18" charset="0"/>
                        <a:ea typeface="Times New Roman" panose="02020603050405020304" pitchFamily="18" charset="0"/>
                      </a:endParaRPr>
                    </a:p>
                  </a:txBody>
                  <a:tcPr marL="58274" marR="58274" marT="0" marB="0"/>
                </a:tc>
                <a:extLst>
                  <a:ext uri="{0D108BD9-81ED-4DB2-BD59-A6C34878D82A}">
                    <a16:rowId xmlns:a16="http://schemas.microsoft.com/office/drawing/2014/main" val="3962491177"/>
                  </a:ext>
                </a:extLst>
              </a:tr>
              <a:tr h="234438">
                <a:tc>
                  <a:txBody>
                    <a:bodyPr/>
                    <a:lstStyle/>
                    <a:p>
                      <a:pPr algn="ctr" hangingPunct="0">
                        <a:spcAft>
                          <a:spcPts val="0"/>
                        </a:spcAft>
                      </a:pPr>
                      <a:r>
                        <a:rPr lang="es-ES" sz="1000">
                          <a:effectLst/>
                        </a:rPr>
                        <a:t>4</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hangingPunct="0">
                        <a:spcAft>
                          <a:spcPts val="0"/>
                        </a:spcAft>
                      </a:pPr>
                      <a:r>
                        <a:rPr lang="es-ES" sz="1000">
                          <a:effectLst/>
                        </a:rPr>
                        <a:t> </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algn="ctr" hangingPunct="0">
                        <a:spcAft>
                          <a:spcPts val="0"/>
                        </a:spcAft>
                      </a:pPr>
                      <a:r>
                        <a:rPr lang="es-ES" sz="1000">
                          <a:effectLst/>
                        </a:rPr>
                        <a:t>0 1 1 0 0 0 0 0 0 0</a:t>
                      </a:r>
                      <a:endParaRPr lang="es-AR" sz="1000">
                        <a:effectLst/>
                        <a:latin typeface="Times New Roman" panose="02020603050405020304" pitchFamily="18" charset="0"/>
                        <a:ea typeface="Times New Roman" panose="02020603050405020304" pitchFamily="18" charset="0"/>
                      </a:endParaRPr>
                    </a:p>
                  </a:txBody>
                  <a:tcPr marL="58274" marR="58274" marT="0" marB="0"/>
                </a:tc>
                <a:extLst>
                  <a:ext uri="{0D108BD9-81ED-4DB2-BD59-A6C34878D82A}">
                    <a16:rowId xmlns:a16="http://schemas.microsoft.com/office/drawing/2014/main" val="628901525"/>
                  </a:ext>
                </a:extLst>
              </a:tr>
              <a:tr h="234438">
                <a:tc>
                  <a:txBody>
                    <a:bodyPr/>
                    <a:lstStyle/>
                    <a:p>
                      <a:pPr algn="ctr" hangingPunct="0">
                        <a:spcAft>
                          <a:spcPts val="0"/>
                        </a:spcAft>
                      </a:pPr>
                      <a:r>
                        <a:rPr lang="es-ES" sz="1000">
                          <a:effectLst/>
                        </a:rPr>
                        <a:t>5</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hangingPunct="0">
                        <a:spcAft>
                          <a:spcPts val="0"/>
                        </a:spcAft>
                      </a:pPr>
                      <a:r>
                        <a:rPr lang="es-ES" sz="1000">
                          <a:effectLst/>
                        </a:rPr>
                        <a:t> </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algn="ctr" hangingPunct="0">
                        <a:spcAft>
                          <a:spcPts val="0"/>
                        </a:spcAft>
                      </a:pPr>
                      <a:r>
                        <a:rPr lang="es-ES" sz="1000">
                          <a:effectLst/>
                        </a:rPr>
                        <a:t>0 0 0 1 1 1 0 0 1 1</a:t>
                      </a:r>
                      <a:endParaRPr lang="es-AR" sz="1000">
                        <a:effectLst/>
                        <a:latin typeface="Times New Roman" panose="02020603050405020304" pitchFamily="18" charset="0"/>
                        <a:ea typeface="Times New Roman" panose="02020603050405020304" pitchFamily="18" charset="0"/>
                      </a:endParaRPr>
                    </a:p>
                  </a:txBody>
                  <a:tcPr marL="58274" marR="58274" marT="0" marB="0"/>
                </a:tc>
                <a:extLst>
                  <a:ext uri="{0D108BD9-81ED-4DB2-BD59-A6C34878D82A}">
                    <a16:rowId xmlns:a16="http://schemas.microsoft.com/office/drawing/2014/main" val="1633021217"/>
                  </a:ext>
                </a:extLst>
              </a:tr>
              <a:tr h="234438">
                <a:tc>
                  <a:txBody>
                    <a:bodyPr/>
                    <a:lstStyle/>
                    <a:p>
                      <a:pPr algn="ctr" hangingPunct="0">
                        <a:spcAft>
                          <a:spcPts val="0"/>
                        </a:spcAft>
                      </a:pPr>
                      <a:r>
                        <a:rPr lang="es-ES" sz="1000">
                          <a:effectLst/>
                        </a:rPr>
                        <a:t>6</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hangingPunct="0">
                        <a:spcAft>
                          <a:spcPts val="0"/>
                        </a:spcAft>
                      </a:pPr>
                      <a:r>
                        <a:rPr lang="es-ES" sz="1000">
                          <a:effectLst/>
                        </a:rPr>
                        <a:t> </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algn="ctr" hangingPunct="0">
                        <a:spcAft>
                          <a:spcPts val="0"/>
                        </a:spcAft>
                      </a:pPr>
                      <a:r>
                        <a:rPr lang="es-ES" sz="1000">
                          <a:effectLst/>
                        </a:rPr>
                        <a:t>0 1 0 1 0 0 0 0 0 0</a:t>
                      </a:r>
                      <a:endParaRPr lang="es-AR" sz="1000">
                        <a:effectLst/>
                        <a:latin typeface="Times New Roman" panose="02020603050405020304" pitchFamily="18" charset="0"/>
                        <a:ea typeface="Times New Roman" panose="02020603050405020304" pitchFamily="18" charset="0"/>
                      </a:endParaRPr>
                    </a:p>
                  </a:txBody>
                  <a:tcPr marL="58274" marR="58274" marT="0" marB="0"/>
                </a:tc>
                <a:extLst>
                  <a:ext uri="{0D108BD9-81ED-4DB2-BD59-A6C34878D82A}">
                    <a16:rowId xmlns:a16="http://schemas.microsoft.com/office/drawing/2014/main" val="1875849996"/>
                  </a:ext>
                </a:extLst>
              </a:tr>
              <a:tr h="234438">
                <a:tc>
                  <a:txBody>
                    <a:bodyPr/>
                    <a:lstStyle/>
                    <a:p>
                      <a:pPr algn="ctr" hangingPunct="0">
                        <a:spcAft>
                          <a:spcPts val="0"/>
                        </a:spcAft>
                      </a:pPr>
                      <a:r>
                        <a:rPr lang="es-ES" sz="1000">
                          <a:effectLst/>
                        </a:rPr>
                        <a:t>7</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hangingPunct="0">
                        <a:spcAft>
                          <a:spcPts val="0"/>
                        </a:spcAft>
                      </a:pPr>
                      <a:r>
                        <a:rPr lang="es-ES" sz="1000">
                          <a:effectLst/>
                        </a:rPr>
                        <a:t> </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algn="ctr" hangingPunct="0">
                        <a:spcAft>
                          <a:spcPts val="0"/>
                        </a:spcAft>
                      </a:pPr>
                      <a:r>
                        <a:rPr lang="es-ES" sz="1000">
                          <a:effectLst/>
                        </a:rPr>
                        <a:t>0 0 1 0 1 1 0 0 1 0</a:t>
                      </a:r>
                      <a:endParaRPr lang="es-AR" sz="1000">
                        <a:effectLst/>
                        <a:latin typeface="Times New Roman" panose="02020603050405020304" pitchFamily="18" charset="0"/>
                        <a:ea typeface="Times New Roman" panose="02020603050405020304" pitchFamily="18" charset="0"/>
                      </a:endParaRPr>
                    </a:p>
                  </a:txBody>
                  <a:tcPr marL="58274" marR="58274" marT="0" marB="0"/>
                </a:tc>
                <a:extLst>
                  <a:ext uri="{0D108BD9-81ED-4DB2-BD59-A6C34878D82A}">
                    <a16:rowId xmlns:a16="http://schemas.microsoft.com/office/drawing/2014/main" val="3599042114"/>
                  </a:ext>
                </a:extLst>
              </a:tr>
              <a:tr h="234438">
                <a:tc>
                  <a:txBody>
                    <a:bodyPr/>
                    <a:lstStyle/>
                    <a:p>
                      <a:pPr algn="ctr" hangingPunct="0">
                        <a:spcAft>
                          <a:spcPts val="0"/>
                        </a:spcAft>
                      </a:pPr>
                      <a:r>
                        <a:rPr lang="es-ES" sz="1000">
                          <a:effectLst/>
                        </a:rPr>
                        <a:t>8</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hangingPunct="0">
                        <a:spcAft>
                          <a:spcPts val="0"/>
                        </a:spcAft>
                      </a:pPr>
                      <a:r>
                        <a:rPr lang="es-ES" sz="1000">
                          <a:effectLst/>
                        </a:rPr>
                        <a:t> </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algn="ctr" hangingPunct="0">
                        <a:spcAft>
                          <a:spcPts val="0"/>
                        </a:spcAft>
                      </a:pPr>
                      <a:r>
                        <a:rPr lang="es-ES" sz="1000">
                          <a:effectLst/>
                        </a:rPr>
                        <a:t>0 0 0 0 0 0 0 0 0 0</a:t>
                      </a:r>
                      <a:endParaRPr lang="es-AR" sz="1000">
                        <a:effectLst/>
                        <a:latin typeface="Times New Roman" panose="02020603050405020304" pitchFamily="18" charset="0"/>
                        <a:ea typeface="Times New Roman" panose="02020603050405020304" pitchFamily="18" charset="0"/>
                      </a:endParaRPr>
                    </a:p>
                  </a:txBody>
                  <a:tcPr marL="58274" marR="58274" marT="0" marB="0"/>
                </a:tc>
                <a:extLst>
                  <a:ext uri="{0D108BD9-81ED-4DB2-BD59-A6C34878D82A}">
                    <a16:rowId xmlns:a16="http://schemas.microsoft.com/office/drawing/2014/main" val="2487323470"/>
                  </a:ext>
                </a:extLst>
              </a:tr>
              <a:tr h="234438">
                <a:tc>
                  <a:txBody>
                    <a:bodyPr/>
                    <a:lstStyle/>
                    <a:p>
                      <a:pPr algn="ctr" hangingPunct="0">
                        <a:spcAft>
                          <a:spcPts val="0"/>
                        </a:spcAft>
                      </a:pPr>
                      <a:r>
                        <a:rPr lang="es-ES" sz="1000">
                          <a:effectLst/>
                        </a:rPr>
                        <a:t>9</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hangingPunct="0">
                        <a:spcAft>
                          <a:spcPts val="0"/>
                        </a:spcAft>
                      </a:pPr>
                      <a:r>
                        <a:rPr lang="es-ES" sz="1000">
                          <a:effectLst/>
                        </a:rPr>
                        <a:t> </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algn="ctr" hangingPunct="0">
                        <a:spcAft>
                          <a:spcPts val="0"/>
                        </a:spcAft>
                      </a:pPr>
                      <a:r>
                        <a:rPr lang="es-ES" sz="1000">
                          <a:effectLst/>
                        </a:rPr>
                        <a:t>0 0 0 0 0 0 0 0 0 0</a:t>
                      </a:r>
                      <a:endParaRPr lang="es-AR" sz="1000">
                        <a:effectLst/>
                        <a:latin typeface="Times New Roman" panose="02020603050405020304" pitchFamily="18" charset="0"/>
                        <a:ea typeface="Times New Roman" panose="02020603050405020304" pitchFamily="18" charset="0"/>
                      </a:endParaRPr>
                    </a:p>
                  </a:txBody>
                  <a:tcPr marL="58274" marR="58274" marT="0" marB="0"/>
                </a:tc>
                <a:extLst>
                  <a:ext uri="{0D108BD9-81ED-4DB2-BD59-A6C34878D82A}">
                    <a16:rowId xmlns:a16="http://schemas.microsoft.com/office/drawing/2014/main" val="1501661177"/>
                  </a:ext>
                </a:extLst>
              </a:tr>
              <a:tr h="234438">
                <a:tc>
                  <a:txBody>
                    <a:bodyPr/>
                    <a:lstStyle/>
                    <a:p>
                      <a:pPr algn="ctr" hangingPunct="0">
                        <a:spcAft>
                          <a:spcPts val="0"/>
                        </a:spcAft>
                      </a:pPr>
                      <a:r>
                        <a:rPr lang="es-ES" sz="1000">
                          <a:effectLst/>
                        </a:rPr>
                        <a:t>10</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hangingPunct="0">
                        <a:spcAft>
                          <a:spcPts val="0"/>
                        </a:spcAft>
                      </a:pPr>
                      <a:r>
                        <a:rPr lang="es-ES" sz="1000">
                          <a:effectLst/>
                        </a:rPr>
                        <a:t> </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algn="ctr" hangingPunct="0">
                        <a:spcAft>
                          <a:spcPts val="0"/>
                        </a:spcAft>
                      </a:pPr>
                      <a:r>
                        <a:rPr lang="es-ES" sz="1000">
                          <a:effectLst/>
                        </a:rPr>
                        <a:t>0 0 0 0 0 0 0 0 0 0</a:t>
                      </a:r>
                      <a:endParaRPr lang="es-AR" sz="1000">
                        <a:effectLst/>
                        <a:latin typeface="Times New Roman" panose="02020603050405020304" pitchFamily="18" charset="0"/>
                        <a:ea typeface="Times New Roman" panose="02020603050405020304" pitchFamily="18" charset="0"/>
                      </a:endParaRPr>
                    </a:p>
                  </a:txBody>
                  <a:tcPr marL="58274" marR="58274" marT="0" marB="0"/>
                </a:tc>
                <a:extLst>
                  <a:ext uri="{0D108BD9-81ED-4DB2-BD59-A6C34878D82A}">
                    <a16:rowId xmlns:a16="http://schemas.microsoft.com/office/drawing/2014/main" val="4121835997"/>
                  </a:ext>
                </a:extLst>
              </a:tr>
              <a:tr h="234438">
                <a:tc>
                  <a:txBody>
                    <a:bodyPr/>
                    <a:lstStyle/>
                    <a:p>
                      <a:pPr algn="ctr" hangingPunct="0">
                        <a:spcAft>
                          <a:spcPts val="0"/>
                        </a:spcAft>
                      </a:pPr>
                      <a:r>
                        <a:rPr lang="es-ES" sz="1000">
                          <a:effectLst/>
                        </a:rPr>
                        <a:t>11</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hangingPunct="0">
                        <a:spcAft>
                          <a:spcPts val="0"/>
                        </a:spcAft>
                      </a:pPr>
                      <a:r>
                        <a:rPr lang="es-ES" sz="1000">
                          <a:effectLst/>
                        </a:rPr>
                        <a:t> </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algn="ctr" hangingPunct="0">
                        <a:spcAft>
                          <a:spcPts val="0"/>
                        </a:spcAft>
                      </a:pPr>
                      <a:r>
                        <a:rPr lang="es-ES" sz="1000">
                          <a:effectLst/>
                        </a:rPr>
                        <a:t>0 0 0 0 0 0 0 0 0 0</a:t>
                      </a:r>
                      <a:endParaRPr lang="es-AR" sz="1000">
                        <a:effectLst/>
                        <a:latin typeface="Times New Roman" panose="02020603050405020304" pitchFamily="18" charset="0"/>
                        <a:ea typeface="Times New Roman" panose="02020603050405020304" pitchFamily="18" charset="0"/>
                      </a:endParaRPr>
                    </a:p>
                  </a:txBody>
                  <a:tcPr marL="58274" marR="58274" marT="0" marB="0"/>
                </a:tc>
                <a:extLst>
                  <a:ext uri="{0D108BD9-81ED-4DB2-BD59-A6C34878D82A}">
                    <a16:rowId xmlns:a16="http://schemas.microsoft.com/office/drawing/2014/main" val="118465249"/>
                  </a:ext>
                </a:extLst>
              </a:tr>
              <a:tr h="234438">
                <a:tc>
                  <a:txBody>
                    <a:bodyPr/>
                    <a:lstStyle/>
                    <a:p>
                      <a:pPr algn="ctr" hangingPunct="0">
                        <a:spcAft>
                          <a:spcPts val="0"/>
                        </a:spcAft>
                      </a:pPr>
                      <a:r>
                        <a:rPr lang="es-ES" sz="1000">
                          <a:effectLst/>
                        </a:rPr>
                        <a:t>12</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hangingPunct="0">
                        <a:spcAft>
                          <a:spcPts val="0"/>
                        </a:spcAft>
                      </a:pPr>
                      <a:r>
                        <a:rPr lang="es-ES" sz="1000">
                          <a:effectLst/>
                        </a:rPr>
                        <a:t> </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algn="ctr" hangingPunct="0">
                        <a:spcAft>
                          <a:spcPts val="0"/>
                        </a:spcAft>
                      </a:pPr>
                      <a:r>
                        <a:rPr lang="es-ES" sz="1000">
                          <a:effectLst/>
                        </a:rPr>
                        <a:t>0 0 0 0 0 0 0 0 0 0</a:t>
                      </a:r>
                      <a:endParaRPr lang="es-AR" sz="1000">
                        <a:effectLst/>
                        <a:latin typeface="Times New Roman" panose="02020603050405020304" pitchFamily="18" charset="0"/>
                        <a:ea typeface="Times New Roman" panose="02020603050405020304" pitchFamily="18" charset="0"/>
                      </a:endParaRPr>
                    </a:p>
                  </a:txBody>
                  <a:tcPr marL="58274" marR="58274" marT="0" marB="0"/>
                </a:tc>
                <a:extLst>
                  <a:ext uri="{0D108BD9-81ED-4DB2-BD59-A6C34878D82A}">
                    <a16:rowId xmlns:a16="http://schemas.microsoft.com/office/drawing/2014/main" val="696532707"/>
                  </a:ext>
                </a:extLst>
              </a:tr>
              <a:tr h="234438">
                <a:tc>
                  <a:txBody>
                    <a:bodyPr/>
                    <a:lstStyle/>
                    <a:p>
                      <a:pPr algn="ctr" hangingPunct="0">
                        <a:spcAft>
                          <a:spcPts val="0"/>
                        </a:spcAft>
                      </a:pPr>
                      <a:r>
                        <a:rPr lang="es-ES" sz="1000">
                          <a:effectLst/>
                        </a:rPr>
                        <a:t>--</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hangingPunct="0">
                        <a:spcAft>
                          <a:spcPts val="0"/>
                        </a:spcAft>
                      </a:pPr>
                      <a:r>
                        <a:rPr lang="es-ES" sz="1000">
                          <a:effectLst/>
                        </a:rPr>
                        <a:t> </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algn="ctr" hangingPunct="0">
                        <a:spcAft>
                          <a:spcPts val="0"/>
                        </a:spcAft>
                      </a:pPr>
                      <a:r>
                        <a:rPr lang="es-ES" sz="1000">
                          <a:effectLst/>
                        </a:rPr>
                        <a:t>--</a:t>
                      </a:r>
                      <a:endParaRPr lang="es-AR" sz="1000">
                        <a:effectLst/>
                        <a:latin typeface="Times New Roman" panose="02020603050405020304" pitchFamily="18" charset="0"/>
                        <a:ea typeface="Times New Roman" panose="02020603050405020304" pitchFamily="18" charset="0"/>
                      </a:endParaRPr>
                    </a:p>
                  </a:txBody>
                  <a:tcPr marL="58274" marR="58274" marT="0" marB="0"/>
                </a:tc>
                <a:extLst>
                  <a:ext uri="{0D108BD9-81ED-4DB2-BD59-A6C34878D82A}">
                    <a16:rowId xmlns:a16="http://schemas.microsoft.com/office/drawing/2014/main" val="2705624756"/>
                  </a:ext>
                </a:extLst>
              </a:tr>
              <a:tr h="234438">
                <a:tc>
                  <a:txBody>
                    <a:bodyPr/>
                    <a:lstStyle/>
                    <a:p>
                      <a:pPr algn="ctr" hangingPunct="0">
                        <a:spcAft>
                          <a:spcPts val="0"/>
                        </a:spcAft>
                      </a:pPr>
                      <a:r>
                        <a:rPr lang="es-ES" sz="1000">
                          <a:effectLst/>
                        </a:rPr>
                        <a:t>--</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hangingPunct="0">
                        <a:spcAft>
                          <a:spcPts val="0"/>
                        </a:spcAft>
                      </a:pPr>
                      <a:r>
                        <a:rPr lang="es-ES" sz="1000">
                          <a:effectLst/>
                        </a:rPr>
                        <a:t> </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algn="ctr" hangingPunct="0">
                        <a:spcAft>
                          <a:spcPts val="0"/>
                        </a:spcAft>
                      </a:pPr>
                      <a:r>
                        <a:rPr lang="es-ES" sz="1000">
                          <a:effectLst/>
                        </a:rPr>
                        <a:t>--</a:t>
                      </a:r>
                      <a:endParaRPr lang="es-AR" sz="1000">
                        <a:effectLst/>
                        <a:latin typeface="Times New Roman" panose="02020603050405020304" pitchFamily="18" charset="0"/>
                        <a:ea typeface="Times New Roman" panose="02020603050405020304" pitchFamily="18" charset="0"/>
                      </a:endParaRPr>
                    </a:p>
                  </a:txBody>
                  <a:tcPr marL="58274" marR="58274" marT="0" marB="0"/>
                </a:tc>
                <a:extLst>
                  <a:ext uri="{0D108BD9-81ED-4DB2-BD59-A6C34878D82A}">
                    <a16:rowId xmlns:a16="http://schemas.microsoft.com/office/drawing/2014/main" val="3086704038"/>
                  </a:ext>
                </a:extLst>
              </a:tr>
              <a:tr h="234438">
                <a:tc>
                  <a:txBody>
                    <a:bodyPr/>
                    <a:lstStyle/>
                    <a:p>
                      <a:pPr algn="ctr" hangingPunct="0">
                        <a:spcAft>
                          <a:spcPts val="0"/>
                        </a:spcAft>
                      </a:pPr>
                      <a:r>
                        <a:rPr lang="es-ES" sz="1000">
                          <a:effectLst/>
                        </a:rPr>
                        <a:t>--</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hangingPunct="0">
                        <a:spcAft>
                          <a:spcPts val="0"/>
                        </a:spcAft>
                      </a:pPr>
                      <a:r>
                        <a:rPr lang="es-ES" sz="1000">
                          <a:effectLst/>
                        </a:rPr>
                        <a:t> </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algn="ctr" hangingPunct="0">
                        <a:spcAft>
                          <a:spcPts val="0"/>
                        </a:spcAft>
                      </a:pPr>
                      <a:r>
                        <a:rPr lang="es-ES" sz="1000">
                          <a:effectLst/>
                        </a:rPr>
                        <a:t>--</a:t>
                      </a:r>
                      <a:endParaRPr lang="es-AR" sz="1000">
                        <a:effectLst/>
                        <a:latin typeface="Times New Roman" panose="02020603050405020304" pitchFamily="18" charset="0"/>
                        <a:ea typeface="Times New Roman" panose="02020603050405020304" pitchFamily="18" charset="0"/>
                      </a:endParaRPr>
                    </a:p>
                  </a:txBody>
                  <a:tcPr marL="58274" marR="58274" marT="0" marB="0"/>
                </a:tc>
                <a:extLst>
                  <a:ext uri="{0D108BD9-81ED-4DB2-BD59-A6C34878D82A}">
                    <a16:rowId xmlns:a16="http://schemas.microsoft.com/office/drawing/2014/main" val="656611734"/>
                  </a:ext>
                </a:extLst>
              </a:tr>
              <a:tr h="234438">
                <a:tc>
                  <a:txBody>
                    <a:bodyPr/>
                    <a:lstStyle/>
                    <a:p>
                      <a:pPr algn="ctr" hangingPunct="0">
                        <a:spcAft>
                          <a:spcPts val="0"/>
                        </a:spcAft>
                      </a:pPr>
                      <a:r>
                        <a:rPr lang="es-ES" sz="1000">
                          <a:effectLst/>
                        </a:rPr>
                        <a:t>50</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hangingPunct="0">
                        <a:spcAft>
                          <a:spcPts val="0"/>
                        </a:spcAft>
                      </a:pPr>
                      <a:r>
                        <a:rPr lang="es-ES" sz="1000">
                          <a:effectLst/>
                        </a:rPr>
                        <a:t> </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algn="ctr" hangingPunct="0">
                        <a:spcAft>
                          <a:spcPts val="0"/>
                        </a:spcAft>
                      </a:pPr>
                      <a:r>
                        <a:rPr lang="es-ES" sz="1000">
                          <a:effectLst/>
                        </a:rPr>
                        <a:t>0 0 0 0 0 0 0 0 0 0</a:t>
                      </a:r>
                      <a:endParaRPr lang="es-AR" sz="1000">
                        <a:effectLst/>
                        <a:latin typeface="Times New Roman" panose="02020603050405020304" pitchFamily="18" charset="0"/>
                        <a:ea typeface="Times New Roman" panose="02020603050405020304" pitchFamily="18" charset="0"/>
                      </a:endParaRPr>
                    </a:p>
                  </a:txBody>
                  <a:tcPr marL="58274" marR="58274" marT="0" marB="0"/>
                </a:tc>
                <a:extLst>
                  <a:ext uri="{0D108BD9-81ED-4DB2-BD59-A6C34878D82A}">
                    <a16:rowId xmlns:a16="http://schemas.microsoft.com/office/drawing/2014/main" val="903731306"/>
                  </a:ext>
                </a:extLst>
              </a:tr>
              <a:tr h="234438">
                <a:tc>
                  <a:txBody>
                    <a:bodyPr/>
                    <a:lstStyle/>
                    <a:p>
                      <a:pPr algn="ctr" hangingPunct="0">
                        <a:spcAft>
                          <a:spcPts val="0"/>
                        </a:spcAft>
                      </a:pPr>
                      <a:r>
                        <a:rPr lang="es-ES" sz="1000">
                          <a:effectLst/>
                        </a:rPr>
                        <a:t>51</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hangingPunct="0">
                        <a:spcAft>
                          <a:spcPts val="0"/>
                        </a:spcAft>
                      </a:pPr>
                      <a:r>
                        <a:rPr lang="es-ES" sz="1000">
                          <a:effectLst/>
                        </a:rPr>
                        <a:t> </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algn="ctr" hangingPunct="0">
                        <a:spcAft>
                          <a:spcPts val="0"/>
                        </a:spcAft>
                      </a:pPr>
                      <a:r>
                        <a:rPr lang="es-ES" sz="1000">
                          <a:effectLst/>
                        </a:rPr>
                        <a:t>0 0 0 0 0 0 0 1 0 0</a:t>
                      </a:r>
                      <a:endParaRPr lang="es-AR" sz="1000">
                        <a:effectLst/>
                        <a:latin typeface="Times New Roman" panose="02020603050405020304" pitchFamily="18" charset="0"/>
                        <a:ea typeface="Times New Roman" panose="02020603050405020304" pitchFamily="18" charset="0"/>
                      </a:endParaRPr>
                    </a:p>
                  </a:txBody>
                  <a:tcPr marL="58274" marR="58274" marT="0" marB="0"/>
                </a:tc>
                <a:extLst>
                  <a:ext uri="{0D108BD9-81ED-4DB2-BD59-A6C34878D82A}">
                    <a16:rowId xmlns:a16="http://schemas.microsoft.com/office/drawing/2014/main" val="625396734"/>
                  </a:ext>
                </a:extLst>
              </a:tr>
              <a:tr h="234438">
                <a:tc>
                  <a:txBody>
                    <a:bodyPr/>
                    <a:lstStyle/>
                    <a:p>
                      <a:pPr algn="ctr" hangingPunct="0">
                        <a:spcAft>
                          <a:spcPts val="0"/>
                        </a:spcAft>
                      </a:pPr>
                      <a:r>
                        <a:rPr lang="es-ES" sz="1000">
                          <a:effectLst/>
                        </a:rPr>
                        <a:t>52</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hangingPunct="0">
                        <a:spcAft>
                          <a:spcPts val="0"/>
                        </a:spcAft>
                      </a:pPr>
                      <a:r>
                        <a:rPr lang="es-ES" sz="1000">
                          <a:effectLst/>
                        </a:rPr>
                        <a:t> </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algn="ctr" hangingPunct="0">
                        <a:spcAft>
                          <a:spcPts val="0"/>
                        </a:spcAft>
                      </a:pPr>
                      <a:r>
                        <a:rPr lang="es-ES" sz="1000">
                          <a:effectLst/>
                        </a:rPr>
                        <a:t>0 0 0 0 0 1 0 0 0 0</a:t>
                      </a:r>
                      <a:endParaRPr lang="es-AR" sz="1000">
                        <a:effectLst/>
                        <a:latin typeface="Times New Roman" panose="02020603050405020304" pitchFamily="18" charset="0"/>
                        <a:ea typeface="Times New Roman" panose="02020603050405020304" pitchFamily="18" charset="0"/>
                      </a:endParaRPr>
                    </a:p>
                  </a:txBody>
                  <a:tcPr marL="58274" marR="58274" marT="0" marB="0"/>
                </a:tc>
                <a:extLst>
                  <a:ext uri="{0D108BD9-81ED-4DB2-BD59-A6C34878D82A}">
                    <a16:rowId xmlns:a16="http://schemas.microsoft.com/office/drawing/2014/main" val="1422875682"/>
                  </a:ext>
                </a:extLst>
              </a:tr>
              <a:tr h="234438">
                <a:tc>
                  <a:txBody>
                    <a:bodyPr/>
                    <a:lstStyle/>
                    <a:p>
                      <a:pPr algn="ctr" hangingPunct="0">
                        <a:spcAft>
                          <a:spcPts val="0"/>
                        </a:spcAft>
                      </a:pPr>
                      <a:r>
                        <a:rPr lang="es-ES" sz="1000">
                          <a:effectLst/>
                        </a:rPr>
                        <a:t>53</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hangingPunct="0">
                        <a:spcAft>
                          <a:spcPts val="0"/>
                        </a:spcAft>
                      </a:pPr>
                      <a:r>
                        <a:rPr lang="es-ES" sz="1000">
                          <a:effectLst/>
                        </a:rPr>
                        <a:t> </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algn="ctr" hangingPunct="0">
                        <a:spcAft>
                          <a:spcPts val="0"/>
                        </a:spcAft>
                      </a:pPr>
                      <a:r>
                        <a:rPr lang="es-ES" sz="1000">
                          <a:effectLst/>
                        </a:rPr>
                        <a:t>0 0 0 0 0 0 1 0 0 0</a:t>
                      </a:r>
                      <a:endParaRPr lang="es-AR" sz="1000">
                        <a:effectLst/>
                        <a:latin typeface="Times New Roman" panose="02020603050405020304" pitchFamily="18" charset="0"/>
                        <a:ea typeface="Times New Roman" panose="02020603050405020304" pitchFamily="18" charset="0"/>
                      </a:endParaRPr>
                    </a:p>
                  </a:txBody>
                  <a:tcPr marL="58274" marR="58274" marT="0" marB="0"/>
                </a:tc>
                <a:extLst>
                  <a:ext uri="{0D108BD9-81ED-4DB2-BD59-A6C34878D82A}">
                    <a16:rowId xmlns:a16="http://schemas.microsoft.com/office/drawing/2014/main" val="2626277124"/>
                  </a:ext>
                </a:extLst>
              </a:tr>
              <a:tr h="234438">
                <a:tc>
                  <a:txBody>
                    <a:bodyPr/>
                    <a:lstStyle/>
                    <a:p>
                      <a:pPr algn="ctr" hangingPunct="0">
                        <a:spcAft>
                          <a:spcPts val="0"/>
                        </a:spcAft>
                      </a:pPr>
                      <a:r>
                        <a:rPr lang="es-ES" sz="1000">
                          <a:effectLst/>
                        </a:rPr>
                        <a:t>54</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hangingPunct="0">
                        <a:spcAft>
                          <a:spcPts val="0"/>
                        </a:spcAft>
                      </a:pPr>
                      <a:r>
                        <a:rPr lang="es-ES" sz="1000">
                          <a:effectLst/>
                        </a:rPr>
                        <a:t> </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algn="ctr" hangingPunct="0">
                        <a:spcAft>
                          <a:spcPts val="0"/>
                        </a:spcAft>
                      </a:pPr>
                      <a:r>
                        <a:rPr lang="es-ES" sz="1000">
                          <a:effectLst/>
                        </a:rPr>
                        <a:t>0 0 0 0 0 0 0 1 0 1</a:t>
                      </a:r>
                      <a:endParaRPr lang="es-AR" sz="1000">
                        <a:effectLst/>
                        <a:latin typeface="Times New Roman" panose="02020603050405020304" pitchFamily="18" charset="0"/>
                        <a:ea typeface="Times New Roman" panose="02020603050405020304" pitchFamily="18" charset="0"/>
                      </a:endParaRPr>
                    </a:p>
                  </a:txBody>
                  <a:tcPr marL="58274" marR="58274" marT="0" marB="0"/>
                </a:tc>
                <a:extLst>
                  <a:ext uri="{0D108BD9-81ED-4DB2-BD59-A6C34878D82A}">
                    <a16:rowId xmlns:a16="http://schemas.microsoft.com/office/drawing/2014/main" val="2437753067"/>
                  </a:ext>
                </a:extLst>
              </a:tr>
              <a:tr h="234438">
                <a:tc>
                  <a:txBody>
                    <a:bodyPr/>
                    <a:lstStyle/>
                    <a:p>
                      <a:pPr algn="ctr" hangingPunct="0">
                        <a:spcAft>
                          <a:spcPts val="0"/>
                        </a:spcAft>
                      </a:pPr>
                      <a:r>
                        <a:rPr lang="es-ES" sz="1000">
                          <a:effectLst/>
                        </a:rPr>
                        <a:t>55</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hangingPunct="0">
                        <a:spcAft>
                          <a:spcPts val="0"/>
                        </a:spcAft>
                      </a:pPr>
                      <a:r>
                        <a:rPr lang="es-ES" sz="1000">
                          <a:effectLst/>
                        </a:rPr>
                        <a:t> </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algn="ctr" hangingPunct="0">
                        <a:spcAft>
                          <a:spcPts val="0"/>
                        </a:spcAft>
                      </a:pPr>
                      <a:r>
                        <a:rPr lang="es-ES" sz="1000">
                          <a:effectLst/>
                        </a:rPr>
                        <a:t>--</a:t>
                      </a:r>
                      <a:endParaRPr lang="es-AR" sz="1000">
                        <a:effectLst/>
                        <a:latin typeface="Times New Roman" panose="02020603050405020304" pitchFamily="18" charset="0"/>
                        <a:ea typeface="Times New Roman" panose="02020603050405020304" pitchFamily="18" charset="0"/>
                      </a:endParaRPr>
                    </a:p>
                  </a:txBody>
                  <a:tcPr marL="58274" marR="58274" marT="0" marB="0"/>
                </a:tc>
                <a:extLst>
                  <a:ext uri="{0D108BD9-81ED-4DB2-BD59-A6C34878D82A}">
                    <a16:rowId xmlns:a16="http://schemas.microsoft.com/office/drawing/2014/main" val="1454122508"/>
                  </a:ext>
                </a:extLst>
              </a:tr>
              <a:tr h="234438">
                <a:tc>
                  <a:txBody>
                    <a:bodyPr/>
                    <a:lstStyle/>
                    <a:p>
                      <a:pPr algn="ctr" hangingPunct="0">
                        <a:spcAft>
                          <a:spcPts val="0"/>
                        </a:spcAft>
                      </a:pPr>
                      <a:r>
                        <a:rPr lang="es-ES" sz="1000">
                          <a:effectLst/>
                        </a:rPr>
                        <a:t>56</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hangingPunct="0">
                        <a:spcAft>
                          <a:spcPts val="0"/>
                        </a:spcAft>
                      </a:pPr>
                      <a:r>
                        <a:rPr lang="es-ES" sz="1000">
                          <a:effectLst/>
                        </a:rPr>
                        <a:t> </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algn="ctr" hangingPunct="0">
                        <a:spcAft>
                          <a:spcPts val="0"/>
                        </a:spcAft>
                      </a:pPr>
                      <a:r>
                        <a:rPr lang="es-ES" sz="1000">
                          <a:effectLst/>
                        </a:rPr>
                        <a:t>--</a:t>
                      </a:r>
                      <a:endParaRPr lang="es-AR" sz="1000">
                        <a:effectLst/>
                        <a:latin typeface="Times New Roman" panose="02020603050405020304" pitchFamily="18" charset="0"/>
                        <a:ea typeface="Times New Roman" panose="02020603050405020304" pitchFamily="18" charset="0"/>
                      </a:endParaRPr>
                    </a:p>
                  </a:txBody>
                  <a:tcPr marL="58274" marR="58274" marT="0" marB="0"/>
                </a:tc>
                <a:extLst>
                  <a:ext uri="{0D108BD9-81ED-4DB2-BD59-A6C34878D82A}">
                    <a16:rowId xmlns:a16="http://schemas.microsoft.com/office/drawing/2014/main" val="570946721"/>
                  </a:ext>
                </a:extLst>
              </a:tr>
              <a:tr h="234438">
                <a:tc>
                  <a:txBody>
                    <a:bodyPr/>
                    <a:lstStyle/>
                    <a:p>
                      <a:pPr algn="ctr" hangingPunct="0">
                        <a:spcAft>
                          <a:spcPts val="0"/>
                        </a:spcAft>
                      </a:pPr>
                      <a:r>
                        <a:rPr lang="es-ES" sz="1000">
                          <a:effectLst/>
                        </a:rPr>
                        <a:t>57</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hangingPunct="0">
                        <a:spcAft>
                          <a:spcPts val="0"/>
                        </a:spcAft>
                      </a:pPr>
                      <a:r>
                        <a:rPr lang="es-ES" sz="1000">
                          <a:effectLst/>
                        </a:rPr>
                        <a:t> </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algn="ctr" hangingPunct="0">
                        <a:spcAft>
                          <a:spcPts val="0"/>
                        </a:spcAft>
                      </a:pPr>
                      <a:r>
                        <a:rPr lang="es-ES" sz="1000">
                          <a:effectLst/>
                        </a:rPr>
                        <a:t>--</a:t>
                      </a:r>
                      <a:endParaRPr lang="es-AR" sz="1000">
                        <a:effectLst/>
                        <a:latin typeface="Times New Roman" panose="02020603050405020304" pitchFamily="18" charset="0"/>
                        <a:ea typeface="Times New Roman" panose="02020603050405020304" pitchFamily="18" charset="0"/>
                      </a:endParaRPr>
                    </a:p>
                  </a:txBody>
                  <a:tcPr marL="58274" marR="58274" marT="0" marB="0"/>
                </a:tc>
                <a:extLst>
                  <a:ext uri="{0D108BD9-81ED-4DB2-BD59-A6C34878D82A}">
                    <a16:rowId xmlns:a16="http://schemas.microsoft.com/office/drawing/2014/main" val="3394592486"/>
                  </a:ext>
                </a:extLst>
              </a:tr>
              <a:tr h="234438">
                <a:tc>
                  <a:txBody>
                    <a:bodyPr/>
                    <a:lstStyle/>
                    <a:p>
                      <a:pPr algn="ctr" hangingPunct="0">
                        <a:spcAft>
                          <a:spcPts val="0"/>
                        </a:spcAft>
                      </a:pPr>
                      <a:r>
                        <a:rPr lang="es-ES" sz="1000">
                          <a:effectLst/>
                        </a:rPr>
                        <a:t>58</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hangingPunct="0">
                        <a:spcAft>
                          <a:spcPts val="0"/>
                        </a:spcAft>
                      </a:pPr>
                      <a:r>
                        <a:rPr lang="es-ES" sz="1000">
                          <a:effectLst/>
                        </a:rPr>
                        <a:t> </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algn="ctr" hangingPunct="0">
                        <a:spcAft>
                          <a:spcPts val="0"/>
                        </a:spcAft>
                      </a:pPr>
                      <a:r>
                        <a:rPr lang="es-ES" sz="1000">
                          <a:effectLst/>
                        </a:rPr>
                        <a:t>--</a:t>
                      </a:r>
                      <a:endParaRPr lang="es-AR" sz="1000">
                        <a:effectLst/>
                        <a:latin typeface="Times New Roman" panose="02020603050405020304" pitchFamily="18" charset="0"/>
                        <a:ea typeface="Times New Roman" panose="02020603050405020304" pitchFamily="18" charset="0"/>
                      </a:endParaRPr>
                    </a:p>
                  </a:txBody>
                  <a:tcPr marL="58274" marR="58274" marT="0" marB="0"/>
                </a:tc>
                <a:extLst>
                  <a:ext uri="{0D108BD9-81ED-4DB2-BD59-A6C34878D82A}">
                    <a16:rowId xmlns:a16="http://schemas.microsoft.com/office/drawing/2014/main" val="3555491429"/>
                  </a:ext>
                </a:extLst>
              </a:tr>
              <a:tr h="234438">
                <a:tc>
                  <a:txBody>
                    <a:bodyPr/>
                    <a:lstStyle/>
                    <a:p>
                      <a:pPr algn="ctr" hangingPunct="0">
                        <a:spcAft>
                          <a:spcPts val="0"/>
                        </a:spcAft>
                      </a:pPr>
                      <a:r>
                        <a:rPr lang="es-ES" sz="1000">
                          <a:effectLst/>
                        </a:rPr>
                        <a:t>59</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hangingPunct="0">
                        <a:spcAft>
                          <a:spcPts val="0"/>
                        </a:spcAft>
                      </a:pPr>
                      <a:r>
                        <a:rPr lang="es-ES" sz="1000">
                          <a:effectLst/>
                        </a:rPr>
                        <a:t> </a:t>
                      </a:r>
                      <a:endParaRPr lang="es-AR" sz="1000">
                        <a:effectLst/>
                        <a:latin typeface="Times New Roman" panose="02020603050405020304" pitchFamily="18" charset="0"/>
                        <a:ea typeface="Times New Roman" panose="02020603050405020304" pitchFamily="18" charset="0"/>
                      </a:endParaRPr>
                    </a:p>
                  </a:txBody>
                  <a:tcPr marL="58274" marR="58274" marT="0" marB="0"/>
                </a:tc>
                <a:tc>
                  <a:txBody>
                    <a:bodyPr/>
                    <a:lstStyle/>
                    <a:p>
                      <a:pPr algn="ctr" hangingPunct="0">
                        <a:spcAft>
                          <a:spcPts val="0"/>
                        </a:spcAft>
                      </a:pPr>
                      <a:r>
                        <a:rPr lang="es-ES" sz="1000" dirty="0">
                          <a:effectLst/>
                        </a:rPr>
                        <a:t>--</a:t>
                      </a:r>
                      <a:endParaRPr lang="es-AR" sz="1000" dirty="0">
                        <a:effectLst/>
                        <a:latin typeface="Times New Roman" panose="02020603050405020304" pitchFamily="18" charset="0"/>
                        <a:ea typeface="Times New Roman" panose="02020603050405020304" pitchFamily="18" charset="0"/>
                      </a:endParaRPr>
                    </a:p>
                  </a:txBody>
                  <a:tcPr marL="58274" marR="58274" marT="0" marB="0"/>
                </a:tc>
                <a:extLst>
                  <a:ext uri="{0D108BD9-81ED-4DB2-BD59-A6C34878D82A}">
                    <a16:rowId xmlns:a16="http://schemas.microsoft.com/office/drawing/2014/main" val="738882113"/>
                  </a:ext>
                </a:extLst>
              </a:tr>
            </a:tbl>
          </a:graphicData>
        </a:graphic>
      </p:graphicFrame>
      <p:sp>
        <p:nvSpPr>
          <p:cNvPr id="9" name="Rectángulo 8">
            <a:extLst>
              <a:ext uri="{FF2B5EF4-FFF2-40B4-BE49-F238E27FC236}">
                <a16:creationId xmlns:a16="http://schemas.microsoft.com/office/drawing/2014/main" id="{A753C171-367A-4F53-BB8E-3DDB427233D0}"/>
              </a:ext>
            </a:extLst>
          </p:cNvPr>
          <p:cNvSpPr/>
          <p:nvPr/>
        </p:nvSpPr>
        <p:spPr>
          <a:xfrm>
            <a:off x="8367175" y="3628628"/>
            <a:ext cx="3210536" cy="1477328"/>
          </a:xfrm>
          <a:prstGeom prst="rect">
            <a:avLst/>
          </a:prstGeom>
        </p:spPr>
        <p:txBody>
          <a:bodyPr wrap="square">
            <a:spAutoFit/>
          </a:bodyPr>
          <a:lstStyle/>
          <a:p>
            <a:r>
              <a:rPr lang="es-ES" b="1" dirty="0">
                <a:latin typeface="Times New"/>
                <a:ea typeface="Times New Roman" panose="02020603050405020304" pitchFamily="18" charset="0"/>
                <a:cs typeface="Times New Roman" panose="02020603050405020304" pitchFamily="18" charset="0"/>
              </a:rPr>
              <a:t>Lo indicado en la tabla corresponde a la situación inicial, una vez corrido el programa, en la posición 50, quedará:</a:t>
            </a:r>
            <a:endParaRPr lang="es-AR" dirty="0"/>
          </a:p>
        </p:txBody>
      </p:sp>
      <p:graphicFrame>
        <p:nvGraphicFramePr>
          <p:cNvPr id="10" name="Tabla 9">
            <a:extLst>
              <a:ext uri="{FF2B5EF4-FFF2-40B4-BE49-F238E27FC236}">
                <a16:creationId xmlns:a16="http://schemas.microsoft.com/office/drawing/2014/main" id="{84842847-FB51-4373-940D-868FDBBB51F8}"/>
              </a:ext>
            </a:extLst>
          </p:cNvPr>
          <p:cNvGraphicFramePr>
            <a:graphicFrameLocks noGrp="1"/>
          </p:cNvGraphicFramePr>
          <p:nvPr>
            <p:extLst>
              <p:ext uri="{D42A27DB-BD31-4B8C-83A1-F6EECF244321}">
                <p14:modId xmlns:p14="http://schemas.microsoft.com/office/powerpoint/2010/main" val="2733031470"/>
              </p:ext>
            </p:extLst>
          </p:nvPr>
        </p:nvGraphicFramePr>
        <p:xfrm>
          <a:off x="8771657" y="5629849"/>
          <a:ext cx="2806053" cy="182880"/>
        </p:xfrm>
        <a:graphic>
          <a:graphicData uri="http://schemas.openxmlformats.org/drawingml/2006/table">
            <a:tbl>
              <a:tblPr>
                <a:tableStyleId>{5C22544A-7EE6-4342-B048-85BDC9FD1C3A}</a:tableStyleId>
              </a:tblPr>
              <a:tblGrid>
                <a:gridCol w="893307">
                  <a:extLst>
                    <a:ext uri="{9D8B030D-6E8A-4147-A177-3AD203B41FA5}">
                      <a16:colId xmlns:a16="http://schemas.microsoft.com/office/drawing/2014/main" val="1515186880"/>
                    </a:ext>
                  </a:extLst>
                </a:gridCol>
                <a:gridCol w="409556">
                  <a:extLst>
                    <a:ext uri="{9D8B030D-6E8A-4147-A177-3AD203B41FA5}">
                      <a16:colId xmlns:a16="http://schemas.microsoft.com/office/drawing/2014/main" val="4154721638"/>
                    </a:ext>
                  </a:extLst>
                </a:gridCol>
                <a:gridCol w="1503190">
                  <a:extLst>
                    <a:ext uri="{9D8B030D-6E8A-4147-A177-3AD203B41FA5}">
                      <a16:colId xmlns:a16="http://schemas.microsoft.com/office/drawing/2014/main" val="441926204"/>
                    </a:ext>
                  </a:extLst>
                </a:gridCol>
              </a:tblGrid>
              <a:tr h="0">
                <a:tc>
                  <a:txBody>
                    <a:bodyPr/>
                    <a:lstStyle/>
                    <a:p>
                      <a:pPr algn="ctr" hangingPunct="0">
                        <a:spcAft>
                          <a:spcPts val="0"/>
                        </a:spcAft>
                      </a:pPr>
                      <a:r>
                        <a:rPr lang="es-ES" sz="1200">
                          <a:effectLst/>
                        </a:rPr>
                        <a:t>50</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a:effectLst/>
                        </a:rPr>
                        <a:t>  </a:t>
                      </a:r>
                      <a:endParaRPr lang="es-A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0"/>
                        </a:spcAft>
                      </a:pPr>
                      <a:r>
                        <a:rPr lang="es-ES" sz="1200" dirty="0">
                          <a:effectLst/>
                        </a:rPr>
                        <a:t>0 0 0 0 1 0 1 0 0 0</a:t>
                      </a:r>
                      <a:endParaRPr lang="es-AR"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88536334"/>
                  </a:ext>
                </a:extLst>
              </a:tr>
            </a:tbl>
          </a:graphicData>
        </a:graphic>
      </p:graphicFrame>
    </p:spTree>
    <p:extLst>
      <p:ext uri="{BB962C8B-B14F-4D97-AF65-F5344CB8AC3E}">
        <p14:creationId xmlns:p14="http://schemas.microsoft.com/office/powerpoint/2010/main" val="146551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EE49E5C-B058-4AF6-998F-6D1E5639B998}"/>
              </a:ext>
            </a:extLst>
          </p:cNvPr>
          <p:cNvSpPr/>
          <p:nvPr/>
        </p:nvSpPr>
        <p:spPr>
          <a:xfrm>
            <a:off x="2870188" y="669947"/>
            <a:ext cx="5748240" cy="369332"/>
          </a:xfrm>
          <a:prstGeom prst="rect">
            <a:avLst/>
          </a:prstGeom>
        </p:spPr>
        <p:txBody>
          <a:bodyPr wrap="none">
            <a:spAutoFit/>
          </a:bodyPr>
          <a:lstStyle/>
          <a:p>
            <a:r>
              <a:rPr lang="es-ES" b="1" dirty="0">
                <a:latin typeface="Times New Roman" panose="02020603050405020304" pitchFamily="18" charset="0"/>
                <a:ea typeface="Times New Roman" panose="02020603050405020304" pitchFamily="18" charset="0"/>
              </a:rPr>
              <a:t>NÚMEROS EN COMA FIJA Y EN COMA FLOTANTE</a:t>
            </a:r>
            <a:endParaRPr lang="es-AR" dirty="0"/>
          </a:p>
        </p:txBody>
      </p:sp>
      <p:sp>
        <p:nvSpPr>
          <p:cNvPr id="3" name="Rectángulo 2">
            <a:extLst>
              <a:ext uri="{FF2B5EF4-FFF2-40B4-BE49-F238E27FC236}">
                <a16:creationId xmlns:a16="http://schemas.microsoft.com/office/drawing/2014/main" id="{75231701-73B8-4EA6-97CF-ADD24F26A0AE}"/>
              </a:ext>
            </a:extLst>
          </p:cNvPr>
          <p:cNvSpPr/>
          <p:nvPr/>
        </p:nvSpPr>
        <p:spPr>
          <a:xfrm>
            <a:off x="3244948" y="1739263"/>
            <a:ext cx="6096000" cy="3970318"/>
          </a:xfrm>
          <a:prstGeom prst="rect">
            <a:avLst/>
          </a:prstGeom>
        </p:spPr>
        <p:txBody>
          <a:bodyPr>
            <a:spAutoFit/>
          </a:bodyPr>
          <a:lstStyle/>
          <a:p>
            <a:pPr algn="just" hangingPunct="0">
              <a:spcAft>
                <a:spcPts val="0"/>
              </a:spcAft>
            </a:pPr>
            <a:r>
              <a:rPr lang="es-ES" b="1" dirty="0">
                <a:latin typeface="Times New Roman" panose="02020603050405020304" pitchFamily="18" charset="0"/>
                <a:ea typeface="Times New Roman" panose="02020603050405020304" pitchFamily="18" charset="0"/>
                <a:cs typeface="Times New Roman" panose="02020603050405020304" pitchFamily="18" charset="0"/>
              </a:rPr>
              <a:t>En nuestro sistema de operar, utilizamos la notación denominada de coma fija (punto fijo para los anglosajones), en el cual una cantidad es escrita observando siempre la posición de la coma decimal, por ejemplo:</a:t>
            </a:r>
            <a:endParaRPr lang="es-AR"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b="1" dirty="0">
                <a:latin typeface="Times New Roman" panose="02020603050405020304" pitchFamily="18" charset="0"/>
                <a:ea typeface="Times New Roman" panose="02020603050405020304" pitchFamily="18" charset="0"/>
                <a:cs typeface="Times New Roman" panose="02020603050405020304" pitchFamily="18" charset="0"/>
              </a:rPr>
              <a:t>		             234,56</a:t>
            </a:r>
            <a:endParaRPr lang="es-AR"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b="1" dirty="0">
                <a:latin typeface="Times New Roman" panose="02020603050405020304" pitchFamily="18" charset="0"/>
                <a:ea typeface="Times New Roman" panose="02020603050405020304" pitchFamily="18" charset="0"/>
                <a:cs typeface="Times New Roman" panose="02020603050405020304" pitchFamily="18" charset="0"/>
              </a:rPr>
              <a:t>		   1.244.322,987.6 </a:t>
            </a:r>
            <a:endParaRPr lang="es-AR"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b="1" dirty="0">
                <a:latin typeface="Times New Roman" panose="02020603050405020304" pitchFamily="18" charset="0"/>
                <a:ea typeface="Times New Roman" panose="02020603050405020304" pitchFamily="18" charset="0"/>
                <a:cs typeface="Times New Roman" panose="02020603050405020304" pitchFamily="18" charset="0"/>
              </a:rPr>
              <a:t>		                 0,25</a:t>
            </a:r>
            <a:endParaRPr lang="es-AR"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b="1" dirty="0">
                <a:latin typeface="Times New Roman" panose="02020603050405020304" pitchFamily="18" charset="0"/>
                <a:ea typeface="Times New Roman" panose="02020603050405020304" pitchFamily="18" charset="0"/>
                <a:cs typeface="Times New Roman" panose="02020603050405020304" pitchFamily="18" charset="0"/>
              </a:rPr>
              <a:t>y así sucesivamente.</a:t>
            </a:r>
            <a:endParaRPr lang="es-AR"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b="1" dirty="0">
                <a:latin typeface="Times New Roman" panose="02020603050405020304" pitchFamily="18" charset="0"/>
                <a:ea typeface="Times New Roman" panose="02020603050405020304" pitchFamily="18" charset="0"/>
                <a:cs typeface="Times New Roman" panose="02020603050405020304" pitchFamily="18" charset="0"/>
              </a:rPr>
              <a:t>		Este sistema es el ideal para los contadores, dado que ellos tienen que tener en cuenta todas las cifras significativas, por pequeñas que sean.</a:t>
            </a:r>
            <a:endParaRPr lang="es-AR"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dirty="0">
              <a:effectLst/>
              <a:latin typeface="Times New"/>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780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FFF7CD-CF61-4137-8357-B1F8AE1F88B6}"/>
              </a:ext>
            </a:extLst>
          </p:cNvPr>
          <p:cNvSpPr>
            <a:spLocks noChangeArrowheads="1"/>
          </p:cNvSpPr>
          <p:nvPr/>
        </p:nvSpPr>
        <p:spPr bwMode="auto">
          <a:xfrm>
            <a:off x="914398" y="151179"/>
            <a:ext cx="8482821"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AR" sz="2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Llevando el ejemplo a nuestro diagrama visto, y suponiendo que el programa y los datos están cargados en la memoria, al poner al contador de programa en cero y dar una señal de inicio, señal que puede ser dada por una llave que conecta el reloj a los circuitos de tiempo, se iniciará la acción.</a:t>
            </a:r>
            <a:endParaRPr kumimoji="0" lang="es-AR" altLang="es-AR"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AR" sz="2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El primer paso será el de lanzar el ciclo automático de la unidad de control, que indica una fase de búsqueda y otra de ejecución. En la de búsqueda, que es la primera que se realiza, se habilita la compuerta 12 y se envían pulsos de desplazamiento al registro de direcciones y al contador de programa.</a:t>
            </a:r>
            <a:endParaRPr kumimoji="0" lang="es-AR" altLang="es-AR"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AR" sz="2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Dado que tenemos ahora registros de direcciones de seis bits, al cabo de seis pulsos de desplazamiento se habrá pasado todo el contenido del contador de programa al registro de direcciones de la Unidad de Memoria.</a:t>
            </a:r>
            <a:endParaRPr kumimoji="0" lang="es-AR" altLang="es-AR"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AR" sz="2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El siguiente paso es el de trasferir el contenido de la primera posición de memoria al registro de instrucciones, para lo cual se habilitan la compuerta 7 y la compuerta 9 y se envían pulsos de desplazamiento al registro de lectura y al registro de instrucciones . Ahora la cantidad de pulsos es de 10, los seis correspondientes a la parte dirección más los cuatro correspondientes al mando.</a:t>
            </a:r>
            <a:endParaRPr kumimoji="0" lang="es-ES" altLang="es-A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8704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B2FF0A-E87C-4CE5-AF8B-17B9643F69EE}"/>
              </a:ext>
            </a:extLst>
          </p:cNvPr>
          <p:cNvSpPr>
            <a:spLocks noChangeArrowheads="1"/>
          </p:cNvSpPr>
          <p:nvPr/>
        </p:nvSpPr>
        <p:spPr bwMode="auto">
          <a:xfrm>
            <a:off x="236806" y="363915"/>
            <a:ext cx="11718387"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AR"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Ahora el contenido del registro de instrucciones de la Unidad de Control es:</a:t>
            </a:r>
            <a:endParaRPr kumimoji="0" lang="es-AR" altLang="es-AR"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AR"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0 0 0 1  1 1 0 1 0 0</a:t>
            </a:r>
            <a:endParaRPr kumimoji="0" lang="es-AR" altLang="es-AR"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AR"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Donde los primeros cuatro bits son el mando, y cuyo contenido significa trasferir al Registro B de la Unidad Aritmética y Lógica el contenido de la posición de memoria donde se encuentra el valor de c. Esto implica un ciclo de memoria, en el cual primero se habilita la compuerta 8 y se remiten pulsos de desplazamiento a la parte dirección del registro de instrucciones y al registro de direcciones.</a:t>
            </a:r>
            <a:endParaRPr kumimoji="0" lang="es-AR" altLang="es-AR"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AR"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Luego se habilitan las compuertas 7 y 4 y se remiten pulsos de desplazamiento a los registro de lectura y B. Con </a:t>
            </a:r>
            <a:r>
              <a:rPr lang="es-ES" altLang="es-AR" sz="1600" b="1" dirty="0">
                <a:latin typeface="Arial" panose="020B0604020202020204" pitchFamily="34" charset="0"/>
                <a:ea typeface="Times New Roman" panose="02020603050405020304" pitchFamily="18" charset="0"/>
              </a:rPr>
              <a:t>e</a:t>
            </a:r>
            <a:r>
              <a:rPr kumimoji="0" lang="es-ES" altLang="es-AR"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sto se termina la fase de ejecución, y se vuelve a una fase de búsqueda.</a:t>
            </a:r>
            <a:endParaRPr kumimoji="0" lang="es-AR" altLang="es-AR"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AR"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En ésta, se pasa el contenido del contador de programa al registro de direcciones y se busca la segunda instrucción, se la transfiere al registro de instrucciones,  quedando al final de la fase, la palabra que sigue en dicho registro.</a:t>
            </a:r>
            <a:endParaRPr kumimoji="0" lang="es-AR" altLang="es-AR"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AR"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0 0 0 0   1 1 0 1 0 1</a:t>
            </a:r>
            <a:endParaRPr kumimoji="0" lang="es-AR" altLang="es-AR"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AR"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Con el significado de transferir el contenido de la dirección de memoria 110101 al registro acumulador. Al final del proceso de transferencia, tendremos el dato c en el registro B y el dato d en el registro ACM.</a:t>
            </a:r>
            <a:endParaRPr kumimoji="0" lang="es-AR" altLang="es-AR"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AR"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La nueva fase de búsqueda, llevará al registro de instrucciones la instrucción siguiente, que es la de sumar el contenido de ambos registros, B y ACM y guardar el contenido en  ACM.</a:t>
            </a:r>
            <a:endParaRPr kumimoji="0" lang="es-AR" altLang="es-AR"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AR"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El proceso sigue en la misma forma, en la fase de búsqueda transfiriendo el contenido de la posición de memoria indicada por el contador de programa, al registro de instrucciones, y en la fase de ejecución, ejecutando el mando contenido en registro de instrucciones sobre el dato referido por la parte dirección, también contenida en el mismo, cuando la instrucción hace referencia a memoria.</a:t>
            </a:r>
            <a:endParaRPr kumimoji="0" lang="es-AR" altLang="es-AR"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AR"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Finalmente, una vez cumplidas todas las instrucciones del programa, para lo cual al final del mismo habrá que indicar que allí termina, el resultado de la operación queda en la posición de memoria que lleva el rótulo:</a:t>
            </a:r>
            <a:endParaRPr kumimoji="0" lang="es-AR" altLang="es-AR"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AR"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1 1 0 0 1 0</a:t>
            </a:r>
            <a:endParaRPr kumimoji="0" lang="es-AR" altLang="es-AR"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AR"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Si se desea dar lectura la mismo, es necesario agregar las instrucciones necesarias para ello, buscándolo en la memoria y transfiriéndolo al registro de salida para su disposición por el usuario. En especial, la instrucción de transferencia al registro de la Unidad de Salida no se ha incluido en el listado.</a:t>
            </a:r>
            <a:endParaRPr kumimoji="0" lang="es-ES" altLang="es-A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0782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8728322-19D6-445D-8F3E-8ED9F396436D}"/>
              </a:ext>
            </a:extLst>
          </p:cNvPr>
          <p:cNvSpPr/>
          <p:nvPr/>
        </p:nvSpPr>
        <p:spPr>
          <a:xfrm>
            <a:off x="3047999" y="1443841"/>
            <a:ext cx="6982265" cy="4401205"/>
          </a:xfrm>
          <a:prstGeom prst="rect">
            <a:avLst/>
          </a:prstGeom>
        </p:spPr>
        <p:txBody>
          <a:bodyPr wrap="square">
            <a:spAutoFit/>
          </a:bodyPr>
          <a:lstStyle/>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En  cambio, en los cálculos científicos, pueden tenerse o bien cifras muy grandes, como por ejemplo las distancias astronómicas, o muy pequeñas, como los espacios interatómicos, por lo cual si utilizásemos una notación como la anterior, tendríamos algo así:</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7.845.670.000.000.000</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o algo así: </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0,000.000.000.000.000.045.6</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Entonces es conveniente utilizar una notación que puede ser denominada científica, o mas convenientemente, notación en coma flotante.</a:t>
            </a:r>
            <a:endParaRPr lang="es-AR" sz="2000" dirty="0">
              <a:effectLst/>
              <a:latin typeface="Times New"/>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069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A01449D-572A-4F72-AECA-65DC36626B94}"/>
              </a:ext>
            </a:extLst>
          </p:cNvPr>
          <p:cNvSpPr/>
          <p:nvPr/>
        </p:nvSpPr>
        <p:spPr>
          <a:xfrm>
            <a:off x="368104" y="-112542"/>
            <a:ext cx="11455791" cy="4093428"/>
          </a:xfrm>
          <a:prstGeom prst="rect">
            <a:avLst/>
          </a:prstGeom>
        </p:spPr>
        <p:txBody>
          <a:bodyPr wrap="square">
            <a:spAutoFit/>
          </a:bodyPr>
          <a:lstStyle/>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Así las cantidades anteriores quedarán expresadas como:</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0,784.567 x 10</a:t>
            </a:r>
            <a:r>
              <a:rPr lang="es-ES" sz="2000" b="1" baseline="30000" dirty="0">
                <a:latin typeface="Times New Roman" panose="02020603050405020304" pitchFamily="18" charset="0"/>
                <a:ea typeface="Times New Roman" panose="02020603050405020304" pitchFamily="18" charset="0"/>
                <a:cs typeface="Times New Roman" panose="02020603050405020304" pitchFamily="18" charset="0"/>
              </a:rPr>
              <a:t>16</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Lo que significa que se debe correr la coma decimal dieciséis lugares a la derecha, para tener la cantidad expresada en coma fija.</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En el segundo caso tendremos que escribir:</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0,456 x 10</a:t>
            </a:r>
            <a:r>
              <a:rPr lang="es-ES" sz="2000" b="1" baseline="30000" dirty="0">
                <a:latin typeface="Times New Roman" panose="02020603050405020304" pitchFamily="18" charset="0"/>
                <a:ea typeface="Times New Roman" panose="02020603050405020304" pitchFamily="18" charset="0"/>
                <a:cs typeface="Times New Roman" panose="02020603050405020304" pitchFamily="18" charset="0"/>
              </a:rPr>
              <a:t>-16</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lo que significa que se deben anteponer entre la coma y el primer dígito significativo la cantidad de dieciséis ceros.</a:t>
            </a:r>
            <a:endParaRPr lang="es-AR" sz="2000" dirty="0">
              <a:effectLst/>
              <a:latin typeface="Times New"/>
              <a:ea typeface="Times New Roman" panose="02020603050405020304" pitchFamily="18" charset="0"/>
              <a:cs typeface="Times New Roman" panose="02020603050405020304" pitchFamily="18" charset="0"/>
            </a:endParaRPr>
          </a:p>
        </p:txBody>
      </p:sp>
      <p:sp>
        <p:nvSpPr>
          <p:cNvPr id="3" name="Rectángulo 2">
            <a:extLst>
              <a:ext uri="{FF2B5EF4-FFF2-40B4-BE49-F238E27FC236}">
                <a16:creationId xmlns:a16="http://schemas.microsoft.com/office/drawing/2014/main" id="{8347C823-3AEC-4972-9E04-066C86C332E7}"/>
              </a:ext>
            </a:extLst>
          </p:cNvPr>
          <p:cNvSpPr/>
          <p:nvPr/>
        </p:nvSpPr>
        <p:spPr>
          <a:xfrm>
            <a:off x="0" y="4303455"/>
            <a:ext cx="12192000" cy="2246769"/>
          </a:xfrm>
          <a:prstGeom prst="rect">
            <a:avLst/>
          </a:prstGeom>
        </p:spPr>
        <p:txBody>
          <a:bodyPr wrap="square">
            <a:spAutoFit/>
          </a:bodyPr>
          <a:lstStyle/>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Si expresáramos los números anteriores mediante el código BCD, tendríamos:</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rPr>
              <a:t> </a:t>
            </a:r>
            <a:endParaRPr lang="es-AR" sz="2000" dirty="0">
              <a:latin typeface="Times New Roman" panose="02020603050405020304" pitchFamily="18" charset="0"/>
              <a:ea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0111 1000 0100 0101 0110 0111 0000 0000 0000 0000 0000 0000 0000 0000 0000 0000</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y para el segundo:</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0000, 0000 0000 0000 0000 0000 0000 0000 0000	0000 0000 0000 0000 0000 0000 0000 	 0000 0100 0101 0110</a:t>
            </a:r>
            <a:endParaRPr lang="es-AR" sz="2000" dirty="0">
              <a:effectLst/>
              <a:latin typeface="Times New"/>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119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265B543-5A68-4A7E-ADF0-3B3932E23155}"/>
              </a:ext>
            </a:extLst>
          </p:cNvPr>
          <p:cNvSpPr/>
          <p:nvPr/>
        </p:nvSpPr>
        <p:spPr>
          <a:xfrm>
            <a:off x="1322363" y="920621"/>
            <a:ext cx="8553157" cy="5016758"/>
          </a:xfrm>
          <a:prstGeom prst="rect">
            <a:avLst/>
          </a:prstGeom>
        </p:spPr>
        <p:txBody>
          <a:bodyPr wrap="square">
            <a:spAutoFit/>
          </a:bodyPr>
          <a:lstStyle/>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En una computadora, la cantidad es soportada por un registro, en el cual hay un espacio para la mantisa, o sea la parte significativa del número, y otra para el exponente, pues la base es siempre la misma, diez.</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Además, se utiliza un sistema denominado normalizado, en el cual la primera cifra significativa siempre es escrita a la derecha de la coma decimal, por tanto tampoco es necesario tener un espacio para la misma.</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Por otra parte, las cantidades pueden llevar signo, para lo cual se reserva una posición binaria en el registro, si allí hay un cero el signo es positivo, si hay un uno, el signo es negativo. Asimismo se utiliza otra posición para el signo del exponente, a menos que se utilice un sistema relativo, en el cual los exponente se escriben sin signo, pero si son mayores de una cierta cantidad se dice que son positivos y negativos cuando ocurre lo contrario, ello implica que para su determinación haya que realizar un cálculo.</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2000" dirty="0">
              <a:effectLst/>
              <a:latin typeface="Times New"/>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725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133A363-0937-4DF6-A26F-E2DF5677780C}"/>
              </a:ext>
            </a:extLst>
          </p:cNvPr>
          <p:cNvSpPr/>
          <p:nvPr/>
        </p:nvSpPr>
        <p:spPr>
          <a:xfrm>
            <a:off x="1434905" y="1720840"/>
            <a:ext cx="8482818" cy="3170099"/>
          </a:xfrm>
          <a:prstGeom prst="rect">
            <a:avLst/>
          </a:prstGeom>
        </p:spPr>
        <p:txBody>
          <a:bodyPr wrap="square">
            <a:spAutoFit/>
          </a:bodyPr>
          <a:lstStyle/>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En consecuencia, una cantidad en la máquina, por ejemplo la segunda, se tendrá en un registro en la siguiente forma:</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1 </a:t>
            </a:r>
            <a:r>
              <a:rPr lang="es-ES" sz="2000" b="1" u="sng" dirty="0">
                <a:latin typeface="Times New Roman" panose="02020603050405020304" pitchFamily="18" charset="0"/>
                <a:ea typeface="Times New Roman" panose="02020603050405020304" pitchFamily="18" charset="0"/>
                <a:cs typeface="Times New Roman" panose="02020603050405020304" pitchFamily="18" charset="0"/>
              </a:rPr>
              <a:t>0001 0110 0000 0000</a:t>
            </a: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a:t>
            </a:r>
            <a:r>
              <a:rPr lang="es-ES" sz="2000" b="1" u="sng" dirty="0">
                <a:latin typeface="Times New Roman" panose="02020603050405020304" pitchFamily="18" charset="0"/>
                <a:ea typeface="Times New Roman" panose="02020603050405020304" pitchFamily="18" charset="0"/>
                <a:cs typeface="Times New Roman" panose="02020603050405020304" pitchFamily="18" charset="0"/>
              </a:rPr>
              <a:t>0100 0101 0110 0000</a:t>
            </a: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0</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Se          exponente            	mantisa       	  Sm</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vemos que el registro tiene el primer bit para signo del exponente, luego admite un exponente de cuatro cifras y una mantisa también de cuatro cifras, más otro bit para signo de ésta.</a:t>
            </a:r>
            <a:endParaRPr lang="es-AR" sz="2000" dirty="0">
              <a:effectLst/>
              <a:latin typeface="Times New"/>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090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06DC1E9-5416-4DF5-981B-30649EE76412}"/>
              </a:ext>
            </a:extLst>
          </p:cNvPr>
          <p:cNvSpPr/>
          <p:nvPr/>
        </p:nvSpPr>
        <p:spPr>
          <a:xfrm>
            <a:off x="3925085" y="204758"/>
            <a:ext cx="4341830" cy="369332"/>
          </a:xfrm>
          <a:prstGeom prst="rect">
            <a:avLst/>
          </a:prstGeom>
        </p:spPr>
        <p:txBody>
          <a:bodyPr wrap="none">
            <a:spAutoFit/>
          </a:bodyPr>
          <a:lstStyle/>
          <a:p>
            <a:r>
              <a:rPr lang="es-ES" b="1" dirty="0">
                <a:latin typeface="Times New Roman" panose="02020603050405020304" pitchFamily="18" charset="0"/>
                <a:ea typeface="Times New Roman" panose="02020603050405020304" pitchFamily="18" charset="0"/>
              </a:rPr>
              <a:t>OPERACIONES EN COMA FLOTANTE</a:t>
            </a:r>
            <a:endParaRPr lang="es-AR" dirty="0"/>
          </a:p>
        </p:txBody>
      </p:sp>
      <p:sp>
        <p:nvSpPr>
          <p:cNvPr id="3" name="Rectángulo 2">
            <a:extLst>
              <a:ext uri="{FF2B5EF4-FFF2-40B4-BE49-F238E27FC236}">
                <a16:creationId xmlns:a16="http://schemas.microsoft.com/office/drawing/2014/main" id="{945E90C4-88EC-414A-B34F-04D547A88786}"/>
              </a:ext>
            </a:extLst>
          </p:cNvPr>
          <p:cNvSpPr/>
          <p:nvPr/>
        </p:nvSpPr>
        <p:spPr>
          <a:xfrm>
            <a:off x="3301220" y="1093886"/>
            <a:ext cx="6096000" cy="3785652"/>
          </a:xfrm>
          <a:prstGeom prst="rect">
            <a:avLst/>
          </a:prstGeom>
        </p:spPr>
        <p:txBody>
          <a:bodyPr>
            <a:spAutoFit/>
          </a:bodyPr>
          <a:lstStyle/>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Para realizar sumas o restas, deben primero igualarse los exponentes, a fin de que a ambas mantisas les quede alineada la coma decimal. Luego se puede operar y finalmente normalizar el resultado.</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Por ejemplo:      </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0,234x10</a:t>
            </a:r>
            <a:r>
              <a:rPr lang="es-ES" sz="2000" b="1" baseline="30000" dirty="0">
                <a:latin typeface="Times New Roman" panose="02020603050405020304" pitchFamily="18" charset="0"/>
                <a:ea typeface="Times New Roman" panose="02020603050405020304" pitchFamily="18" charset="0"/>
                <a:cs typeface="Times New Roman" panose="02020603050405020304" pitchFamily="18" charset="0"/>
              </a:rPr>
              <a:t>7</a:t>
            </a: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+ 0,12x10</a:t>
            </a:r>
            <a:r>
              <a:rPr lang="es-ES" sz="2000" b="1" baseline="30000" dirty="0">
                <a:latin typeface="Times New Roman" panose="02020603050405020304" pitchFamily="18" charset="0"/>
                <a:ea typeface="Times New Roman" panose="02020603050405020304" pitchFamily="18" charset="0"/>
                <a:cs typeface="Times New Roman" panose="02020603050405020304" pitchFamily="18" charset="0"/>
              </a:rPr>
              <a:t>-2</a:t>
            </a: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2000" dirty="0">
              <a:latin typeface="Times New"/>
              <a:ea typeface="Times New Roman" panose="02020603050405020304" pitchFamily="18" charset="0"/>
              <a:cs typeface="Times New Roman" panose="02020603050405020304" pitchFamily="18" charset="0"/>
            </a:endParaRPr>
          </a:p>
          <a:p>
            <a:r>
              <a:rPr lang="es-ES" sz="2000" b="1" dirty="0">
                <a:latin typeface="Times New Roman" panose="02020603050405020304" pitchFamily="18" charset="0"/>
                <a:ea typeface="Times New Roman" panose="02020603050405020304" pitchFamily="18" charset="0"/>
              </a:rPr>
              <a:t>para igualar los exponentes a partir del menor, deberemos ir desplazando a la derecha el segundo número tantas veces como lo indique su diferencia</a:t>
            </a:r>
            <a:endParaRPr lang="es-AR" sz="2000" dirty="0"/>
          </a:p>
        </p:txBody>
      </p:sp>
      <p:sp>
        <p:nvSpPr>
          <p:cNvPr id="4" name="Rectángulo 3">
            <a:extLst>
              <a:ext uri="{FF2B5EF4-FFF2-40B4-BE49-F238E27FC236}">
                <a16:creationId xmlns:a16="http://schemas.microsoft.com/office/drawing/2014/main" id="{41813C50-0541-4D63-B699-0E726886F8A8}"/>
              </a:ext>
            </a:extLst>
          </p:cNvPr>
          <p:cNvSpPr/>
          <p:nvPr/>
        </p:nvSpPr>
        <p:spPr>
          <a:xfrm>
            <a:off x="900332" y="5025450"/>
            <a:ext cx="9326881" cy="1477328"/>
          </a:xfrm>
          <a:prstGeom prst="rect">
            <a:avLst/>
          </a:prstGeom>
        </p:spPr>
        <p:txBody>
          <a:bodyPr wrap="square">
            <a:spAutoFit/>
          </a:bodyPr>
          <a:lstStyle/>
          <a:p>
            <a:pPr algn="just" hangingPunct="0">
              <a:spcAft>
                <a:spcPts val="0"/>
              </a:spcAft>
            </a:pPr>
            <a:r>
              <a:rPr lang="es-ES" b="1" dirty="0">
                <a:latin typeface="Times New Roman" panose="02020603050405020304" pitchFamily="18" charset="0"/>
                <a:ea typeface="Times New Roman" panose="02020603050405020304" pitchFamily="18" charset="0"/>
                <a:cs typeface="Times New Roman" panose="02020603050405020304" pitchFamily="18" charset="0"/>
              </a:rPr>
              <a:t>7 - (-2) = 9</a:t>
            </a:r>
            <a:endParaRPr lang="es-AR" sz="12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12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b="1" dirty="0">
                <a:latin typeface="Times New Roman" panose="02020603050405020304" pitchFamily="18" charset="0"/>
                <a:ea typeface="Times New Roman" panose="02020603050405020304" pitchFamily="18" charset="0"/>
                <a:cs typeface="Times New Roman" panose="02020603050405020304" pitchFamily="18" charset="0"/>
              </a:rPr>
              <a:t>por lo tanto deberemos agregar nueve ceros después de la coma, por lo que quedará:</a:t>
            </a:r>
            <a:endParaRPr lang="es-AR" sz="12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12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b="1" dirty="0">
                <a:latin typeface="Times New Roman" panose="02020603050405020304" pitchFamily="18" charset="0"/>
                <a:ea typeface="Times New Roman" panose="02020603050405020304" pitchFamily="18" charset="0"/>
                <a:cs typeface="Times New Roman" panose="02020603050405020304" pitchFamily="18" charset="0"/>
              </a:rPr>
              <a:t>                     0,234x10</a:t>
            </a:r>
            <a:r>
              <a:rPr lang="es-ES" b="1" baseline="30000" dirty="0">
                <a:latin typeface="Times New Roman" panose="02020603050405020304" pitchFamily="18" charset="0"/>
                <a:ea typeface="Times New Roman" panose="02020603050405020304" pitchFamily="18" charset="0"/>
                <a:cs typeface="Times New Roman" panose="02020603050405020304" pitchFamily="18" charset="0"/>
              </a:rPr>
              <a:t>7</a:t>
            </a:r>
            <a:r>
              <a:rPr lang="es-ES" b="1" dirty="0">
                <a:latin typeface="Times New Roman" panose="02020603050405020304" pitchFamily="18" charset="0"/>
                <a:ea typeface="Times New Roman" panose="02020603050405020304" pitchFamily="18" charset="0"/>
                <a:cs typeface="Times New Roman" panose="02020603050405020304" pitchFamily="18" charset="0"/>
              </a:rPr>
              <a:t>  + 0,000.000.000.12x10</a:t>
            </a:r>
            <a:r>
              <a:rPr lang="es-ES" b="1" baseline="30000" dirty="0">
                <a:latin typeface="Times New Roman" panose="02020603050405020304" pitchFamily="18" charset="0"/>
                <a:ea typeface="Times New Roman" panose="02020603050405020304" pitchFamily="18" charset="0"/>
                <a:cs typeface="Times New Roman" panose="02020603050405020304" pitchFamily="18" charset="0"/>
              </a:rPr>
              <a:t>7</a:t>
            </a:r>
            <a:r>
              <a:rPr lang="es-ES" b="1" dirty="0">
                <a:latin typeface="Times New Roman" panose="02020603050405020304" pitchFamily="18" charset="0"/>
                <a:ea typeface="Times New Roman" panose="02020603050405020304" pitchFamily="18" charset="0"/>
                <a:cs typeface="Times New Roman" panose="02020603050405020304" pitchFamily="18" charset="0"/>
              </a:rPr>
              <a:t>  = 0,234.000.000.12x10</a:t>
            </a:r>
            <a:r>
              <a:rPr lang="es-ES" b="1" baseline="30000" dirty="0">
                <a:latin typeface="Times New Roman" panose="02020603050405020304" pitchFamily="18" charset="0"/>
                <a:ea typeface="Times New Roman" panose="02020603050405020304" pitchFamily="18" charset="0"/>
                <a:cs typeface="Times New Roman" panose="02020603050405020304" pitchFamily="18" charset="0"/>
              </a:rPr>
              <a:t>7</a:t>
            </a:r>
            <a:endParaRPr lang="es-AR" sz="1200" dirty="0">
              <a:effectLst/>
              <a:latin typeface="Times New"/>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075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D8381C3-7AAF-41C5-810D-E811ACA4E1F9}"/>
              </a:ext>
            </a:extLst>
          </p:cNvPr>
          <p:cNvSpPr/>
          <p:nvPr/>
        </p:nvSpPr>
        <p:spPr>
          <a:xfrm>
            <a:off x="829995" y="998031"/>
            <a:ext cx="9537894" cy="4401205"/>
          </a:xfrm>
          <a:prstGeom prst="rect">
            <a:avLst/>
          </a:prstGeom>
        </p:spPr>
        <p:txBody>
          <a:bodyPr wrap="square">
            <a:spAutoFit/>
          </a:bodyPr>
          <a:lstStyle/>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En el caso del producto o la división, se puede operar directamente, pero el exponente del resultado será igual a la suma de los exponentes en el caso del producto, y a la resta del correspondiente al dividendo menos el del divisor. En ambos casos luego se deberá normalizar el número nuevamente. Por ejemplo, supongamos tener:</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0,234x10</a:t>
            </a:r>
            <a:r>
              <a:rPr lang="es-ES" sz="2000" b="1" baseline="30000" dirty="0">
                <a:latin typeface="Times New Roman" panose="02020603050405020304" pitchFamily="18" charset="0"/>
                <a:ea typeface="Times New Roman" panose="02020603050405020304" pitchFamily="18" charset="0"/>
                <a:cs typeface="Times New Roman" panose="02020603050405020304" pitchFamily="18" charset="0"/>
              </a:rPr>
              <a:t>7</a:t>
            </a: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x 0,45x10</a:t>
            </a:r>
            <a:r>
              <a:rPr lang="es-ES" sz="2000" b="1" baseline="30000" dirty="0">
                <a:latin typeface="Times New Roman" panose="02020603050405020304" pitchFamily="18" charset="0"/>
                <a:ea typeface="Times New Roman" panose="02020603050405020304" pitchFamily="18" charset="0"/>
                <a:cs typeface="Times New Roman" panose="02020603050405020304" pitchFamily="18" charset="0"/>
              </a:rPr>
              <a:t>-4</a:t>
            </a: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 0,1053x10</a:t>
            </a:r>
            <a:r>
              <a:rPr lang="es-ES" sz="2000" b="1" baseline="30000" dirty="0">
                <a:latin typeface="Times New Roman" panose="02020603050405020304" pitchFamily="18" charset="0"/>
                <a:ea typeface="Times New Roman" panose="02020603050405020304" pitchFamily="18" charset="0"/>
                <a:cs typeface="Times New Roman" panose="02020603050405020304" pitchFamily="18" charset="0"/>
              </a:rPr>
              <a:t>3</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o también:</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0,98x10</a:t>
            </a:r>
            <a:r>
              <a:rPr lang="es-ES" sz="2000" b="1" baseline="30000" dirty="0">
                <a:latin typeface="Times New Roman" panose="02020603050405020304" pitchFamily="18" charset="0"/>
                <a:ea typeface="Times New Roman" panose="02020603050405020304" pitchFamily="18" charset="0"/>
                <a:cs typeface="Times New Roman" panose="02020603050405020304" pitchFamily="18" charset="0"/>
              </a:rPr>
              <a:t>-4</a:t>
            </a: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 0,653x10</a:t>
            </a:r>
            <a:r>
              <a:rPr lang="es-ES" sz="2000" b="1" baseline="30000" dirty="0">
                <a:latin typeface="Times New Roman" panose="02020603050405020304" pitchFamily="18" charset="0"/>
                <a:ea typeface="Times New Roman" panose="02020603050405020304" pitchFamily="18" charset="0"/>
                <a:cs typeface="Times New Roman" panose="02020603050405020304" pitchFamily="18" charset="0"/>
              </a:rPr>
              <a:t>2</a:t>
            </a: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 1,543307x10</a:t>
            </a:r>
            <a:r>
              <a:rPr lang="es-ES" sz="2000" b="1" baseline="30000" dirty="0">
                <a:latin typeface="Times New Roman" panose="02020603050405020304" pitchFamily="18" charset="0"/>
                <a:ea typeface="Times New Roman" panose="02020603050405020304" pitchFamily="18" charset="0"/>
                <a:cs typeface="Times New Roman" panose="02020603050405020304" pitchFamily="18" charset="0"/>
              </a:rPr>
              <a:t>-6</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y normalizando:</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2000" dirty="0">
              <a:latin typeface="Times New"/>
              <a:ea typeface="Times New Roman" panose="02020603050405020304" pitchFamily="18" charset="0"/>
              <a:cs typeface="Times New Roman" panose="02020603050405020304" pitchFamily="18" charset="0"/>
            </a:endParaRPr>
          </a:p>
          <a:p>
            <a:pPr algn="just" hangingPunct="0">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  			 0,1543307 x 10</a:t>
            </a:r>
            <a:r>
              <a:rPr lang="es-ES" sz="2000" b="1" baseline="30000" dirty="0">
                <a:latin typeface="Times New Roman" panose="02020603050405020304" pitchFamily="18" charset="0"/>
                <a:ea typeface="Times New Roman" panose="02020603050405020304" pitchFamily="18" charset="0"/>
                <a:cs typeface="Times New Roman" panose="02020603050405020304" pitchFamily="18" charset="0"/>
              </a:rPr>
              <a:t>-5</a:t>
            </a:r>
            <a:endParaRPr lang="es-AR" sz="2000" dirty="0">
              <a:effectLst/>
              <a:latin typeface="Times New"/>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14549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102</TotalTime>
  <Words>2940</Words>
  <Application>Microsoft Office PowerPoint</Application>
  <PresentationFormat>Panorámica</PresentationFormat>
  <Paragraphs>340</Paragraphs>
  <Slides>31</Slides>
  <Notes>0</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31</vt:i4>
      </vt:variant>
    </vt:vector>
  </HeadingPairs>
  <TitlesOfParts>
    <vt:vector size="38" baseType="lpstr">
      <vt:lpstr>Arial</vt:lpstr>
      <vt:lpstr>Century Gothic</vt:lpstr>
      <vt:lpstr>Times New</vt:lpstr>
      <vt:lpstr>Times New Roman</vt:lpstr>
      <vt:lpstr>Wingdings 3</vt:lpstr>
      <vt:lpstr>Ion</vt:lpstr>
      <vt:lpstr>WordPro.Document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Bagui</dc:creator>
  <cp:lastModifiedBy>Posgrado-Fi</cp:lastModifiedBy>
  <cp:revision>49</cp:revision>
  <dcterms:created xsi:type="dcterms:W3CDTF">2018-03-10T12:09:50Z</dcterms:created>
  <dcterms:modified xsi:type="dcterms:W3CDTF">2023-03-07T20:54:56Z</dcterms:modified>
</cp:coreProperties>
</file>