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3"/>
  </p:notesMasterIdLst>
  <p:sldIdLst>
    <p:sldId id="256" r:id="rId2"/>
    <p:sldId id="315" r:id="rId3"/>
    <p:sldId id="257" r:id="rId4"/>
    <p:sldId id="263" r:id="rId5"/>
    <p:sldId id="258" r:id="rId6"/>
    <p:sldId id="259" r:id="rId7"/>
    <p:sldId id="260" r:id="rId8"/>
    <p:sldId id="261" r:id="rId9"/>
    <p:sldId id="262" r:id="rId10"/>
    <p:sldId id="264" r:id="rId11"/>
    <p:sldId id="305" r:id="rId12"/>
    <p:sldId id="310" r:id="rId13"/>
    <p:sldId id="311" r:id="rId14"/>
    <p:sldId id="316" r:id="rId15"/>
    <p:sldId id="312" r:id="rId16"/>
    <p:sldId id="313" r:id="rId17"/>
    <p:sldId id="314" r:id="rId18"/>
    <p:sldId id="306" r:id="rId19"/>
    <p:sldId id="307" r:id="rId20"/>
    <p:sldId id="327" r:id="rId21"/>
    <p:sldId id="265" r:id="rId22"/>
    <p:sldId id="269" r:id="rId23"/>
    <p:sldId id="268" r:id="rId24"/>
    <p:sldId id="266" r:id="rId25"/>
    <p:sldId id="267" r:id="rId26"/>
    <p:sldId id="270" r:id="rId27"/>
    <p:sldId id="317" r:id="rId28"/>
    <p:sldId id="320" r:id="rId29"/>
    <p:sldId id="318" r:id="rId30"/>
    <p:sldId id="319" r:id="rId31"/>
    <p:sldId id="271" r:id="rId32"/>
    <p:sldId id="272" r:id="rId33"/>
    <p:sldId id="542" r:id="rId34"/>
    <p:sldId id="435" r:id="rId35"/>
    <p:sldId id="491" r:id="rId36"/>
    <p:sldId id="492" r:id="rId37"/>
    <p:sldId id="493" r:id="rId38"/>
    <p:sldId id="436" r:id="rId39"/>
    <p:sldId id="494" r:id="rId40"/>
    <p:sldId id="483" r:id="rId41"/>
    <p:sldId id="489" r:id="rId42"/>
    <p:sldId id="495" r:id="rId43"/>
    <p:sldId id="484" r:id="rId44"/>
    <p:sldId id="485" r:id="rId45"/>
    <p:sldId id="496" r:id="rId46"/>
    <p:sldId id="486" r:id="rId47"/>
    <p:sldId id="497" r:id="rId48"/>
    <p:sldId id="487" r:id="rId49"/>
    <p:sldId id="498" r:id="rId50"/>
    <p:sldId id="488" r:id="rId51"/>
    <p:sldId id="280"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0DB7A-3025-4B0B-A1B6-D234EECFEDEB}" type="datetimeFigureOut">
              <a:rPr lang="es-AR" smtClean="0"/>
              <a:t>3/3/2023</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EE8D0B-36BF-424A-AAFB-F33E3093542F}" type="slidenum">
              <a:rPr lang="es-AR" smtClean="0"/>
              <a:t>‹Nº›</a:t>
            </a:fld>
            <a:endParaRPr lang="es-AR"/>
          </a:p>
        </p:txBody>
      </p:sp>
    </p:spTree>
    <p:extLst>
      <p:ext uri="{BB962C8B-B14F-4D97-AF65-F5344CB8AC3E}">
        <p14:creationId xmlns:p14="http://schemas.microsoft.com/office/powerpoint/2010/main" val="2993476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84277BEB-A0DA-49D3-8980-5815D7493A3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F5A42F9-5834-4E4D-A24F-C6EFF7423051}" type="slidenum">
              <a:rPr lang="es-ES" altLang="es-AR"/>
              <a:pPr>
                <a:spcBef>
                  <a:spcPct val="0"/>
                </a:spcBef>
              </a:pPr>
              <a:t>34</a:t>
            </a:fld>
            <a:endParaRPr lang="es-ES" altLang="es-AR"/>
          </a:p>
        </p:txBody>
      </p:sp>
      <p:sp>
        <p:nvSpPr>
          <p:cNvPr id="76803" name="Rectangle 2">
            <a:extLst>
              <a:ext uri="{FF2B5EF4-FFF2-40B4-BE49-F238E27FC236}">
                <a16:creationId xmlns:a16="http://schemas.microsoft.com/office/drawing/2014/main" id="{EE38F9A8-E697-473A-ABD1-98A15AA44780}"/>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2D7855A-B4B6-4110-8762-FC23E5A81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EB6D6055-6D42-4FA6-AFD8-B51D18DB4B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624F77-360F-4F55-B0B4-49C4C7DFB1F9}" type="slidenum">
              <a:rPr lang="es-ES" altLang="es-AR"/>
              <a:pPr>
                <a:spcBef>
                  <a:spcPct val="0"/>
                </a:spcBef>
              </a:pPr>
              <a:t>43</a:t>
            </a:fld>
            <a:endParaRPr lang="es-ES" altLang="es-AR"/>
          </a:p>
        </p:txBody>
      </p:sp>
      <p:sp>
        <p:nvSpPr>
          <p:cNvPr id="95235" name="Rectangle 2">
            <a:extLst>
              <a:ext uri="{FF2B5EF4-FFF2-40B4-BE49-F238E27FC236}">
                <a16:creationId xmlns:a16="http://schemas.microsoft.com/office/drawing/2014/main" id="{3BA6539D-B16D-44AA-80FA-8E886F4D1CAE}"/>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9CB5B12-CC2E-45D4-915D-B39013869F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8DCAF20A-D56D-4F2F-8896-51741E9B4B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4C927DB-2F94-4371-BEDA-09A84DE0D752}" type="slidenum">
              <a:rPr lang="es-ES" altLang="es-AR"/>
              <a:pPr>
                <a:spcBef>
                  <a:spcPct val="0"/>
                </a:spcBef>
              </a:pPr>
              <a:t>44</a:t>
            </a:fld>
            <a:endParaRPr lang="es-ES" altLang="es-AR"/>
          </a:p>
        </p:txBody>
      </p:sp>
      <p:sp>
        <p:nvSpPr>
          <p:cNvPr id="97283" name="Rectangle 2">
            <a:extLst>
              <a:ext uri="{FF2B5EF4-FFF2-40B4-BE49-F238E27FC236}">
                <a16:creationId xmlns:a16="http://schemas.microsoft.com/office/drawing/2014/main" id="{831595E3-4774-40CE-89D9-0E14C2317AE0}"/>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905680C6-671F-40EF-9D97-6919591FD1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184B5AB-E2C6-47D2-B8EE-A5A289D361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96EB27A-7BEA-4B02-85E7-75F8592CA3B0}" type="slidenum">
              <a:rPr lang="es-ES" altLang="es-AR"/>
              <a:pPr>
                <a:spcBef>
                  <a:spcPct val="0"/>
                </a:spcBef>
              </a:pPr>
              <a:t>45</a:t>
            </a:fld>
            <a:endParaRPr lang="es-ES" altLang="es-AR"/>
          </a:p>
        </p:txBody>
      </p:sp>
      <p:sp>
        <p:nvSpPr>
          <p:cNvPr id="99331" name="Rectangle 2">
            <a:extLst>
              <a:ext uri="{FF2B5EF4-FFF2-40B4-BE49-F238E27FC236}">
                <a16:creationId xmlns:a16="http://schemas.microsoft.com/office/drawing/2014/main" id="{46457D19-D1FC-4979-B64A-0DBA8166C911}"/>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3F6F4E42-8BCF-43A9-9691-EA0DE89266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4090CFA-BA4A-4283-8E68-263CE2065B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573EBDD-3A5D-4A2B-83CE-981675E6120B}" type="slidenum">
              <a:rPr lang="es-ES" altLang="es-AR"/>
              <a:pPr>
                <a:spcBef>
                  <a:spcPct val="0"/>
                </a:spcBef>
              </a:pPr>
              <a:t>46</a:t>
            </a:fld>
            <a:endParaRPr lang="es-ES" altLang="es-AR"/>
          </a:p>
        </p:txBody>
      </p:sp>
      <p:sp>
        <p:nvSpPr>
          <p:cNvPr id="101379" name="Rectangle 2">
            <a:extLst>
              <a:ext uri="{FF2B5EF4-FFF2-40B4-BE49-F238E27FC236}">
                <a16:creationId xmlns:a16="http://schemas.microsoft.com/office/drawing/2014/main" id="{C798FA12-8BDD-4344-ADC6-6986989FF91D}"/>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80BC817C-F55C-4C9F-9643-9AF594E1B54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5FBA4616-574C-4B9D-971B-14063A28C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9BCF28-A77E-43EB-9FA7-76F5DEBC83F6}" type="slidenum">
              <a:rPr lang="es-ES" altLang="es-AR"/>
              <a:pPr>
                <a:spcBef>
                  <a:spcPct val="0"/>
                </a:spcBef>
              </a:pPr>
              <a:t>47</a:t>
            </a:fld>
            <a:endParaRPr lang="es-ES" altLang="es-AR"/>
          </a:p>
        </p:txBody>
      </p:sp>
      <p:sp>
        <p:nvSpPr>
          <p:cNvPr id="103427" name="Rectangle 2">
            <a:extLst>
              <a:ext uri="{FF2B5EF4-FFF2-40B4-BE49-F238E27FC236}">
                <a16:creationId xmlns:a16="http://schemas.microsoft.com/office/drawing/2014/main" id="{517BD83F-33A2-408A-9124-B3A0437D87B6}"/>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C7C3DF70-6981-4C4D-97AC-4250B43E0B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EE889EC4-EE85-4DE5-8737-2D14615D46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CB1AE4-351A-4E5A-8EFD-B6F2D41B42C1}" type="slidenum">
              <a:rPr lang="es-ES" altLang="es-AR"/>
              <a:pPr>
                <a:spcBef>
                  <a:spcPct val="0"/>
                </a:spcBef>
              </a:pPr>
              <a:t>48</a:t>
            </a:fld>
            <a:endParaRPr lang="es-ES" altLang="es-AR"/>
          </a:p>
        </p:txBody>
      </p:sp>
      <p:sp>
        <p:nvSpPr>
          <p:cNvPr id="105475" name="Rectangle 2">
            <a:extLst>
              <a:ext uri="{FF2B5EF4-FFF2-40B4-BE49-F238E27FC236}">
                <a16:creationId xmlns:a16="http://schemas.microsoft.com/office/drawing/2014/main" id="{92D29D6E-7463-4472-A65E-0D299B1D0F36}"/>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BD1BA3C4-834A-4324-84B7-C41AD17813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68EEAD1C-265C-4F09-8F6E-78C93DFAAD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1A1042-FE98-4873-903B-8F7552DF0C78}" type="slidenum">
              <a:rPr lang="es-ES" altLang="es-AR"/>
              <a:pPr>
                <a:spcBef>
                  <a:spcPct val="0"/>
                </a:spcBef>
              </a:pPr>
              <a:t>49</a:t>
            </a:fld>
            <a:endParaRPr lang="es-ES" altLang="es-AR"/>
          </a:p>
        </p:txBody>
      </p:sp>
      <p:sp>
        <p:nvSpPr>
          <p:cNvPr id="107523" name="Rectangle 2">
            <a:extLst>
              <a:ext uri="{FF2B5EF4-FFF2-40B4-BE49-F238E27FC236}">
                <a16:creationId xmlns:a16="http://schemas.microsoft.com/office/drawing/2014/main" id="{788621D3-0D2E-488B-8033-0DAEB8FED593}"/>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EEADAE9B-97F1-47D2-BF0A-A1BE4515F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D164D347-963B-4E2A-BEFB-7D6550A43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2328A3F-A7E6-4677-8682-CB744A423D58}" type="slidenum">
              <a:rPr lang="es-ES" altLang="es-AR"/>
              <a:pPr>
                <a:spcBef>
                  <a:spcPct val="0"/>
                </a:spcBef>
              </a:pPr>
              <a:t>50</a:t>
            </a:fld>
            <a:endParaRPr lang="es-ES" altLang="es-AR"/>
          </a:p>
        </p:txBody>
      </p:sp>
      <p:sp>
        <p:nvSpPr>
          <p:cNvPr id="109571" name="Rectangle 2">
            <a:extLst>
              <a:ext uri="{FF2B5EF4-FFF2-40B4-BE49-F238E27FC236}">
                <a16:creationId xmlns:a16="http://schemas.microsoft.com/office/drawing/2014/main" id="{56433CE7-9B2C-4F17-A9BD-A56FAA80B6C5}"/>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D4CEAFAD-3026-4656-AE15-D4BFF640ED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E6A5125B-6913-477B-8F31-9CC704AC7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2687011-097B-4345-8FA9-7FFFD64E6FA3}" type="slidenum">
              <a:rPr lang="es-ES" altLang="es-AR"/>
              <a:pPr>
                <a:spcBef>
                  <a:spcPct val="0"/>
                </a:spcBef>
              </a:pPr>
              <a:t>35</a:t>
            </a:fld>
            <a:endParaRPr lang="es-ES" altLang="es-AR"/>
          </a:p>
        </p:txBody>
      </p:sp>
      <p:sp>
        <p:nvSpPr>
          <p:cNvPr id="78851" name="Rectangle 2">
            <a:extLst>
              <a:ext uri="{FF2B5EF4-FFF2-40B4-BE49-F238E27FC236}">
                <a16:creationId xmlns:a16="http://schemas.microsoft.com/office/drawing/2014/main" id="{F3D0157D-8F60-48D0-BDC4-4E8ED124E354}"/>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3E527F1C-3968-4F85-9659-FBFBBB4F0C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3878EC6E-906C-4EAF-B37E-E3933EC7C7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0CA0517-B32A-4D07-8EC6-4B2B3EDDCDB6}" type="slidenum">
              <a:rPr lang="es-ES" altLang="es-AR"/>
              <a:pPr>
                <a:spcBef>
                  <a:spcPct val="0"/>
                </a:spcBef>
              </a:pPr>
              <a:t>36</a:t>
            </a:fld>
            <a:endParaRPr lang="es-ES" altLang="es-AR"/>
          </a:p>
        </p:txBody>
      </p:sp>
      <p:sp>
        <p:nvSpPr>
          <p:cNvPr id="80899" name="Rectangle 2">
            <a:extLst>
              <a:ext uri="{FF2B5EF4-FFF2-40B4-BE49-F238E27FC236}">
                <a16:creationId xmlns:a16="http://schemas.microsoft.com/office/drawing/2014/main" id="{DE12136F-A318-4466-A6FD-899CDB003230}"/>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5B4179BD-41BA-4E80-8E85-F64B8051F5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060B8C49-B93B-4205-A9B1-B6949CE796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85574B3-6633-4C66-ADBE-6B7490DFA40B}" type="slidenum">
              <a:rPr lang="es-ES" altLang="es-AR"/>
              <a:pPr>
                <a:spcBef>
                  <a:spcPct val="0"/>
                </a:spcBef>
              </a:pPr>
              <a:t>37</a:t>
            </a:fld>
            <a:endParaRPr lang="es-ES" altLang="es-AR"/>
          </a:p>
        </p:txBody>
      </p:sp>
      <p:sp>
        <p:nvSpPr>
          <p:cNvPr id="82947" name="Rectangle 2">
            <a:extLst>
              <a:ext uri="{FF2B5EF4-FFF2-40B4-BE49-F238E27FC236}">
                <a16:creationId xmlns:a16="http://schemas.microsoft.com/office/drawing/2014/main" id="{F007C762-99CB-4D0E-96BC-1AFBEA84B028}"/>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43C70DFA-ED1F-41C6-9A6A-F5A658C80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B01DA823-AD19-44AE-A95D-430A973323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266231A-9068-4834-A953-42EF0D8A878F}" type="slidenum">
              <a:rPr lang="es-ES" altLang="es-AR"/>
              <a:pPr>
                <a:spcBef>
                  <a:spcPct val="0"/>
                </a:spcBef>
              </a:pPr>
              <a:t>38</a:t>
            </a:fld>
            <a:endParaRPr lang="es-ES" altLang="es-AR"/>
          </a:p>
        </p:txBody>
      </p:sp>
      <p:sp>
        <p:nvSpPr>
          <p:cNvPr id="84995" name="Rectangle 2">
            <a:extLst>
              <a:ext uri="{FF2B5EF4-FFF2-40B4-BE49-F238E27FC236}">
                <a16:creationId xmlns:a16="http://schemas.microsoft.com/office/drawing/2014/main" id="{0CE03F87-D436-4A74-9776-D6291E0DFCD5}"/>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B1D2D2F9-6EC1-4930-B69B-0732D26AEB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 altLang="es-AR">
                <a:latin typeface="Arial" panose="020B0604020202020204" pitchFamily="34" charset="0"/>
              </a:rPr>
              <a:t>Carga de programas y datos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F0326DB9-8715-4D48-BA4C-AE398C1BCD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2330C1C-1CCF-4758-9F63-4BB69010B89B}" type="slidenum">
              <a:rPr lang="es-ES" altLang="es-AR"/>
              <a:pPr>
                <a:spcBef>
                  <a:spcPct val="0"/>
                </a:spcBef>
              </a:pPr>
              <a:t>39</a:t>
            </a:fld>
            <a:endParaRPr lang="es-ES" altLang="es-AR"/>
          </a:p>
        </p:txBody>
      </p:sp>
      <p:sp>
        <p:nvSpPr>
          <p:cNvPr id="87043" name="Rectangle 2">
            <a:extLst>
              <a:ext uri="{FF2B5EF4-FFF2-40B4-BE49-F238E27FC236}">
                <a16:creationId xmlns:a16="http://schemas.microsoft.com/office/drawing/2014/main" id="{AC902933-A245-4F15-8A41-F34AB294822C}"/>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49B29025-79E2-433E-A1A2-B3F06B9D54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F064821F-EE1A-4080-B069-FFBA817023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2F3F276-F656-4B49-BDDE-43A717FFDEED}" type="slidenum">
              <a:rPr lang="es-ES" altLang="es-AR"/>
              <a:pPr>
                <a:spcBef>
                  <a:spcPct val="0"/>
                </a:spcBef>
              </a:pPr>
              <a:t>40</a:t>
            </a:fld>
            <a:endParaRPr lang="es-ES" altLang="es-AR"/>
          </a:p>
        </p:txBody>
      </p:sp>
      <p:sp>
        <p:nvSpPr>
          <p:cNvPr id="89091" name="Rectangle 2">
            <a:extLst>
              <a:ext uri="{FF2B5EF4-FFF2-40B4-BE49-F238E27FC236}">
                <a16:creationId xmlns:a16="http://schemas.microsoft.com/office/drawing/2014/main" id="{1F050465-0ADA-4D9A-A722-A63EBC28979A}"/>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2FFF3928-F6F8-4509-B276-051AF5D1A9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38967C7-BCAE-49AD-B73A-EA1D79D4C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BBC4EC-6F7E-4949-822D-D526025C3F45}" type="slidenum">
              <a:rPr lang="es-ES" altLang="es-AR"/>
              <a:pPr>
                <a:spcBef>
                  <a:spcPct val="0"/>
                </a:spcBef>
              </a:pPr>
              <a:t>41</a:t>
            </a:fld>
            <a:endParaRPr lang="es-ES" altLang="es-AR"/>
          </a:p>
        </p:txBody>
      </p:sp>
      <p:sp>
        <p:nvSpPr>
          <p:cNvPr id="91139" name="Rectangle 2">
            <a:extLst>
              <a:ext uri="{FF2B5EF4-FFF2-40B4-BE49-F238E27FC236}">
                <a16:creationId xmlns:a16="http://schemas.microsoft.com/office/drawing/2014/main" id="{85FD83D8-9EB9-494B-8F0C-FC02CE05716F}"/>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458BF16E-5D1D-48DB-AA46-D4F0B2B69F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D82AA8D1-07B5-401E-A151-6D14E5FC5AA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AFB121D-2C6F-430B-A694-27B192174652}" type="slidenum">
              <a:rPr lang="es-ES" altLang="es-AR"/>
              <a:pPr>
                <a:spcBef>
                  <a:spcPct val="0"/>
                </a:spcBef>
              </a:pPr>
              <a:t>42</a:t>
            </a:fld>
            <a:endParaRPr lang="es-ES" altLang="es-AR"/>
          </a:p>
        </p:txBody>
      </p:sp>
      <p:sp>
        <p:nvSpPr>
          <p:cNvPr id="93187" name="Rectangle 2">
            <a:extLst>
              <a:ext uri="{FF2B5EF4-FFF2-40B4-BE49-F238E27FC236}">
                <a16:creationId xmlns:a16="http://schemas.microsoft.com/office/drawing/2014/main" id="{6E0E0B9F-4D63-4FBF-93F3-775F3DFD130D}"/>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BB3D4CC3-E201-48B4-8FC4-EC196CB39E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_tradnl" altLang="es-A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714061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EC1016-AD53-46FB-A663-5EC9A7CD3CCE}" type="datetimeFigureOut">
              <a:rPr lang="es-AR" smtClean="0"/>
              <a:t>3/3/2023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244515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506065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88538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8616061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209716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641721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92753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3205518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609600" y="292100"/>
            <a:ext cx="10972800" cy="57277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3" name="Rectangle 4">
            <a:extLst>
              <a:ext uri="{FF2B5EF4-FFF2-40B4-BE49-F238E27FC236}">
                <a16:creationId xmlns:a16="http://schemas.microsoft.com/office/drawing/2014/main" id="{A43829EB-CD3B-4FA9-A7B3-096D60013553}"/>
              </a:ext>
            </a:extLst>
          </p:cNvPr>
          <p:cNvSpPr>
            <a:spLocks noGrp="1" noChangeArrowheads="1"/>
          </p:cNvSpPr>
          <p:nvPr>
            <p:ph type="dt" sz="half" idx="10"/>
          </p:nvPr>
        </p:nvSpPr>
        <p:spPr>
          <a:ln/>
        </p:spPr>
        <p:txBody>
          <a:bodyPr/>
          <a:lstStyle>
            <a:lvl1pPr>
              <a:defRPr/>
            </a:lvl1pPr>
          </a:lstStyle>
          <a:p>
            <a:pPr>
              <a:defRPr/>
            </a:pPr>
            <a:endParaRPr lang="es-ES"/>
          </a:p>
        </p:txBody>
      </p:sp>
      <p:sp>
        <p:nvSpPr>
          <p:cNvPr id="4" name="Rectangle 5">
            <a:extLst>
              <a:ext uri="{FF2B5EF4-FFF2-40B4-BE49-F238E27FC236}">
                <a16:creationId xmlns:a16="http://schemas.microsoft.com/office/drawing/2014/main" id="{6492E34D-EC62-489C-A698-4DF01D596543}"/>
              </a:ext>
            </a:extLst>
          </p:cNvPr>
          <p:cNvSpPr>
            <a:spLocks noGrp="1" noChangeArrowheads="1"/>
          </p:cNvSpPr>
          <p:nvPr>
            <p:ph type="ftr" sz="quarter" idx="11"/>
          </p:nvPr>
        </p:nvSpPr>
        <p:spPr>
          <a:ln/>
        </p:spPr>
        <p:txBody>
          <a:bodyPr/>
          <a:lstStyle>
            <a:lvl1pPr>
              <a:defRPr/>
            </a:lvl1pPr>
          </a:lstStyle>
          <a:p>
            <a:pPr>
              <a:defRPr/>
            </a:pPr>
            <a:endParaRPr lang="es-ES"/>
          </a:p>
        </p:txBody>
      </p:sp>
      <p:sp>
        <p:nvSpPr>
          <p:cNvPr id="5" name="Rectangle 6">
            <a:extLst>
              <a:ext uri="{FF2B5EF4-FFF2-40B4-BE49-F238E27FC236}">
                <a16:creationId xmlns:a16="http://schemas.microsoft.com/office/drawing/2014/main" id="{CF77935A-A936-4B15-A1EB-C284378BD017}"/>
              </a:ext>
            </a:extLst>
          </p:cNvPr>
          <p:cNvSpPr>
            <a:spLocks noGrp="1" noChangeArrowheads="1"/>
          </p:cNvSpPr>
          <p:nvPr>
            <p:ph type="sldNum" sz="quarter" idx="12"/>
          </p:nvPr>
        </p:nvSpPr>
        <p:spPr>
          <a:ln/>
        </p:spPr>
        <p:txBody>
          <a:bodyPr/>
          <a:lstStyle>
            <a:lvl1pPr>
              <a:defRPr/>
            </a:lvl1pPr>
          </a:lstStyle>
          <a:p>
            <a:pPr>
              <a:defRPr/>
            </a:pPr>
            <a:fld id="{EAA744AA-F928-477A-81CB-CE952D4FC6C8}" type="slidenum">
              <a:rPr lang="es-ES" altLang="es-AR"/>
              <a:pPr>
                <a:defRPr/>
              </a:pPr>
              <a:t>‹Nº›</a:t>
            </a:fld>
            <a:endParaRPr lang="es-ES" altLang="es-AR"/>
          </a:p>
        </p:txBody>
      </p:sp>
    </p:spTree>
    <p:extLst>
      <p:ext uri="{BB962C8B-B14F-4D97-AF65-F5344CB8AC3E}">
        <p14:creationId xmlns:p14="http://schemas.microsoft.com/office/powerpoint/2010/main" val="24321347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2679934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477355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CEC1016-AD53-46FB-A663-5EC9A7CD3CCE}" type="datetimeFigureOut">
              <a:rPr lang="es-AR" smtClean="0"/>
              <a:t>3/3/2023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704379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CEC1016-AD53-46FB-A663-5EC9A7CD3CCE}" type="datetimeFigureOut">
              <a:rPr lang="es-AR" smtClean="0"/>
              <a:t>3/3/2023</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23802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39996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312922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7" name="Date Placeholder 4"/>
          <p:cNvSpPr>
            <a:spLocks noGrp="1"/>
          </p:cNvSpPr>
          <p:nvPr>
            <p:ph type="dt" sz="half" idx="10"/>
          </p:nvPr>
        </p:nvSpPr>
        <p:spPr/>
        <p:txBody>
          <a:bodyPr/>
          <a:lstStyle/>
          <a:p>
            <a:fld id="{9CEC1016-AD53-46FB-A663-5EC9A7CD3CCE}" type="datetimeFigureOut">
              <a:rPr lang="es-AR" smtClean="0"/>
              <a:t>3/3/2023</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542047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9CEC1016-AD53-46FB-A663-5EC9A7CD3CCE}" type="datetimeFigureOut">
              <a:rPr lang="es-AR" smtClean="0"/>
              <a:t>3/3/2023</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0A1D3130-7CE7-4302-A838-25CDA199627C}" type="slidenum">
              <a:rPr lang="es-AR" smtClean="0"/>
              <a:t>‹Nº›</a:t>
            </a:fld>
            <a:endParaRPr lang="es-AR"/>
          </a:p>
        </p:txBody>
      </p:sp>
    </p:spTree>
    <p:extLst>
      <p:ext uri="{BB962C8B-B14F-4D97-AF65-F5344CB8AC3E}">
        <p14:creationId xmlns:p14="http://schemas.microsoft.com/office/powerpoint/2010/main" val="1603718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EC1016-AD53-46FB-A663-5EC9A7CD3CCE}" type="datetimeFigureOut">
              <a:rPr lang="es-AR" smtClean="0"/>
              <a:t>3/3/2023</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A1D3130-7CE7-4302-A838-25CDA199627C}" type="slidenum">
              <a:rPr lang="es-AR" smtClean="0"/>
              <a:t>‹Nº›</a:t>
            </a:fld>
            <a:endParaRPr lang="es-AR"/>
          </a:p>
        </p:txBody>
      </p:sp>
    </p:spTree>
    <p:extLst>
      <p:ext uri="{BB962C8B-B14F-4D97-AF65-F5344CB8AC3E}">
        <p14:creationId xmlns:p14="http://schemas.microsoft.com/office/powerpoint/2010/main" val="355155017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1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es.gizmodo.com/ibm-logra-fabricar-el-primer-procesador-funcional-de-7-171671016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30.x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9.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50.w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51.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2.w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4.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5.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6.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7BD64605-BCB8-4CDA-AF66-C6C68E199934}"/>
              </a:ext>
            </a:extLst>
          </p:cNvPr>
          <p:cNvSpPr/>
          <p:nvPr/>
        </p:nvSpPr>
        <p:spPr>
          <a:xfrm>
            <a:off x="2125737" y="1402282"/>
            <a:ext cx="7940526" cy="2308324"/>
          </a:xfrm>
          <a:prstGeom prst="rect">
            <a:avLst/>
          </a:prstGeom>
        </p:spPr>
        <p:txBody>
          <a:bodyPr wrap="square">
            <a:spAutoFit/>
          </a:bodyPr>
          <a:lstStyle/>
          <a:p>
            <a:pPr algn="ctr"/>
            <a:r>
              <a:rPr lang="es-ES" sz="3600" b="1" dirty="0">
                <a:latin typeface="Arial" panose="020B0604020202020204" pitchFamily="34" charset="0"/>
                <a:ea typeface="Times New Roman" panose="02020603050405020304" pitchFamily="18" charset="0"/>
                <a:cs typeface="Times New Roman" panose="02020603050405020304" pitchFamily="18" charset="0"/>
              </a:rPr>
              <a:t>Arquitectura de Computadoras</a:t>
            </a:r>
          </a:p>
          <a:p>
            <a:endParaRPr lang="es-ES" sz="3600" b="1" dirty="0">
              <a:latin typeface="Arial" panose="020B0604020202020204" pitchFamily="34" charset="0"/>
              <a:cs typeface="Times New Roman" panose="02020603050405020304" pitchFamily="18" charset="0"/>
            </a:endParaRPr>
          </a:p>
          <a:p>
            <a:endParaRPr lang="es-ES" sz="3600" b="1" dirty="0">
              <a:latin typeface="Arial" panose="020B0604020202020204" pitchFamily="34" charset="0"/>
              <a:cs typeface="Times New Roman" panose="02020603050405020304" pitchFamily="18" charset="0"/>
            </a:endParaRPr>
          </a:p>
          <a:p>
            <a:pPr algn="ctr"/>
            <a:r>
              <a:rPr lang="es-ES" sz="3600" b="1" dirty="0">
                <a:latin typeface="Arial" panose="020B0604020202020204" pitchFamily="34" charset="0"/>
                <a:cs typeface="Times New Roman" panose="02020603050405020304" pitchFamily="18" charset="0"/>
              </a:rPr>
              <a:t>¿Para qué?              ¿porqué?</a:t>
            </a:r>
            <a:endParaRPr lang="es-AR" sz="3600" dirty="0"/>
          </a:p>
        </p:txBody>
      </p:sp>
    </p:spTree>
    <p:extLst>
      <p:ext uri="{BB962C8B-B14F-4D97-AF65-F5344CB8AC3E}">
        <p14:creationId xmlns:p14="http://schemas.microsoft.com/office/powerpoint/2010/main" val="2143381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BCE21B4-B52F-45BE-8C93-7241C277AD4E}"/>
              </a:ext>
            </a:extLst>
          </p:cNvPr>
          <p:cNvSpPr/>
          <p:nvPr/>
        </p:nvSpPr>
        <p:spPr>
          <a:xfrm>
            <a:off x="1815547" y="877789"/>
            <a:ext cx="9395791" cy="5262979"/>
          </a:xfrm>
          <a:prstGeom prst="rect">
            <a:avLst/>
          </a:prstGeom>
        </p:spPr>
        <p:txBody>
          <a:bodyPr wrap="square">
            <a:spAutoFit/>
          </a:bodyPr>
          <a:lstStyle/>
          <a:p>
            <a:pPr algn="just">
              <a:spcAft>
                <a:spcPts val="0"/>
              </a:spcAft>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b="1" i="1" dirty="0">
                <a:effectLst/>
                <a:latin typeface="Arial" panose="020B0604020202020204" pitchFamily="34" charset="0"/>
                <a:ea typeface="Times New Roman" panose="02020603050405020304" pitchFamily="18" charset="0"/>
              </a:rPr>
              <a:t>OBJETIVOS</a:t>
            </a:r>
            <a:endParaRPr lang="es-AR" sz="2400" b="1" i="1" dirty="0">
              <a:effectLst/>
              <a:latin typeface="Arial" panose="020B0604020202020204" pitchFamily="34" charset="0"/>
              <a:ea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Adquirir conocimientos sobre hardware, plataformas y arquitecturas de computadoras que le permitan abordar las cuestiones vinculadas al procesamiento y las comunicaciones de datos con un enfoque pragmático.</a:t>
            </a:r>
          </a:p>
          <a:p>
            <a:pPr algn="just">
              <a:spcAft>
                <a:spcPts val="0"/>
              </a:spcAft>
            </a:pP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Conocer </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el funcionamiento de las microcomputadoras basadas en el modelo de </a:t>
            </a:r>
            <a:r>
              <a:rPr lang="es-ES" sz="2400" dirty="0" err="1">
                <a:effectLst/>
                <a:latin typeface="Arial" panose="020B0604020202020204" pitchFamily="34" charset="0"/>
                <a:ea typeface="Times New Roman" panose="02020603050405020304" pitchFamily="18" charset="0"/>
                <a:cs typeface="Times New Roman" panose="02020603050405020304" pitchFamily="18" charset="0"/>
              </a:rPr>
              <a:t>Von</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Newman</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 con profundidad</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a:t>
            </a:r>
          </a:p>
          <a:p>
            <a:pPr algn="just">
              <a:spcAft>
                <a:spcPts val="0"/>
              </a:spcAft>
            </a:pP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Comprender las tecnologías involucradas en la evolución de los componentes de las computadoras digitales</a:t>
            </a:r>
          </a:p>
          <a:p>
            <a:pPr algn="just">
              <a:spcAft>
                <a:spcPts val="0"/>
              </a:spcAft>
            </a:pP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Reconocer la arquitectura de los microprocesadores actuales</a:t>
            </a: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a:p>
            <a:pPr algn="just">
              <a:spcAft>
                <a:spcPts val="0"/>
              </a:spcAft>
            </a:pPr>
            <a:r>
              <a:rPr lang="es-ES" sz="2400" dirty="0">
                <a:effectLst/>
                <a:latin typeface="Arial" panose="020B0604020202020204" pitchFamily="34" charset="0"/>
                <a:ea typeface="Times New Roman" panose="02020603050405020304" pitchFamily="18" charset="0"/>
                <a:cs typeface="Times New Roman" panose="02020603050405020304" pitchFamily="18" charset="0"/>
              </a:rPr>
              <a:t>Identificar arquitecturas paralelas y sus aplicaciones.</a:t>
            </a:r>
            <a:endParaRPr lang="es-AR" sz="24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86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31FB04D-F67F-4CCC-B39C-7D86EA51A3F5}"/>
              </a:ext>
            </a:extLst>
          </p:cNvPr>
          <p:cNvPicPr>
            <a:picLocks noChangeAspect="1"/>
          </p:cNvPicPr>
          <p:nvPr/>
        </p:nvPicPr>
        <p:blipFill>
          <a:blip r:embed="rId2"/>
          <a:stretch>
            <a:fillRect/>
          </a:stretch>
        </p:blipFill>
        <p:spPr>
          <a:xfrm>
            <a:off x="2308376" y="1217148"/>
            <a:ext cx="7575247" cy="4846028"/>
          </a:xfrm>
          <a:prstGeom prst="rect">
            <a:avLst/>
          </a:prstGeom>
        </p:spPr>
      </p:pic>
      <p:sp>
        <p:nvSpPr>
          <p:cNvPr id="4" name="Rectángulo 3">
            <a:extLst>
              <a:ext uri="{FF2B5EF4-FFF2-40B4-BE49-F238E27FC236}">
                <a16:creationId xmlns:a16="http://schemas.microsoft.com/office/drawing/2014/main" id="{B1171D57-B655-4377-8FAE-15ACA3FDBF33}"/>
              </a:ext>
            </a:extLst>
          </p:cNvPr>
          <p:cNvSpPr/>
          <p:nvPr/>
        </p:nvSpPr>
        <p:spPr>
          <a:xfrm>
            <a:off x="4920164" y="406128"/>
            <a:ext cx="2351669" cy="388696"/>
          </a:xfrm>
          <a:prstGeom prst="rect">
            <a:avLst/>
          </a:prstGeom>
        </p:spPr>
        <p:txBody>
          <a:bodyPr wrap="non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MÁQUINA MULTINIVEL</a:t>
            </a:r>
            <a:endParaRPr lang="es-AR"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7051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Resultado de imagen para imagen funcion analogica">
            <a:extLst>
              <a:ext uri="{FF2B5EF4-FFF2-40B4-BE49-F238E27FC236}">
                <a16:creationId xmlns:a16="http://schemas.microsoft.com/office/drawing/2014/main" id="{73BE3A19-4F0E-4E49-8F0C-3A988C8DF2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290" y="815925"/>
            <a:ext cx="7362092" cy="5521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5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n para imagen funcion analogica">
            <a:extLst>
              <a:ext uri="{FF2B5EF4-FFF2-40B4-BE49-F238E27FC236}">
                <a16:creationId xmlns:a16="http://schemas.microsoft.com/office/drawing/2014/main" id="{F85781CE-BD8D-4DDA-833A-177DC1FB48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1543050"/>
            <a:ext cx="6676406" cy="39243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imagen funcion analogica">
            <a:extLst>
              <a:ext uri="{FF2B5EF4-FFF2-40B4-BE49-F238E27FC236}">
                <a16:creationId xmlns:a16="http://schemas.microsoft.com/office/drawing/2014/main" id="{CF65D6E7-97DA-41DC-8D6F-DF0ED96A8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2" y="476250"/>
            <a:ext cx="4500563"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900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E82B851-1AC2-4ED9-9C34-E4412BDFAF65}"/>
              </a:ext>
            </a:extLst>
          </p:cNvPr>
          <p:cNvSpPr txBox="1"/>
          <p:nvPr/>
        </p:nvSpPr>
        <p:spPr>
          <a:xfrm>
            <a:off x="1485900" y="1009650"/>
            <a:ext cx="8191500" cy="1477328"/>
          </a:xfrm>
          <a:prstGeom prst="rect">
            <a:avLst/>
          </a:prstGeom>
          <a:noFill/>
        </p:spPr>
        <p:txBody>
          <a:bodyPr wrap="square" rtlCol="0">
            <a:spAutoFit/>
          </a:bodyPr>
          <a:lstStyle/>
          <a:p>
            <a:r>
              <a:rPr lang="es-AR" dirty="0"/>
              <a:t>CIRCUITOS DISCRETOS </a:t>
            </a:r>
          </a:p>
          <a:p>
            <a:endParaRPr lang="es-AR" dirty="0"/>
          </a:p>
          <a:p>
            <a:r>
              <a:rPr lang="es-AR" dirty="0"/>
              <a:t>CIRCUITOS DIGITALES</a:t>
            </a:r>
          </a:p>
          <a:p>
            <a:endParaRPr lang="es-AR" dirty="0"/>
          </a:p>
          <a:p>
            <a:r>
              <a:rPr lang="es-AR" dirty="0"/>
              <a:t>CIRCUITOS LÓGICOS</a:t>
            </a:r>
          </a:p>
        </p:txBody>
      </p:sp>
      <p:sp>
        <p:nvSpPr>
          <p:cNvPr id="3" name="CuadroTexto 2">
            <a:extLst>
              <a:ext uri="{FF2B5EF4-FFF2-40B4-BE49-F238E27FC236}">
                <a16:creationId xmlns:a16="http://schemas.microsoft.com/office/drawing/2014/main" id="{B5E07A91-C8B0-4D69-9630-4D7AFAC56704}"/>
              </a:ext>
            </a:extLst>
          </p:cNvPr>
          <p:cNvSpPr txBox="1"/>
          <p:nvPr/>
        </p:nvSpPr>
        <p:spPr>
          <a:xfrm>
            <a:off x="1219200" y="3162300"/>
            <a:ext cx="4438650" cy="3139321"/>
          </a:xfrm>
          <a:prstGeom prst="rect">
            <a:avLst/>
          </a:prstGeom>
          <a:noFill/>
        </p:spPr>
        <p:txBody>
          <a:bodyPr wrap="square" rtlCol="0">
            <a:spAutoFit/>
          </a:bodyPr>
          <a:lstStyle/>
          <a:p>
            <a:r>
              <a:rPr lang="es-AR" dirty="0"/>
              <a:t>Procesan variables digitales: </a:t>
            </a:r>
          </a:p>
          <a:p>
            <a:endParaRPr lang="es-AR" dirty="0"/>
          </a:p>
          <a:p>
            <a:r>
              <a:rPr lang="es-AR" dirty="0"/>
              <a:t>Altos – bajos</a:t>
            </a:r>
          </a:p>
          <a:p>
            <a:endParaRPr lang="es-AR" dirty="0"/>
          </a:p>
          <a:p>
            <a:r>
              <a:rPr lang="es-AR" dirty="0"/>
              <a:t>Abiertos – cerrados</a:t>
            </a:r>
          </a:p>
          <a:p>
            <a:endParaRPr lang="es-AR" dirty="0"/>
          </a:p>
          <a:p>
            <a:r>
              <a:rPr lang="es-AR" dirty="0"/>
              <a:t>Si – no</a:t>
            </a:r>
          </a:p>
          <a:p>
            <a:endParaRPr lang="es-AR" dirty="0"/>
          </a:p>
          <a:p>
            <a:r>
              <a:rPr lang="es-AR" dirty="0"/>
              <a:t>Verdadero – falso</a:t>
            </a:r>
          </a:p>
          <a:p>
            <a:endParaRPr lang="es-AR" dirty="0"/>
          </a:p>
          <a:p>
            <a:r>
              <a:rPr lang="es-AR" dirty="0"/>
              <a:t>Ceros  -  unos</a:t>
            </a:r>
          </a:p>
        </p:txBody>
      </p:sp>
      <p:pic>
        <p:nvPicPr>
          <p:cNvPr id="5122" name="Picture 2" descr="Resultado de imagen para funciones representadas con llaves">
            <a:extLst>
              <a:ext uri="{FF2B5EF4-FFF2-40B4-BE49-F238E27FC236}">
                <a16:creationId xmlns:a16="http://schemas.microsoft.com/office/drawing/2014/main" id="{6247D080-2399-4479-AD33-223389E48A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1650" y="1312907"/>
            <a:ext cx="6136641" cy="2313146"/>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Resultado de imagen para funciones representadas con llaves">
            <a:extLst>
              <a:ext uri="{FF2B5EF4-FFF2-40B4-BE49-F238E27FC236}">
                <a16:creationId xmlns:a16="http://schemas.microsoft.com/office/drawing/2014/main" id="{44396B08-E5FD-4851-9717-BED21930A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9997" y="3929310"/>
            <a:ext cx="6089244" cy="2831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1659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sultado de imagen para imagen diodo">
            <a:extLst>
              <a:ext uri="{FF2B5EF4-FFF2-40B4-BE49-F238E27FC236}">
                <a16:creationId xmlns:a16="http://schemas.microsoft.com/office/drawing/2014/main" id="{E60114A9-897F-4C65-ADEE-ACE4C1F7D9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004" y="1786445"/>
            <a:ext cx="4781550" cy="3589910"/>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8" descr="Resultado de imagen para imagen transistor">
            <a:extLst>
              <a:ext uri="{FF2B5EF4-FFF2-40B4-BE49-F238E27FC236}">
                <a16:creationId xmlns:a16="http://schemas.microsoft.com/office/drawing/2014/main" id="{E19F6FE9-5039-4941-A965-DA9AEB1A4A9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3" name="AutoShape 10" descr="Resultado de imagen para imagen transistor">
            <a:extLst>
              <a:ext uri="{FF2B5EF4-FFF2-40B4-BE49-F238E27FC236}">
                <a16:creationId xmlns:a16="http://schemas.microsoft.com/office/drawing/2014/main" id="{B259F5EA-0590-44F9-8032-FF80E73A023B}"/>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3084" name="Picture 12" descr="Resultado de imagen para imagen transistor">
            <a:extLst>
              <a:ext uri="{FF2B5EF4-FFF2-40B4-BE49-F238E27FC236}">
                <a16:creationId xmlns:a16="http://schemas.microsoft.com/office/drawing/2014/main" id="{E371FF0E-C247-471C-BBB0-C188AADDA9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7065" y="143890"/>
            <a:ext cx="2926208" cy="291214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Imagen relacionada">
            <a:extLst>
              <a:ext uri="{FF2B5EF4-FFF2-40B4-BE49-F238E27FC236}">
                <a16:creationId xmlns:a16="http://schemas.microsoft.com/office/drawing/2014/main" id="{B1048426-34A6-4E90-ABA4-2B4688178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698" y="3581400"/>
            <a:ext cx="3870942" cy="291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199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 diodo">
            <a:extLst>
              <a:ext uri="{FF2B5EF4-FFF2-40B4-BE49-F238E27FC236}">
                <a16:creationId xmlns:a16="http://schemas.microsoft.com/office/drawing/2014/main" id="{CCFC6B95-C353-407D-9AA2-9B94D28F4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71" y="2219324"/>
            <a:ext cx="5059384" cy="38957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n relacionada">
            <a:extLst>
              <a:ext uri="{FF2B5EF4-FFF2-40B4-BE49-F238E27FC236}">
                <a16:creationId xmlns:a16="http://schemas.microsoft.com/office/drawing/2014/main" id="{FEBBC757-88B5-4ED4-8887-34244F6D6F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8500" y="2219323"/>
            <a:ext cx="5194300"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728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n relacionada">
            <a:extLst>
              <a:ext uri="{FF2B5EF4-FFF2-40B4-BE49-F238E27FC236}">
                <a16:creationId xmlns:a16="http://schemas.microsoft.com/office/drawing/2014/main" id="{BD2BCDC7-A339-4440-84F7-08D6B5A110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39" y="2574131"/>
            <a:ext cx="5578106" cy="30146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n relacionada">
            <a:extLst>
              <a:ext uri="{FF2B5EF4-FFF2-40B4-BE49-F238E27FC236}">
                <a16:creationId xmlns:a16="http://schemas.microsoft.com/office/drawing/2014/main" id="{BD362573-8A4C-4F4C-9B05-D205585908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5933" y="1709737"/>
            <a:ext cx="5366028"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7557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www.intel.com/content/dam/www/public/us/en/images/diagrams/ticktock-infographic-web-rwd.png.rendition.intel.web.720.405.png">
            <a:extLst>
              <a:ext uri="{FF2B5EF4-FFF2-40B4-BE49-F238E27FC236}">
                <a16:creationId xmlns:a16="http://schemas.microsoft.com/office/drawing/2014/main" id="{E080E5FD-069F-48C2-9727-6B3D20740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296" y="894287"/>
            <a:ext cx="9012311" cy="5069425"/>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25404DDD-5129-4D87-8F25-7253B980F7B3}"/>
              </a:ext>
            </a:extLst>
          </p:cNvPr>
          <p:cNvSpPr/>
          <p:nvPr/>
        </p:nvSpPr>
        <p:spPr>
          <a:xfrm>
            <a:off x="419686" y="6142031"/>
            <a:ext cx="11352628" cy="369332"/>
          </a:xfrm>
          <a:prstGeom prst="rect">
            <a:avLst/>
          </a:prstGeom>
        </p:spPr>
        <p:txBody>
          <a:bodyPr wrap="square">
            <a:spAutoFit/>
          </a:bodyPr>
          <a:lstStyle/>
          <a:p>
            <a:r>
              <a:rPr lang="es-AR" dirty="0"/>
              <a:t>https://www.intel.com/content/www/us/en/silicon-innovations/intel-tick-tock-model-general.html</a:t>
            </a:r>
          </a:p>
        </p:txBody>
      </p:sp>
      <p:sp>
        <p:nvSpPr>
          <p:cNvPr id="3" name="Rectángulo 2">
            <a:extLst>
              <a:ext uri="{FF2B5EF4-FFF2-40B4-BE49-F238E27FC236}">
                <a16:creationId xmlns:a16="http://schemas.microsoft.com/office/drawing/2014/main" id="{1FD4FAF9-2103-4148-A81B-F4DB787F76EE}"/>
              </a:ext>
            </a:extLst>
          </p:cNvPr>
          <p:cNvSpPr/>
          <p:nvPr/>
        </p:nvSpPr>
        <p:spPr>
          <a:xfrm>
            <a:off x="4002221" y="327272"/>
            <a:ext cx="3453655" cy="388696"/>
          </a:xfrm>
          <a:prstGeom prst="rect">
            <a:avLst/>
          </a:prstGeom>
        </p:spPr>
        <p:txBody>
          <a:bodyPr wrap="square">
            <a:spAutoFit/>
          </a:bodyPr>
          <a:lstStyle/>
          <a:p>
            <a:pPr algn="ctr">
              <a:lnSpc>
                <a:spcPct val="107000"/>
              </a:lnSpc>
              <a:spcAft>
                <a:spcPts val="800"/>
              </a:spcAft>
            </a:pPr>
            <a:r>
              <a:rPr lang="es-AR" dirty="0">
                <a:latin typeface="Calibri" panose="020F0502020204030204" pitchFamily="34" charset="0"/>
                <a:ea typeface="Calibri" panose="020F0502020204030204" pitchFamily="34" charset="0"/>
                <a:cs typeface="Times New Roman" panose="02020603050405020304" pitchFamily="18" charset="0"/>
              </a:rPr>
              <a:t>SEMICONDUCTORES</a:t>
            </a:r>
          </a:p>
        </p:txBody>
      </p:sp>
    </p:spTree>
    <p:extLst>
      <p:ext uri="{BB962C8B-B14F-4D97-AF65-F5344CB8AC3E}">
        <p14:creationId xmlns:p14="http://schemas.microsoft.com/office/powerpoint/2010/main" val="4115433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1CEB9945-4DC9-422D-9154-6CEB2590E39C}"/>
              </a:ext>
            </a:extLst>
          </p:cNvPr>
          <p:cNvSpPr/>
          <p:nvPr/>
        </p:nvSpPr>
        <p:spPr>
          <a:xfrm>
            <a:off x="980661" y="776046"/>
            <a:ext cx="8534400" cy="400110"/>
          </a:xfrm>
          <a:prstGeom prst="rect">
            <a:avLst/>
          </a:prstGeom>
        </p:spPr>
        <p:txBody>
          <a:bodyPr wrap="square">
            <a:spAutoFit/>
          </a:bodyPr>
          <a:lstStyle/>
          <a:p>
            <a:endParaRPr lang="es-AR" sz="2000" dirty="0"/>
          </a:p>
        </p:txBody>
      </p:sp>
      <p:sp>
        <p:nvSpPr>
          <p:cNvPr id="3" name="Rectángulo 2">
            <a:extLst>
              <a:ext uri="{FF2B5EF4-FFF2-40B4-BE49-F238E27FC236}">
                <a16:creationId xmlns:a16="http://schemas.microsoft.com/office/drawing/2014/main" id="{D05BF92D-158B-4A1A-84B0-4AAA605005C7}"/>
              </a:ext>
            </a:extLst>
          </p:cNvPr>
          <p:cNvSpPr/>
          <p:nvPr/>
        </p:nvSpPr>
        <p:spPr>
          <a:xfrm>
            <a:off x="185531" y="118260"/>
            <a:ext cx="10031896" cy="1631216"/>
          </a:xfrm>
          <a:prstGeom prst="rect">
            <a:avLst/>
          </a:prstGeom>
        </p:spPr>
        <p:txBody>
          <a:bodyPr wrap="square">
            <a:spAutoFit/>
          </a:bodyPr>
          <a:lstStyle/>
          <a:p>
            <a:pPr algn="just"/>
            <a:r>
              <a:rPr lang="es-AR" sz="2000" dirty="0">
                <a:solidFill>
                  <a:srgbClr val="222222"/>
                </a:solidFill>
                <a:latin typeface="ElizabethSerif"/>
              </a:rPr>
              <a:t>El problema se encuentra, por supuesto, en los límites propios de la materia prima, el silicio. IBM consiguió hace </a:t>
            </a:r>
            <a:r>
              <a:rPr lang="es-AR" sz="2000" dirty="0">
                <a:solidFill>
                  <a:srgbClr val="222222"/>
                </a:solidFill>
                <a:latin typeface="ElizabethSerif"/>
                <a:hlinkClick r:id="rId2"/>
              </a:rPr>
              <a:t>poco llegar a los 7 nm</a:t>
            </a:r>
            <a:r>
              <a:rPr lang="es-AR" sz="2000" dirty="0">
                <a:solidFill>
                  <a:srgbClr val="222222"/>
                </a:solidFill>
                <a:latin typeface="ElizabethSerif"/>
              </a:rPr>
              <a:t> (</a:t>
            </a:r>
            <a:r>
              <a:rPr lang="es-AR" sz="2000" dirty="0"/>
              <a:t>unas 1,400 veces más pequeño que el grosor de un cabello humano. El chip tiene 4 veces la capacidad de los procesadores actuales)</a:t>
            </a:r>
            <a:r>
              <a:rPr lang="es-AR" sz="2000" dirty="0">
                <a:solidFill>
                  <a:srgbClr val="222222"/>
                </a:solidFill>
                <a:latin typeface="ElizabethSerif"/>
              </a:rPr>
              <a:t> pero ya avisó que el proceso era caro, costoso y todavía lejos de la producción comercial en masa</a:t>
            </a:r>
            <a:endParaRPr lang="es-AR" sz="2000" dirty="0"/>
          </a:p>
        </p:txBody>
      </p:sp>
      <p:sp>
        <p:nvSpPr>
          <p:cNvPr id="4" name="Rectángulo 3">
            <a:extLst>
              <a:ext uri="{FF2B5EF4-FFF2-40B4-BE49-F238E27FC236}">
                <a16:creationId xmlns:a16="http://schemas.microsoft.com/office/drawing/2014/main" id="{1B35587A-88FB-4258-8A61-363D765A2778}"/>
              </a:ext>
            </a:extLst>
          </p:cNvPr>
          <p:cNvSpPr/>
          <p:nvPr/>
        </p:nvSpPr>
        <p:spPr>
          <a:xfrm>
            <a:off x="3843130" y="6493519"/>
            <a:ext cx="11820940" cy="246221"/>
          </a:xfrm>
          <a:prstGeom prst="rect">
            <a:avLst/>
          </a:prstGeom>
        </p:spPr>
        <p:txBody>
          <a:bodyPr wrap="square">
            <a:spAutoFit/>
          </a:bodyPr>
          <a:lstStyle/>
          <a:p>
            <a:r>
              <a:rPr lang="es-AR" sz="1000" dirty="0"/>
              <a:t>https://es.gizmodo.com/ibm-logra-fabricar-el-primer-procesador-funcional-de-7-1716710167</a:t>
            </a:r>
          </a:p>
        </p:txBody>
      </p:sp>
      <p:pic>
        <p:nvPicPr>
          <p:cNvPr id="8194" name="Picture 2" descr="https://i.kinja-img.com/gawker-media/image/upload/1267474132698904649.jpg">
            <a:extLst>
              <a:ext uri="{FF2B5EF4-FFF2-40B4-BE49-F238E27FC236}">
                <a16:creationId xmlns:a16="http://schemas.microsoft.com/office/drawing/2014/main" id="{44985637-8C66-457C-82F4-D52B0E8E2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9243" y="1558154"/>
            <a:ext cx="6944900" cy="4758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479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8ED8D94-5138-4585-B1F2-F79373AA03F5}"/>
              </a:ext>
            </a:extLst>
          </p:cNvPr>
          <p:cNvSpPr txBox="1"/>
          <p:nvPr/>
        </p:nvSpPr>
        <p:spPr>
          <a:xfrm>
            <a:off x="3425536" y="3776407"/>
            <a:ext cx="4442114" cy="369332"/>
          </a:xfrm>
          <a:prstGeom prst="rect">
            <a:avLst/>
          </a:prstGeom>
          <a:noFill/>
          <a:ln>
            <a:solidFill>
              <a:schemeClr val="accent1"/>
            </a:solidFill>
          </a:ln>
          <a:effectLst/>
        </p:spPr>
        <p:txBody>
          <a:bodyPr wrap="square" rtlCol="0">
            <a:spAutoFit/>
          </a:bodyPr>
          <a:lstStyle/>
          <a:p>
            <a:r>
              <a:rPr lang="es-AR" dirty="0"/>
              <a:t>ARQUITECTURA DE COMPUTADORAS</a:t>
            </a:r>
          </a:p>
        </p:txBody>
      </p:sp>
      <p:sp>
        <p:nvSpPr>
          <p:cNvPr id="3" name="CuadroTexto 2">
            <a:extLst>
              <a:ext uri="{FF2B5EF4-FFF2-40B4-BE49-F238E27FC236}">
                <a16:creationId xmlns:a16="http://schemas.microsoft.com/office/drawing/2014/main" id="{A29C7AE6-EDAA-4076-9228-41DB1B484F09}"/>
              </a:ext>
            </a:extLst>
          </p:cNvPr>
          <p:cNvSpPr txBox="1"/>
          <p:nvPr/>
        </p:nvSpPr>
        <p:spPr>
          <a:xfrm>
            <a:off x="1371600" y="1604830"/>
            <a:ext cx="1676402" cy="369332"/>
          </a:xfrm>
          <a:prstGeom prst="rect">
            <a:avLst/>
          </a:prstGeom>
          <a:noFill/>
          <a:ln>
            <a:solidFill>
              <a:schemeClr val="accent1"/>
            </a:solidFill>
          </a:ln>
        </p:spPr>
        <p:txBody>
          <a:bodyPr wrap="square" rtlCol="0">
            <a:spAutoFit/>
          </a:bodyPr>
          <a:lstStyle/>
          <a:p>
            <a:pPr algn="ctr"/>
            <a:r>
              <a:rPr lang="es-AR" dirty="0"/>
              <a:t>ALGEBRA</a:t>
            </a:r>
          </a:p>
        </p:txBody>
      </p:sp>
      <p:sp>
        <p:nvSpPr>
          <p:cNvPr id="4" name="CuadroTexto 3">
            <a:extLst>
              <a:ext uri="{FF2B5EF4-FFF2-40B4-BE49-F238E27FC236}">
                <a16:creationId xmlns:a16="http://schemas.microsoft.com/office/drawing/2014/main" id="{31B0A288-C9F2-4FE8-AAE7-A992315274DD}"/>
              </a:ext>
            </a:extLst>
          </p:cNvPr>
          <p:cNvSpPr txBox="1"/>
          <p:nvPr/>
        </p:nvSpPr>
        <p:spPr>
          <a:xfrm>
            <a:off x="2438401" y="659736"/>
            <a:ext cx="3034145" cy="369332"/>
          </a:xfrm>
          <a:prstGeom prst="rect">
            <a:avLst/>
          </a:prstGeom>
          <a:noFill/>
          <a:ln>
            <a:solidFill>
              <a:schemeClr val="accent1"/>
            </a:solidFill>
          </a:ln>
        </p:spPr>
        <p:txBody>
          <a:bodyPr wrap="square" rtlCol="0">
            <a:spAutoFit/>
          </a:bodyPr>
          <a:lstStyle/>
          <a:p>
            <a:r>
              <a:rPr lang="es-AR" dirty="0"/>
              <a:t>MATEMÁTICA DISCRETA</a:t>
            </a:r>
          </a:p>
        </p:txBody>
      </p:sp>
      <p:sp>
        <p:nvSpPr>
          <p:cNvPr id="5" name="CuadroTexto 4">
            <a:extLst>
              <a:ext uri="{FF2B5EF4-FFF2-40B4-BE49-F238E27FC236}">
                <a16:creationId xmlns:a16="http://schemas.microsoft.com/office/drawing/2014/main" id="{8194E7BE-63FF-4626-8E23-C9009442150B}"/>
              </a:ext>
            </a:extLst>
          </p:cNvPr>
          <p:cNvSpPr txBox="1"/>
          <p:nvPr/>
        </p:nvSpPr>
        <p:spPr>
          <a:xfrm>
            <a:off x="6468341" y="495552"/>
            <a:ext cx="2798618" cy="646331"/>
          </a:xfrm>
          <a:prstGeom prst="rect">
            <a:avLst/>
          </a:prstGeom>
          <a:noFill/>
          <a:ln>
            <a:solidFill>
              <a:schemeClr val="accent1"/>
            </a:solidFill>
          </a:ln>
        </p:spPr>
        <p:txBody>
          <a:bodyPr wrap="square" rtlCol="0">
            <a:spAutoFit/>
          </a:bodyPr>
          <a:lstStyle/>
          <a:p>
            <a:pPr algn="ctr"/>
            <a:r>
              <a:rPr lang="es-AR" dirty="0"/>
              <a:t>INTRODUCCIÓN A LA TECNOLOGÍA</a:t>
            </a:r>
          </a:p>
        </p:txBody>
      </p:sp>
      <p:sp>
        <p:nvSpPr>
          <p:cNvPr id="6" name="CuadroTexto 5">
            <a:extLst>
              <a:ext uri="{FF2B5EF4-FFF2-40B4-BE49-F238E27FC236}">
                <a16:creationId xmlns:a16="http://schemas.microsoft.com/office/drawing/2014/main" id="{994EDA58-5B91-434B-A48C-1703731D888A}"/>
              </a:ext>
            </a:extLst>
          </p:cNvPr>
          <p:cNvSpPr txBox="1"/>
          <p:nvPr/>
        </p:nvSpPr>
        <p:spPr>
          <a:xfrm>
            <a:off x="7966363" y="1860909"/>
            <a:ext cx="2601191" cy="923330"/>
          </a:xfrm>
          <a:prstGeom prst="rect">
            <a:avLst/>
          </a:prstGeom>
          <a:noFill/>
          <a:ln>
            <a:solidFill>
              <a:schemeClr val="accent1"/>
            </a:solidFill>
          </a:ln>
        </p:spPr>
        <p:txBody>
          <a:bodyPr wrap="square" rtlCol="0">
            <a:spAutoFit/>
          </a:bodyPr>
          <a:lstStyle/>
          <a:p>
            <a:pPr algn="ctr"/>
            <a:r>
              <a:rPr lang="es-AR" dirty="0"/>
              <a:t>ALGOTIRMOS Y ESTRUCTURA DE DATOS</a:t>
            </a:r>
          </a:p>
        </p:txBody>
      </p:sp>
      <p:sp>
        <p:nvSpPr>
          <p:cNvPr id="7" name="CuadroTexto 6">
            <a:extLst>
              <a:ext uri="{FF2B5EF4-FFF2-40B4-BE49-F238E27FC236}">
                <a16:creationId xmlns:a16="http://schemas.microsoft.com/office/drawing/2014/main" id="{6431DD67-61D7-433E-9E69-24EF2D7398B9}"/>
              </a:ext>
            </a:extLst>
          </p:cNvPr>
          <p:cNvSpPr txBox="1"/>
          <p:nvPr/>
        </p:nvSpPr>
        <p:spPr>
          <a:xfrm>
            <a:off x="0" y="2487579"/>
            <a:ext cx="3532909" cy="646331"/>
          </a:xfrm>
          <a:prstGeom prst="rect">
            <a:avLst/>
          </a:prstGeom>
          <a:noFill/>
          <a:ln>
            <a:solidFill>
              <a:schemeClr val="accent1"/>
            </a:solidFill>
          </a:ln>
        </p:spPr>
        <p:txBody>
          <a:bodyPr wrap="square" rtlCol="0">
            <a:spAutoFit/>
          </a:bodyPr>
          <a:lstStyle/>
          <a:p>
            <a:pPr algn="ctr"/>
            <a:r>
              <a:rPr lang="es-AR" dirty="0"/>
              <a:t>INTRODUCCIÓN A LA PROGRAMACIÓN</a:t>
            </a:r>
          </a:p>
        </p:txBody>
      </p:sp>
      <p:sp>
        <p:nvSpPr>
          <p:cNvPr id="8" name="CuadroTexto 7">
            <a:extLst>
              <a:ext uri="{FF2B5EF4-FFF2-40B4-BE49-F238E27FC236}">
                <a16:creationId xmlns:a16="http://schemas.microsoft.com/office/drawing/2014/main" id="{AD5AF325-CFBC-4D9F-AFF6-74BCE8B17361}"/>
              </a:ext>
            </a:extLst>
          </p:cNvPr>
          <p:cNvSpPr txBox="1"/>
          <p:nvPr/>
        </p:nvSpPr>
        <p:spPr>
          <a:xfrm>
            <a:off x="8721432" y="3872080"/>
            <a:ext cx="1915391" cy="369332"/>
          </a:xfrm>
          <a:prstGeom prst="rect">
            <a:avLst/>
          </a:prstGeom>
          <a:noFill/>
          <a:ln>
            <a:solidFill>
              <a:schemeClr val="accent1"/>
            </a:solidFill>
          </a:ln>
        </p:spPr>
        <p:txBody>
          <a:bodyPr wrap="square" rtlCol="0">
            <a:spAutoFit/>
          </a:bodyPr>
          <a:lstStyle/>
          <a:p>
            <a:pPr algn="ctr"/>
            <a:r>
              <a:rPr lang="es-AR" dirty="0"/>
              <a:t>LÓGICA</a:t>
            </a:r>
          </a:p>
        </p:txBody>
      </p:sp>
      <p:sp>
        <p:nvSpPr>
          <p:cNvPr id="9" name="CuadroTexto 8">
            <a:extLst>
              <a:ext uri="{FF2B5EF4-FFF2-40B4-BE49-F238E27FC236}">
                <a16:creationId xmlns:a16="http://schemas.microsoft.com/office/drawing/2014/main" id="{CA579841-0BAA-4928-8DD4-25FB3D5DDA28}"/>
              </a:ext>
            </a:extLst>
          </p:cNvPr>
          <p:cNvSpPr txBox="1"/>
          <p:nvPr/>
        </p:nvSpPr>
        <p:spPr>
          <a:xfrm>
            <a:off x="671947" y="5329253"/>
            <a:ext cx="3532909" cy="369332"/>
          </a:xfrm>
          <a:prstGeom prst="rect">
            <a:avLst/>
          </a:prstGeom>
          <a:noFill/>
          <a:ln>
            <a:solidFill>
              <a:schemeClr val="accent1"/>
            </a:solidFill>
          </a:ln>
        </p:spPr>
        <p:txBody>
          <a:bodyPr wrap="square" rtlCol="0">
            <a:spAutoFit/>
          </a:bodyPr>
          <a:lstStyle/>
          <a:p>
            <a:pPr algn="ctr"/>
            <a:r>
              <a:rPr lang="es-AR" dirty="0"/>
              <a:t>SISTEMAS OPERATIVOS</a:t>
            </a:r>
          </a:p>
        </p:txBody>
      </p:sp>
      <p:sp>
        <p:nvSpPr>
          <p:cNvPr id="10" name="CuadroTexto 9">
            <a:extLst>
              <a:ext uri="{FF2B5EF4-FFF2-40B4-BE49-F238E27FC236}">
                <a16:creationId xmlns:a16="http://schemas.microsoft.com/office/drawing/2014/main" id="{7AE12919-3B87-4CA0-9DAB-B34EF11CAB3B}"/>
              </a:ext>
            </a:extLst>
          </p:cNvPr>
          <p:cNvSpPr txBox="1"/>
          <p:nvPr/>
        </p:nvSpPr>
        <p:spPr>
          <a:xfrm>
            <a:off x="3550225" y="6033851"/>
            <a:ext cx="3782291" cy="369332"/>
          </a:xfrm>
          <a:prstGeom prst="rect">
            <a:avLst/>
          </a:prstGeom>
          <a:noFill/>
          <a:ln>
            <a:solidFill>
              <a:schemeClr val="accent1"/>
            </a:solidFill>
          </a:ln>
        </p:spPr>
        <p:txBody>
          <a:bodyPr wrap="square" rtlCol="0">
            <a:spAutoFit/>
          </a:bodyPr>
          <a:lstStyle/>
          <a:p>
            <a:pPr algn="ctr"/>
            <a:r>
              <a:rPr lang="es-AR" dirty="0"/>
              <a:t>REDES DE COMPUTADORAS</a:t>
            </a:r>
          </a:p>
        </p:txBody>
      </p:sp>
      <p:sp>
        <p:nvSpPr>
          <p:cNvPr id="11" name="CuadroTexto 10">
            <a:extLst>
              <a:ext uri="{FF2B5EF4-FFF2-40B4-BE49-F238E27FC236}">
                <a16:creationId xmlns:a16="http://schemas.microsoft.com/office/drawing/2014/main" id="{C7B96E70-1A5E-4CEB-BB15-BC2AEC45B423}"/>
              </a:ext>
            </a:extLst>
          </p:cNvPr>
          <p:cNvSpPr txBox="1"/>
          <p:nvPr/>
        </p:nvSpPr>
        <p:spPr>
          <a:xfrm>
            <a:off x="8946569" y="5849185"/>
            <a:ext cx="1941368" cy="369332"/>
          </a:xfrm>
          <a:prstGeom prst="rect">
            <a:avLst/>
          </a:prstGeom>
          <a:noFill/>
          <a:ln>
            <a:solidFill>
              <a:schemeClr val="accent1"/>
            </a:solidFill>
          </a:ln>
        </p:spPr>
        <p:txBody>
          <a:bodyPr wrap="square" rtlCol="0">
            <a:spAutoFit/>
          </a:bodyPr>
          <a:lstStyle/>
          <a:p>
            <a:pPr algn="ctr"/>
            <a:r>
              <a:rPr lang="es-AR" dirty="0"/>
              <a:t>OTRAS</a:t>
            </a:r>
          </a:p>
        </p:txBody>
      </p:sp>
      <p:cxnSp>
        <p:nvCxnSpPr>
          <p:cNvPr id="13" name="Conector recto de flecha 12">
            <a:extLst>
              <a:ext uri="{FF2B5EF4-FFF2-40B4-BE49-F238E27FC236}">
                <a16:creationId xmlns:a16="http://schemas.microsoft.com/office/drawing/2014/main" id="{02B69E1F-12FC-431B-9044-F5C8184D1AFB}"/>
              </a:ext>
            </a:extLst>
          </p:cNvPr>
          <p:cNvCxnSpPr/>
          <p:nvPr/>
        </p:nvCxnSpPr>
        <p:spPr>
          <a:xfrm>
            <a:off x="2895600" y="3133910"/>
            <a:ext cx="800100" cy="552987"/>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29304071-12B4-4BA1-87C1-24347402688D}"/>
              </a:ext>
            </a:extLst>
          </p:cNvPr>
          <p:cNvCxnSpPr>
            <a:cxnSpLocks/>
          </p:cNvCxnSpPr>
          <p:nvPr/>
        </p:nvCxnSpPr>
        <p:spPr>
          <a:xfrm>
            <a:off x="3155373" y="1916665"/>
            <a:ext cx="1454727" cy="1730662"/>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34E21F92-8004-44B0-B5C2-23344131F2B2}"/>
              </a:ext>
            </a:extLst>
          </p:cNvPr>
          <p:cNvCxnSpPr>
            <a:cxnSpLocks/>
          </p:cNvCxnSpPr>
          <p:nvPr/>
        </p:nvCxnSpPr>
        <p:spPr>
          <a:xfrm>
            <a:off x="4379768" y="1051843"/>
            <a:ext cx="727364" cy="2724564"/>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ector recto de flecha 17">
            <a:extLst>
              <a:ext uri="{FF2B5EF4-FFF2-40B4-BE49-F238E27FC236}">
                <a16:creationId xmlns:a16="http://schemas.microsoft.com/office/drawing/2014/main" id="{2D740BC4-4368-44F2-9B12-BF8A215EDA10}"/>
              </a:ext>
            </a:extLst>
          </p:cNvPr>
          <p:cNvCxnSpPr>
            <a:cxnSpLocks/>
          </p:cNvCxnSpPr>
          <p:nvPr/>
        </p:nvCxnSpPr>
        <p:spPr>
          <a:xfrm flipH="1">
            <a:off x="6428509" y="1159415"/>
            <a:ext cx="422565" cy="2487912"/>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B7D0152B-ED79-4AF4-A9BA-B7784B8161A2}"/>
              </a:ext>
            </a:extLst>
          </p:cNvPr>
          <p:cNvCxnSpPr>
            <a:cxnSpLocks/>
          </p:cNvCxnSpPr>
          <p:nvPr/>
        </p:nvCxnSpPr>
        <p:spPr>
          <a:xfrm flipH="1">
            <a:off x="7406984" y="2810744"/>
            <a:ext cx="1349087" cy="876153"/>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3EE09741-2CA9-493F-B33C-A1BC755CC7FF}"/>
              </a:ext>
            </a:extLst>
          </p:cNvPr>
          <p:cNvCxnSpPr>
            <a:cxnSpLocks/>
            <a:stCxn id="8" idx="1"/>
            <a:endCxn id="2" idx="3"/>
          </p:cNvCxnSpPr>
          <p:nvPr/>
        </p:nvCxnSpPr>
        <p:spPr>
          <a:xfrm flipH="1" flipV="1">
            <a:off x="7867650" y="3961073"/>
            <a:ext cx="853782" cy="95673"/>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recto de flecha 28">
            <a:extLst>
              <a:ext uri="{FF2B5EF4-FFF2-40B4-BE49-F238E27FC236}">
                <a16:creationId xmlns:a16="http://schemas.microsoft.com/office/drawing/2014/main" id="{B13A5826-4867-4A47-924C-6E6659FA0584}"/>
              </a:ext>
            </a:extLst>
          </p:cNvPr>
          <p:cNvCxnSpPr>
            <a:cxnSpLocks/>
          </p:cNvCxnSpPr>
          <p:nvPr/>
        </p:nvCxnSpPr>
        <p:spPr>
          <a:xfrm flipH="1">
            <a:off x="3295651" y="4235249"/>
            <a:ext cx="659822" cy="1054434"/>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360B7960-E6CB-45E3-8308-4C1AF2ACF145}"/>
              </a:ext>
            </a:extLst>
          </p:cNvPr>
          <p:cNvCxnSpPr>
            <a:cxnSpLocks/>
            <a:endCxn id="10" idx="0"/>
          </p:cNvCxnSpPr>
          <p:nvPr/>
        </p:nvCxnSpPr>
        <p:spPr>
          <a:xfrm>
            <a:off x="5438772" y="4204511"/>
            <a:ext cx="2599" cy="1829340"/>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8930B760-BD90-4D19-8116-A8CDC6C5C598}"/>
              </a:ext>
            </a:extLst>
          </p:cNvPr>
          <p:cNvCxnSpPr>
            <a:cxnSpLocks/>
          </p:cNvCxnSpPr>
          <p:nvPr/>
        </p:nvCxnSpPr>
        <p:spPr>
          <a:xfrm>
            <a:off x="7165397" y="4204511"/>
            <a:ext cx="2101561" cy="1494074"/>
          </a:xfrm>
          <a:prstGeom prst="straightConnector1">
            <a:avLst/>
          </a:prstGeom>
          <a:ln w="539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642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0E11AB8-76E8-4818-8D2A-D38F51F309C3}"/>
              </a:ext>
            </a:extLst>
          </p:cNvPr>
          <p:cNvSpPr/>
          <p:nvPr/>
        </p:nvSpPr>
        <p:spPr>
          <a:xfrm>
            <a:off x="976930" y="571500"/>
            <a:ext cx="5119070" cy="830997"/>
          </a:xfrm>
          <a:prstGeom prst="rect">
            <a:avLst/>
          </a:prstGeom>
        </p:spPr>
        <p:txBody>
          <a:bodyPr wrap="square">
            <a:spAutoFit/>
          </a:bodyPr>
          <a:lstStyle/>
          <a:p>
            <a:pPr fontAlgn="base"/>
            <a:r>
              <a:rPr lang="es-AR" sz="2400" b="1" dirty="0">
                <a:latin typeface="Oswald"/>
              </a:rPr>
              <a:t>AMD lanza los procesadores Ryzen 3000 Pro fabricados en proceso de 7 nm</a:t>
            </a:r>
            <a:endParaRPr lang="es-AR" sz="2400" b="1" i="0" dirty="0">
              <a:effectLst/>
              <a:latin typeface="Oswald"/>
            </a:endParaRPr>
          </a:p>
        </p:txBody>
      </p:sp>
      <p:pic>
        <p:nvPicPr>
          <p:cNvPr id="1026" name="Picture 2">
            <a:extLst>
              <a:ext uri="{FF2B5EF4-FFF2-40B4-BE49-F238E27FC236}">
                <a16:creationId xmlns:a16="http://schemas.microsoft.com/office/drawing/2014/main" id="{7AC5045B-6491-445A-BAA9-68F86DD95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51" y="2477011"/>
            <a:ext cx="6246743" cy="3748046"/>
          </a:xfrm>
          <a:prstGeom prst="rect">
            <a:avLst/>
          </a:prstGeom>
          <a:noFill/>
          <a:extLst>
            <a:ext uri="{909E8E84-426E-40DD-AFC4-6F175D3DCCD1}">
              <a14:hiddenFill xmlns:a14="http://schemas.microsoft.com/office/drawing/2010/main">
                <a:solidFill>
                  <a:srgbClr val="FFFFFF"/>
                </a:solidFill>
              </a14:hiddenFill>
            </a:ext>
          </a:extLst>
        </p:spPr>
      </p:pic>
      <p:sp>
        <p:nvSpPr>
          <p:cNvPr id="3" name="Rectángulo 2">
            <a:extLst>
              <a:ext uri="{FF2B5EF4-FFF2-40B4-BE49-F238E27FC236}">
                <a16:creationId xmlns:a16="http://schemas.microsoft.com/office/drawing/2014/main" id="{76A3940A-3E11-4F79-B072-13556B65743F}"/>
              </a:ext>
            </a:extLst>
          </p:cNvPr>
          <p:cNvSpPr/>
          <p:nvPr/>
        </p:nvSpPr>
        <p:spPr>
          <a:xfrm>
            <a:off x="7055125" y="2273542"/>
            <a:ext cx="4585252" cy="4154984"/>
          </a:xfrm>
          <a:prstGeom prst="rect">
            <a:avLst/>
          </a:prstGeom>
        </p:spPr>
        <p:txBody>
          <a:bodyPr wrap="square">
            <a:spAutoFit/>
          </a:bodyPr>
          <a:lstStyle/>
          <a:p>
            <a:pPr algn="just"/>
            <a:r>
              <a:rPr lang="es-AR" dirty="0">
                <a:solidFill>
                  <a:srgbClr val="000000"/>
                </a:solidFill>
                <a:latin typeface="Roboto"/>
              </a:rPr>
              <a:t> </a:t>
            </a:r>
            <a:r>
              <a:rPr lang="es-AR" sz="2400" dirty="0">
                <a:latin typeface="Roboto"/>
              </a:rPr>
              <a:t>el salto al proceso de 7 nm ha permitido a AMD ofrecer unos valores excelentes con los nuevos Ryzen 3000 Pro. Todos los modelos que ha anunciado la compañía de Sunnyvale tienen un TDP muy contenido. Incluso el tope de gama, el Ryzen 9 Pro 3900, que suma </a:t>
            </a:r>
            <a:r>
              <a:rPr lang="es-AR" sz="2400" b="1" dirty="0">
                <a:latin typeface="Roboto"/>
              </a:rPr>
              <a:t>12 núcleos y 24 hilos, tiene un TDP de 65 vatios.</a:t>
            </a:r>
            <a:endParaRPr lang="es-AR" sz="2400" dirty="0"/>
          </a:p>
        </p:txBody>
      </p:sp>
    </p:spTree>
    <p:extLst>
      <p:ext uri="{BB962C8B-B14F-4D97-AF65-F5344CB8AC3E}">
        <p14:creationId xmlns:p14="http://schemas.microsoft.com/office/powerpoint/2010/main" val="3890836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19688C1-3828-457C-AF5B-A8FC9AC7FC58}"/>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1895" t="-2820" r="-2368" b="1448"/>
          <a:stretch>
            <a:fillRect/>
          </a:stretch>
        </p:blipFill>
        <p:spPr bwMode="auto">
          <a:xfrm>
            <a:off x="1960172" y="1031704"/>
            <a:ext cx="8027889" cy="52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a:extLst>
              <a:ext uri="{FF2B5EF4-FFF2-40B4-BE49-F238E27FC236}">
                <a16:creationId xmlns:a16="http://schemas.microsoft.com/office/drawing/2014/main" id="{A0C5C976-5EC0-4767-8E72-AC81A7C684C7}"/>
              </a:ext>
            </a:extLst>
          </p:cNvPr>
          <p:cNvSpPr/>
          <p:nvPr/>
        </p:nvSpPr>
        <p:spPr>
          <a:xfrm>
            <a:off x="2834644" y="103746"/>
            <a:ext cx="8027889" cy="954107"/>
          </a:xfrm>
          <a:prstGeom prst="rect">
            <a:avLst/>
          </a:prstGeom>
        </p:spPr>
        <p:txBody>
          <a:bodyPr wrap="square">
            <a:spAutoFit/>
          </a:bodyPr>
          <a:lstStyle/>
          <a:p>
            <a:r>
              <a:rPr lang="es-ES" sz="2800" b="1" dirty="0">
                <a:latin typeface="Times New"/>
                <a:ea typeface="Times New Roman" panose="02020603050405020304" pitchFamily="18" charset="0"/>
                <a:cs typeface="Times New Roman" panose="02020603050405020304" pitchFamily="18" charset="0"/>
              </a:rPr>
              <a:t>Esquema de una computadora digital   Arquitectura clásica de </a:t>
            </a:r>
            <a:r>
              <a:rPr lang="es-ES" sz="2800" b="1" dirty="0" err="1">
                <a:latin typeface="Times New"/>
                <a:ea typeface="Times New Roman" panose="02020603050405020304" pitchFamily="18" charset="0"/>
                <a:cs typeface="Times New Roman" panose="02020603050405020304" pitchFamily="18" charset="0"/>
              </a:rPr>
              <a:t>Von</a:t>
            </a:r>
            <a:r>
              <a:rPr lang="es-ES" sz="2800" b="1" dirty="0">
                <a:latin typeface="Times New"/>
                <a:ea typeface="Times New Roman" panose="02020603050405020304" pitchFamily="18" charset="0"/>
                <a:cs typeface="Times New Roman" panose="02020603050405020304" pitchFamily="18" charset="0"/>
              </a:rPr>
              <a:t> Neumann</a:t>
            </a:r>
            <a:endParaRPr lang="es-AR" sz="2800" dirty="0"/>
          </a:p>
        </p:txBody>
      </p:sp>
    </p:spTree>
    <p:extLst>
      <p:ext uri="{BB962C8B-B14F-4D97-AF65-F5344CB8AC3E}">
        <p14:creationId xmlns:p14="http://schemas.microsoft.com/office/powerpoint/2010/main" val="1763514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3D9B0F8-5142-4F81-8B3F-FD3A2FED936D}"/>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993" t="-2138" r="-8672" b="-4959"/>
          <a:stretch>
            <a:fillRect/>
          </a:stretch>
        </p:blipFill>
        <p:spPr bwMode="auto">
          <a:xfrm>
            <a:off x="1785570" y="2145322"/>
            <a:ext cx="8620859" cy="3903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a:extLst>
              <a:ext uri="{FF2B5EF4-FFF2-40B4-BE49-F238E27FC236}">
                <a16:creationId xmlns:a16="http://schemas.microsoft.com/office/drawing/2014/main" id="{45101DE5-D1E8-40E4-A35C-1CD749C82B19}"/>
              </a:ext>
            </a:extLst>
          </p:cNvPr>
          <p:cNvSpPr/>
          <p:nvPr/>
        </p:nvSpPr>
        <p:spPr>
          <a:xfrm>
            <a:off x="4265946" y="808893"/>
            <a:ext cx="3660105"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UNIDAD LÓGICA ARITMÉTICA</a:t>
            </a:r>
            <a:endParaRPr lang="es-AR" dirty="0"/>
          </a:p>
        </p:txBody>
      </p:sp>
    </p:spTree>
    <p:extLst>
      <p:ext uri="{BB962C8B-B14F-4D97-AF65-F5344CB8AC3E}">
        <p14:creationId xmlns:p14="http://schemas.microsoft.com/office/powerpoint/2010/main" val="2639301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2E6547C-5A3A-4AD7-899A-D531D6431186}"/>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861" t="-1352" r="-1921" b="-3122"/>
          <a:stretch>
            <a:fillRect/>
          </a:stretch>
        </p:blipFill>
        <p:spPr bwMode="auto">
          <a:xfrm>
            <a:off x="2300105" y="1327125"/>
            <a:ext cx="7591790" cy="4901684"/>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9CA25B9F-2B3A-44B0-B299-3D6708180442}"/>
              </a:ext>
            </a:extLst>
          </p:cNvPr>
          <p:cNvSpPr/>
          <p:nvPr/>
        </p:nvSpPr>
        <p:spPr>
          <a:xfrm>
            <a:off x="4558864" y="259859"/>
            <a:ext cx="2736647"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UNIDAD DE MEMORIA</a:t>
            </a:r>
            <a:endParaRPr lang="es-AR" dirty="0"/>
          </a:p>
        </p:txBody>
      </p:sp>
    </p:spTree>
    <p:extLst>
      <p:ext uri="{BB962C8B-B14F-4D97-AF65-F5344CB8AC3E}">
        <p14:creationId xmlns:p14="http://schemas.microsoft.com/office/powerpoint/2010/main" val="1844189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C31086A-C7C8-4D42-879F-FAE9453C2413}"/>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890" t="-3426" r="-3625" b="-9222"/>
          <a:stretch>
            <a:fillRect/>
          </a:stretch>
        </p:blipFill>
        <p:spPr bwMode="auto">
          <a:xfrm>
            <a:off x="1104665" y="2593219"/>
            <a:ext cx="9982670" cy="2780640"/>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2CFB2651-D49F-4F04-95A0-C7325F900156}"/>
              </a:ext>
            </a:extLst>
          </p:cNvPr>
          <p:cNvSpPr/>
          <p:nvPr/>
        </p:nvSpPr>
        <p:spPr>
          <a:xfrm>
            <a:off x="4050151" y="712149"/>
            <a:ext cx="4091698"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UNIDADES DE ENTRADA Y SALIDA</a:t>
            </a:r>
            <a:endParaRPr lang="es-AR" dirty="0"/>
          </a:p>
        </p:txBody>
      </p:sp>
    </p:spTree>
    <p:extLst>
      <p:ext uri="{BB962C8B-B14F-4D97-AF65-F5344CB8AC3E}">
        <p14:creationId xmlns:p14="http://schemas.microsoft.com/office/powerpoint/2010/main" val="809191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D1FACEB5-37DA-49A8-B9D5-AB075E913744}"/>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955" t="-1575" r="-14323" b="-8464"/>
          <a:stretch>
            <a:fillRect/>
          </a:stretch>
        </p:blipFill>
        <p:spPr bwMode="auto">
          <a:xfrm>
            <a:off x="2297797" y="1833562"/>
            <a:ext cx="7334601" cy="4243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ángulo 1">
            <a:extLst>
              <a:ext uri="{FF2B5EF4-FFF2-40B4-BE49-F238E27FC236}">
                <a16:creationId xmlns:a16="http://schemas.microsoft.com/office/drawing/2014/main" id="{1E016D60-4D05-4105-8283-B08044BF6E84}"/>
              </a:ext>
            </a:extLst>
          </p:cNvPr>
          <p:cNvSpPr/>
          <p:nvPr/>
        </p:nvSpPr>
        <p:spPr>
          <a:xfrm>
            <a:off x="4609597" y="596091"/>
            <a:ext cx="2710999"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UNIDAD DE CONTROL</a:t>
            </a:r>
            <a:endParaRPr lang="es-AR" dirty="0"/>
          </a:p>
        </p:txBody>
      </p:sp>
    </p:spTree>
    <p:extLst>
      <p:ext uri="{BB962C8B-B14F-4D97-AF65-F5344CB8AC3E}">
        <p14:creationId xmlns:p14="http://schemas.microsoft.com/office/powerpoint/2010/main" val="7944293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Resultado de imagen para imagenes de placa madre actual">
            <a:extLst>
              <a:ext uri="{FF2B5EF4-FFF2-40B4-BE49-F238E27FC236}">
                <a16:creationId xmlns:a16="http://schemas.microsoft.com/office/drawing/2014/main" id="{A61AB856-A892-45F5-9488-120BFC3B1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0533" y="769327"/>
            <a:ext cx="7979019" cy="531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55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76331D43-D92F-4A26-AE10-BBC2B2F1207B}"/>
              </a:ext>
            </a:extLst>
          </p:cNvPr>
          <p:cNvSpPr/>
          <p:nvPr/>
        </p:nvSpPr>
        <p:spPr>
          <a:xfrm>
            <a:off x="738828" y="234434"/>
            <a:ext cx="9280489" cy="584775"/>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 </a:t>
            </a:r>
            <a:r>
              <a:rPr lang="es-ES" sz="3200" b="1" dirty="0">
                <a:latin typeface="Times New"/>
                <a:ea typeface="Times New Roman" panose="02020603050405020304" pitchFamily="18" charset="0"/>
                <a:cs typeface="Times New Roman" panose="02020603050405020304" pitchFamily="18" charset="0"/>
              </a:rPr>
              <a:t>FUNCIONAMIENTO DE UNA COMPUTADORA</a:t>
            </a:r>
            <a:endParaRPr lang="es-AR" sz="3200" dirty="0"/>
          </a:p>
        </p:txBody>
      </p:sp>
      <p:sp>
        <p:nvSpPr>
          <p:cNvPr id="3" name="Rectángulo 2">
            <a:extLst>
              <a:ext uri="{FF2B5EF4-FFF2-40B4-BE49-F238E27FC236}">
                <a16:creationId xmlns:a16="http://schemas.microsoft.com/office/drawing/2014/main" id="{AAFB87C9-14AE-4875-8B82-7FF86866C846}"/>
              </a:ext>
            </a:extLst>
          </p:cNvPr>
          <p:cNvSpPr/>
          <p:nvPr/>
        </p:nvSpPr>
        <p:spPr>
          <a:xfrm>
            <a:off x="228600" y="2038350"/>
            <a:ext cx="11049000" cy="3539430"/>
          </a:xfrm>
          <a:prstGeom prst="rect">
            <a:avLst/>
          </a:prstGeom>
        </p:spPr>
        <p:txBody>
          <a:bodyPr wrap="square">
            <a:spAutoFit/>
          </a:bodyPr>
          <a:lstStyle/>
          <a:p>
            <a:pPr marL="1139190" indent="-224790" algn="just" hangingPunct="0">
              <a:spcAft>
                <a:spcPts val="0"/>
              </a:spcAft>
            </a:pPr>
            <a:r>
              <a:rPr lang="es-ES" sz="3200" b="1" dirty="0">
                <a:latin typeface="Times New Roman" panose="02020603050405020304" pitchFamily="18" charset="0"/>
                <a:ea typeface="Times New Roman" panose="02020603050405020304" pitchFamily="18" charset="0"/>
              </a:rPr>
              <a:t>1 - La unidad de control habilita los circuitos para realizar la búsqueda en memoria de una instrucción, y una vez hallada la transfiere al registro de instrucciones.</a:t>
            </a:r>
            <a:endParaRPr lang="es-AR" sz="3200" dirty="0">
              <a:latin typeface="Times New Roman" panose="02020603050405020304" pitchFamily="18" charset="0"/>
              <a:ea typeface="Times New Roman" panose="02020603050405020304" pitchFamily="18" charset="0"/>
            </a:endParaRPr>
          </a:p>
          <a:p>
            <a:pPr algn="just" hangingPunct="0">
              <a:spcAft>
                <a:spcPts val="0"/>
              </a:spcAft>
            </a:pPr>
            <a:r>
              <a:rPr lang="es-ES" sz="3200" b="1" dirty="0">
                <a:latin typeface="Times New Roman" panose="02020603050405020304" pitchFamily="18" charset="0"/>
                <a:ea typeface="Times New Roman" panose="02020603050405020304" pitchFamily="18" charset="0"/>
              </a:rPr>
              <a:t> </a:t>
            </a:r>
            <a:endParaRPr lang="es-AR" sz="3200" dirty="0">
              <a:latin typeface="Times New Roman" panose="02020603050405020304" pitchFamily="18" charset="0"/>
              <a:ea typeface="Times New Roman" panose="02020603050405020304" pitchFamily="18" charset="0"/>
            </a:endParaRPr>
          </a:p>
          <a:p>
            <a:pPr algn="just" hangingPunct="0">
              <a:spcAft>
                <a:spcPts val="0"/>
              </a:spcAft>
            </a:pPr>
            <a:r>
              <a:rPr lang="es-ES" sz="3200" b="1" dirty="0">
                <a:latin typeface="Times New Roman" panose="02020603050405020304" pitchFamily="18" charset="0"/>
                <a:ea typeface="Times New Roman" panose="02020603050405020304" pitchFamily="18" charset="0"/>
              </a:rPr>
              <a:t>		2 - Una vez ubicada la instrucción en el registro de   				instrucciones, debe proceder a hacerla ejecutar.</a:t>
            </a:r>
            <a:endParaRPr lang="es-AR" sz="32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9144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12F0A70-939D-48D1-9507-1969B03286BE}"/>
              </a:ext>
            </a:extLst>
          </p:cNvPr>
          <p:cNvSpPr txBox="1"/>
          <p:nvPr/>
        </p:nvSpPr>
        <p:spPr>
          <a:xfrm>
            <a:off x="3061855" y="1205345"/>
            <a:ext cx="5320145" cy="369332"/>
          </a:xfrm>
          <a:prstGeom prst="rect">
            <a:avLst/>
          </a:prstGeom>
          <a:noFill/>
        </p:spPr>
        <p:txBody>
          <a:bodyPr wrap="square" rtlCol="0">
            <a:spAutoFit/>
          </a:bodyPr>
          <a:lstStyle/>
          <a:p>
            <a:pPr algn="ctr"/>
            <a:r>
              <a:rPr lang="es-AR" dirty="0"/>
              <a:t>INSTRUCCIÓN</a:t>
            </a:r>
          </a:p>
        </p:txBody>
      </p:sp>
      <p:sp>
        <p:nvSpPr>
          <p:cNvPr id="4" name="CuadroTexto 3">
            <a:extLst>
              <a:ext uri="{FF2B5EF4-FFF2-40B4-BE49-F238E27FC236}">
                <a16:creationId xmlns:a16="http://schemas.microsoft.com/office/drawing/2014/main" id="{B1C20FF0-3441-4FB9-8F79-541DFF958009}"/>
              </a:ext>
            </a:extLst>
          </p:cNvPr>
          <p:cNvSpPr txBox="1"/>
          <p:nvPr/>
        </p:nvSpPr>
        <p:spPr>
          <a:xfrm>
            <a:off x="1607126" y="2410691"/>
            <a:ext cx="3269673" cy="923330"/>
          </a:xfrm>
          <a:prstGeom prst="rect">
            <a:avLst/>
          </a:prstGeom>
          <a:noFill/>
          <a:ln w="25400">
            <a:solidFill>
              <a:schemeClr val="accent1"/>
            </a:solidFill>
          </a:ln>
        </p:spPr>
        <p:txBody>
          <a:bodyPr wrap="square" rtlCol="0">
            <a:spAutoFit/>
          </a:bodyPr>
          <a:lstStyle/>
          <a:p>
            <a:pPr algn="ctr"/>
            <a:endParaRPr lang="es-AR" dirty="0"/>
          </a:p>
          <a:p>
            <a:pPr algn="ctr"/>
            <a:r>
              <a:rPr lang="es-AR" dirty="0"/>
              <a:t>MANDO</a:t>
            </a:r>
          </a:p>
          <a:p>
            <a:pPr algn="ctr"/>
            <a:endParaRPr lang="es-AR" dirty="0"/>
          </a:p>
        </p:txBody>
      </p:sp>
      <p:sp>
        <p:nvSpPr>
          <p:cNvPr id="5" name="CuadroTexto 4">
            <a:extLst>
              <a:ext uri="{FF2B5EF4-FFF2-40B4-BE49-F238E27FC236}">
                <a16:creationId xmlns:a16="http://schemas.microsoft.com/office/drawing/2014/main" id="{21BF90B7-1AF0-468B-8F94-A19952388380}"/>
              </a:ext>
            </a:extLst>
          </p:cNvPr>
          <p:cNvSpPr txBox="1"/>
          <p:nvPr/>
        </p:nvSpPr>
        <p:spPr>
          <a:xfrm>
            <a:off x="4902776" y="2409414"/>
            <a:ext cx="5003224" cy="923330"/>
          </a:xfrm>
          <a:prstGeom prst="rect">
            <a:avLst/>
          </a:prstGeom>
          <a:noFill/>
          <a:ln w="25400">
            <a:solidFill>
              <a:schemeClr val="accent1"/>
            </a:solidFill>
          </a:ln>
        </p:spPr>
        <p:txBody>
          <a:bodyPr wrap="square" rtlCol="0">
            <a:spAutoFit/>
          </a:bodyPr>
          <a:lstStyle/>
          <a:p>
            <a:pPr algn="ctr"/>
            <a:endParaRPr lang="es-AR" dirty="0"/>
          </a:p>
          <a:p>
            <a:pPr algn="ctr"/>
            <a:r>
              <a:rPr lang="es-AR" dirty="0"/>
              <a:t>DIRECCIÓN</a:t>
            </a:r>
          </a:p>
          <a:p>
            <a:pPr algn="ctr"/>
            <a:endParaRPr lang="es-AR" dirty="0"/>
          </a:p>
        </p:txBody>
      </p:sp>
      <p:sp>
        <p:nvSpPr>
          <p:cNvPr id="7" name="Flecha: hacia abajo 6">
            <a:extLst>
              <a:ext uri="{FF2B5EF4-FFF2-40B4-BE49-F238E27FC236}">
                <a16:creationId xmlns:a16="http://schemas.microsoft.com/office/drawing/2014/main" id="{9E04D671-2507-43DD-BCC2-0ABA6DC39537}"/>
              </a:ext>
            </a:extLst>
          </p:cNvPr>
          <p:cNvSpPr/>
          <p:nvPr/>
        </p:nvSpPr>
        <p:spPr>
          <a:xfrm>
            <a:off x="3061855" y="3429000"/>
            <a:ext cx="386195" cy="1085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Flecha: hacia abajo 7">
            <a:extLst>
              <a:ext uri="{FF2B5EF4-FFF2-40B4-BE49-F238E27FC236}">
                <a16:creationId xmlns:a16="http://schemas.microsoft.com/office/drawing/2014/main" id="{583FB0E2-4C0F-41A9-813D-142CCA517371}"/>
              </a:ext>
            </a:extLst>
          </p:cNvPr>
          <p:cNvSpPr/>
          <p:nvPr/>
        </p:nvSpPr>
        <p:spPr>
          <a:xfrm>
            <a:off x="8052955" y="3474710"/>
            <a:ext cx="386195" cy="10858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CuadroTexto 8">
            <a:extLst>
              <a:ext uri="{FF2B5EF4-FFF2-40B4-BE49-F238E27FC236}">
                <a16:creationId xmlns:a16="http://schemas.microsoft.com/office/drawing/2014/main" id="{B9FA2613-2AF7-47B7-B167-6B970D837CC6}"/>
              </a:ext>
            </a:extLst>
          </p:cNvPr>
          <p:cNvSpPr txBox="1"/>
          <p:nvPr/>
        </p:nvSpPr>
        <p:spPr>
          <a:xfrm>
            <a:off x="1607126" y="4609829"/>
            <a:ext cx="3574474" cy="646331"/>
          </a:xfrm>
          <a:prstGeom prst="rect">
            <a:avLst/>
          </a:prstGeom>
          <a:noFill/>
          <a:ln w="28575">
            <a:solidFill>
              <a:schemeClr val="accent1">
                <a:shade val="50000"/>
              </a:schemeClr>
            </a:solidFill>
          </a:ln>
        </p:spPr>
        <p:txBody>
          <a:bodyPr wrap="square" rtlCol="0">
            <a:spAutoFit/>
          </a:bodyPr>
          <a:lstStyle/>
          <a:p>
            <a:pPr algn="ctr"/>
            <a:r>
              <a:rPr lang="es-AR" dirty="0"/>
              <a:t>00011011</a:t>
            </a:r>
          </a:p>
          <a:p>
            <a:pPr algn="ctr"/>
            <a:r>
              <a:rPr lang="es-AR" dirty="0"/>
              <a:t> CÓDIGO OPERATIVO</a:t>
            </a:r>
          </a:p>
        </p:txBody>
      </p:sp>
      <p:sp>
        <p:nvSpPr>
          <p:cNvPr id="10" name="CuadroTexto 9">
            <a:extLst>
              <a:ext uri="{FF2B5EF4-FFF2-40B4-BE49-F238E27FC236}">
                <a16:creationId xmlns:a16="http://schemas.microsoft.com/office/drawing/2014/main" id="{3437EB5E-19EA-4DAB-8957-9E45E3F44B83}"/>
              </a:ext>
            </a:extLst>
          </p:cNvPr>
          <p:cNvSpPr txBox="1"/>
          <p:nvPr/>
        </p:nvSpPr>
        <p:spPr>
          <a:xfrm>
            <a:off x="6056168" y="4702526"/>
            <a:ext cx="4783282" cy="646331"/>
          </a:xfrm>
          <a:prstGeom prst="rect">
            <a:avLst/>
          </a:prstGeom>
          <a:noFill/>
          <a:ln w="28575">
            <a:solidFill>
              <a:schemeClr val="accent1">
                <a:shade val="50000"/>
              </a:schemeClr>
            </a:solidFill>
          </a:ln>
        </p:spPr>
        <p:txBody>
          <a:bodyPr wrap="square" rtlCol="0">
            <a:spAutoFit/>
          </a:bodyPr>
          <a:lstStyle/>
          <a:p>
            <a:pPr algn="ctr"/>
            <a:r>
              <a:rPr lang="es-AR" dirty="0"/>
              <a:t>10011011</a:t>
            </a:r>
          </a:p>
          <a:p>
            <a:pPr algn="ctr"/>
            <a:r>
              <a:rPr lang="es-AR" dirty="0"/>
              <a:t> SELECCIÓN DE DIRECIÓN DE MEMORIA </a:t>
            </a:r>
          </a:p>
        </p:txBody>
      </p:sp>
    </p:spTree>
    <p:extLst>
      <p:ext uri="{BB962C8B-B14F-4D97-AF65-F5344CB8AC3E}">
        <p14:creationId xmlns:p14="http://schemas.microsoft.com/office/powerpoint/2010/main" val="1963606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779244C-24DB-4F48-B745-7328AEB82165}"/>
              </a:ext>
            </a:extLst>
          </p:cNvPr>
          <p:cNvGrpSpPr>
            <a:grpSpLocks noChangeAspect="1"/>
          </p:cNvGrpSpPr>
          <p:nvPr/>
        </p:nvGrpSpPr>
        <p:grpSpPr bwMode="auto">
          <a:xfrm>
            <a:off x="906994" y="2757261"/>
            <a:ext cx="4014527" cy="2634097"/>
            <a:chOff x="2805" y="352"/>
            <a:chExt cx="10666" cy="6998"/>
          </a:xfrm>
        </p:grpSpPr>
        <p:sp>
          <p:nvSpPr>
            <p:cNvPr id="3" name="AutoShape 3">
              <a:extLst>
                <a:ext uri="{FF2B5EF4-FFF2-40B4-BE49-F238E27FC236}">
                  <a16:creationId xmlns:a16="http://schemas.microsoft.com/office/drawing/2014/main" id="{D76BAE88-B0CB-4E65-A28E-0A4D18BD2194}"/>
                </a:ext>
              </a:extLst>
            </p:cNvPr>
            <p:cNvSpPr>
              <a:spLocks noChangeAspect="1" noChangeArrowheads="1"/>
            </p:cNvSpPr>
            <p:nvPr/>
          </p:nvSpPr>
          <p:spPr bwMode="auto">
            <a:xfrm>
              <a:off x="5820" y="2580"/>
              <a:ext cx="7651" cy="477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sp>
          <p:nvSpPr>
            <p:cNvPr id="4" name="Rectangle 4">
              <a:extLst>
                <a:ext uri="{FF2B5EF4-FFF2-40B4-BE49-F238E27FC236}">
                  <a16:creationId xmlns:a16="http://schemas.microsoft.com/office/drawing/2014/main" id="{DCE2F0E8-C945-492A-8C19-DBD8207DE408}"/>
                </a:ext>
              </a:extLst>
            </p:cNvPr>
            <p:cNvSpPr>
              <a:spLocks noChangeArrowheads="1"/>
            </p:cNvSpPr>
            <p:nvPr/>
          </p:nvSpPr>
          <p:spPr bwMode="auto">
            <a:xfrm>
              <a:off x="5055" y="531"/>
              <a:ext cx="3332" cy="1170"/>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rgbClr val="010199"/>
                    </a:outerShdw>
                  </a:effectLst>
                </a14:hiddenEffects>
              </a:ext>
            </a:extLst>
          </p:spPr>
          <p:txBody>
            <a:bodyPr vert="horz" wrap="square" lIns="42977" tIns="21489" rIns="42977" bIns="214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s-ES_tradnl" altLang="es-AR" sz="1500" b="1" i="0" u="none" strike="noStrike" cap="none" normalizeH="0" baseline="0" dirty="0">
                  <a:ln>
                    <a:noFill/>
                  </a:ln>
                  <a:solidFill>
                    <a:srgbClr val="0033CC"/>
                  </a:solidFill>
                  <a:effectLst/>
                  <a:latin typeface="Tahoma" panose="020B0604030504040204" pitchFamily="34" charset="0"/>
                </a:rPr>
                <a:t>BÚSQUEDA</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5" name="Rectangle 5">
              <a:extLst>
                <a:ext uri="{FF2B5EF4-FFF2-40B4-BE49-F238E27FC236}">
                  <a16:creationId xmlns:a16="http://schemas.microsoft.com/office/drawing/2014/main" id="{AB1B103E-AACE-4430-B72C-9ADE0DB5483C}"/>
                </a:ext>
              </a:extLst>
            </p:cNvPr>
            <p:cNvSpPr>
              <a:spLocks noChangeArrowheads="1"/>
            </p:cNvSpPr>
            <p:nvPr/>
          </p:nvSpPr>
          <p:spPr bwMode="auto">
            <a:xfrm>
              <a:off x="5056" y="3796"/>
              <a:ext cx="3332" cy="1169"/>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010199"/>
                    </a:outerShdw>
                  </a:effectLst>
                </a14:hiddenEffects>
              </a:ext>
            </a:extLst>
          </p:spPr>
          <p:txBody>
            <a:bodyPr vert="horz" wrap="square" lIns="42977" tIns="21489" rIns="42977" bIns="214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ts val="800"/>
                </a:spcAft>
                <a:buClrTx/>
                <a:buSzTx/>
                <a:buFontTx/>
                <a:buNone/>
                <a:tabLst/>
              </a:pPr>
              <a:r>
                <a:rPr kumimoji="0" lang="es-ES_tradnl" altLang="es-AR" sz="1500" b="1" i="0" u="none" strike="noStrike" cap="none" normalizeH="0" baseline="0" dirty="0">
                  <a:ln>
                    <a:noFill/>
                  </a:ln>
                  <a:solidFill>
                    <a:srgbClr val="0033CC"/>
                  </a:solidFill>
                  <a:effectLst/>
                  <a:latin typeface="Tahoma" panose="020B0604030504040204" pitchFamily="34" charset="0"/>
                </a:rPr>
                <a:t>EJECUCIÓN</a:t>
              </a: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sp>
          <p:nvSpPr>
            <p:cNvPr id="6" name="AutoShape 6">
              <a:extLst>
                <a:ext uri="{FF2B5EF4-FFF2-40B4-BE49-F238E27FC236}">
                  <a16:creationId xmlns:a16="http://schemas.microsoft.com/office/drawing/2014/main" id="{2B49FE90-29D5-4F59-BB8F-5EBFA6398240}"/>
                </a:ext>
              </a:extLst>
            </p:cNvPr>
            <p:cNvSpPr>
              <a:spLocks noChangeArrowheads="1"/>
            </p:cNvSpPr>
            <p:nvPr/>
          </p:nvSpPr>
          <p:spPr bwMode="auto">
            <a:xfrm>
              <a:off x="2805" y="712"/>
              <a:ext cx="1710" cy="4410"/>
            </a:xfrm>
            <a:prstGeom prst="curvedRightArrow">
              <a:avLst>
                <a:gd name="adj1" fmla="val 51579"/>
                <a:gd name="adj2" fmla="val 103158"/>
                <a:gd name="adj3" fmla="val 33333"/>
              </a:avLst>
            </a:prstGeom>
            <a:solidFill>
              <a:srgbClr val="0066CC"/>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txBody>
            <a:bodyPr vert="horz" wrap="square" lIns="91440" tIns="45720" rIns="91440" bIns="45720" numCol="1" anchor="ctr" anchorCtr="0" compatLnSpc="1">
              <a:prstTxWarp prst="textNoShape">
                <a:avLst/>
              </a:prstTxWarp>
            </a:bodyPr>
            <a:lstStyle/>
            <a:p>
              <a:endParaRPr lang="es-AR"/>
            </a:p>
          </p:txBody>
        </p:sp>
        <p:sp>
          <p:nvSpPr>
            <p:cNvPr id="7" name="AutoShape 7">
              <a:extLst>
                <a:ext uri="{FF2B5EF4-FFF2-40B4-BE49-F238E27FC236}">
                  <a16:creationId xmlns:a16="http://schemas.microsoft.com/office/drawing/2014/main" id="{0D184372-C44F-42E1-AEBA-0308E09312D2}"/>
                </a:ext>
              </a:extLst>
            </p:cNvPr>
            <p:cNvSpPr>
              <a:spLocks noChangeArrowheads="1"/>
            </p:cNvSpPr>
            <p:nvPr/>
          </p:nvSpPr>
          <p:spPr bwMode="auto">
            <a:xfrm flipH="1" flipV="1">
              <a:off x="8835" y="352"/>
              <a:ext cx="1621" cy="4230"/>
            </a:xfrm>
            <a:prstGeom prst="curvedRightArrow">
              <a:avLst>
                <a:gd name="adj1" fmla="val 52190"/>
                <a:gd name="adj2" fmla="val 104380"/>
                <a:gd name="adj3" fmla="val 33333"/>
              </a:avLst>
            </a:prstGeom>
            <a:solidFill>
              <a:srgbClr val="0066CC"/>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txBody>
            <a:bodyPr vert="horz" wrap="square" lIns="91440" tIns="45720" rIns="91440" bIns="45720" numCol="1" anchor="ctr" anchorCtr="0" compatLnSpc="1">
              <a:prstTxWarp prst="textNoShape">
                <a:avLst/>
              </a:prstTxWarp>
            </a:bodyPr>
            <a:lstStyle/>
            <a:p>
              <a:endParaRPr lang="es-AR"/>
            </a:p>
          </p:txBody>
        </p:sp>
      </p:grpSp>
      <p:pic>
        <p:nvPicPr>
          <p:cNvPr id="8200" name="Picture 8">
            <a:extLst>
              <a:ext uri="{FF2B5EF4-FFF2-40B4-BE49-F238E27FC236}">
                <a16:creationId xmlns:a16="http://schemas.microsoft.com/office/drawing/2014/main" id="{2CCD3D11-F87A-4FC1-92BB-2DD50F91EA39}"/>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1173" t="-1007" r="-4964" b="-232"/>
          <a:stretch>
            <a:fillRect/>
          </a:stretch>
        </p:blipFill>
        <p:spPr bwMode="auto">
          <a:xfrm>
            <a:off x="4596482" y="770071"/>
            <a:ext cx="5347998" cy="5938205"/>
          </a:xfrm>
          <a:prstGeom prst="rect">
            <a:avLst/>
          </a:prstGeom>
          <a:solidFill>
            <a:schemeClr val="bg2">
              <a:lumMod val="60000"/>
              <a:lumOff val="40000"/>
            </a:schemeClr>
          </a:solidFill>
        </p:spPr>
      </p:pic>
      <p:sp>
        <p:nvSpPr>
          <p:cNvPr id="8" name="Rectángulo 7">
            <a:extLst>
              <a:ext uri="{FF2B5EF4-FFF2-40B4-BE49-F238E27FC236}">
                <a16:creationId xmlns:a16="http://schemas.microsoft.com/office/drawing/2014/main" id="{93F6F0FE-7B00-475F-840B-A3A9D1B8FB64}"/>
              </a:ext>
            </a:extLst>
          </p:cNvPr>
          <p:cNvSpPr/>
          <p:nvPr/>
        </p:nvSpPr>
        <p:spPr>
          <a:xfrm>
            <a:off x="6442691" y="166601"/>
            <a:ext cx="1973617"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Ciclo de máquina.</a:t>
            </a:r>
            <a:endParaRPr lang="es-AR" dirty="0"/>
          </a:p>
        </p:txBody>
      </p:sp>
    </p:spTree>
    <p:extLst>
      <p:ext uri="{BB962C8B-B14F-4D97-AF65-F5344CB8AC3E}">
        <p14:creationId xmlns:p14="http://schemas.microsoft.com/office/powerpoint/2010/main" val="281096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0E69852C-F93C-438C-8158-A812CE1569C7}"/>
              </a:ext>
            </a:extLst>
          </p:cNvPr>
          <p:cNvSpPr/>
          <p:nvPr/>
        </p:nvSpPr>
        <p:spPr>
          <a:xfrm>
            <a:off x="2125737" y="752926"/>
            <a:ext cx="7940526" cy="2308324"/>
          </a:xfrm>
          <a:prstGeom prst="rect">
            <a:avLst/>
          </a:prstGeom>
        </p:spPr>
        <p:txBody>
          <a:bodyPr wrap="square">
            <a:spAutoFit/>
          </a:bodyPr>
          <a:lstStyle/>
          <a:p>
            <a:pPr algn="ctr"/>
            <a:r>
              <a:rPr lang="es-ES" sz="3600" b="1" dirty="0">
                <a:latin typeface="Arial" panose="020B0604020202020204" pitchFamily="34" charset="0"/>
                <a:ea typeface="Times New Roman" panose="02020603050405020304" pitchFamily="18" charset="0"/>
                <a:cs typeface="Times New Roman" panose="02020603050405020304" pitchFamily="18" charset="0"/>
              </a:rPr>
              <a:t>Arquitectura de Computadoras</a:t>
            </a:r>
          </a:p>
          <a:p>
            <a:endParaRPr lang="es-ES" sz="3600" b="1" dirty="0">
              <a:latin typeface="Arial" panose="020B0604020202020204" pitchFamily="34" charset="0"/>
              <a:cs typeface="Times New Roman" panose="02020603050405020304" pitchFamily="18" charset="0"/>
            </a:endParaRPr>
          </a:p>
          <a:p>
            <a:endParaRPr lang="es-ES" sz="3600" b="1" dirty="0">
              <a:latin typeface="Arial" panose="020B0604020202020204" pitchFamily="34" charset="0"/>
              <a:cs typeface="Times New Roman" panose="02020603050405020304" pitchFamily="18" charset="0"/>
            </a:endParaRPr>
          </a:p>
          <a:p>
            <a:pPr algn="ctr"/>
            <a:r>
              <a:rPr lang="es-ES" sz="3600" b="1" dirty="0">
                <a:latin typeface="Arial" panose="020B0604020202020204" pitchFamily="34" charset="0"/>
                <a:cs typeface="Times New Roman" panose="02020603050405020304" pitchFamily="18" charset="0"/>
              </a:rPr>
              <a:t>¿qué es?</a:t>
            </a:r>
            <a:endParaRPr lang="es-AR" sz="3600" dirty="0"/>
          </a:p>
        </p:txBody>
      </p:sp>
      <p:pic>
        <p:nvPicPr>
          <p:cNvPr id="5" name="Imagen 4">
            <a:extLst>
              <a:ext uri="{FF2B5EF4-FFF2-40B4-BE49-F238E27FC236}">
                <a16:creationId xmlns:a16="http://schemas.microsoft.com/office/drawing/2014/main" id="{441B4A9B-8666-41EE-83D8-0355A485B46F}"/>
              </a:ext>
            </a:extLst>
          </p:cNvPr>
          <p:cNvPicPr>
            <a:picLocks noChangeAspect="1"/>
          </p:cNvPicPr>
          <p:nvPr/>
        </p:nvPicPr>
        <p:blipFill>
          <a:blip r:embed="rId2"/>
          <a:stretch>
            <a:fillRect/>
          </a:stretch>
        </p:blipFill>
        <p:spPr>
          <a:xfrm>
            <a:off x="8177230" y="2520519"/>
            <a:ext cx="3387432" cy="1939013"/>
          </a:xfrm>
          <a:prstGeom prst="rect">
            <a:avLst/>
          </a:prstGeom>
        </p:spPr>
      </p:pic>
      <p:pic>
        <p:nvPicPr>
          <p:cNvPr id="1026" name="Picture 2" descr="Resultado de imagen de micro intel imagenes">
            <a:extLst>
              <a:ext uri="{FF2B5EF4-FFF2-40B4-BE49-F238E27FC236}">
                <a16:creationId xmlns:a16="http://schemas.microsoft.com/office/drawing/2014/main" id="{58EC55FE-DCE0-472A-B65B-1F8049FE4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309" y="3557171"/>
            <a:ext cx="1636969" cy="19008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de micro intel imagenes">
            <a:extLst>
              <a:ext uri="{FF2B5EF4-FFF2-40B4-BE49-F238E27FC236}">
                <a16:creationId xmlns:a16="http://schemas.microsoft.com/office/drawing/2014/main" id="{E15065A9-E52B-4F31-9166-4470CB3D353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32804" y="1656365"/>
            <a:ext cx="1636969" cy="190080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esultado de imagen de micro intel core i9">
            <a:extLst>
              <a:ext uri="{FF2B5EF4-FFF2-40B4-BE49-F238E27FC236}">
                <a16:creationId xmlns:a16="http://schemas.microsoft.com/office/drawing/2014/main" id="{1F037C67-F3BA-4BF5-A1FF-31261A27CF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5278" y="4870921"/>
            <a:ext cx="1636969" cy="1819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de micro amd rizen">
            <a:extLst>
              <a:ext uri="{FF2B5EF4-FFF2-40B4-BE49-F238E27FC236}">
                <a16:creationId xmlns:a16="http://schemas.microsoft.com/office/drawing/2014/main" id="{FC3E7C10-4F34-4ED8-99F4-98AF53F271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86771" y="2606768"/>
            <a:ext cx="1860603" cy="14766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Resultado de imagen de micro amd rizen">
            <a:extLst>
              <a:ext uri="{FF2B5EF4-FFF2-40B4-BE49-F238E27FC236}">
                <a16:creationId xmlns:a16="http://schemas.microsoft.com/office/drawing/2014/main" id="{C0B8AD29-AED1-4B0E-80B5-A9BC3C2117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2416" y="4391176"/>
            <a:ext cx="2133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58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DF83E5-73AC-42BB-A7A8-586659535674}"/>
              </a:ext>
            </a:extLst>
          </p:cNvPr>
          <p:cNvSpPr>
            <a:spLocks noChangeArrowheads="1"/>
          </p:cNvSpPr>
          <p:nvPr/>
        </p:nvSpPr>
        <p:spPr bwMode="auto">
          <a:xfrm>
            <a:off x="0" y="-200299"/>
            <a:ext cx="6095999" cy="723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900113"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La secuencia es la siguiente:</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a - (CDI) </a:t>
            </a:r>
            <a:r>
              <a:rPr kumimoji="0" lang="es-ES" altLang="es-AR" sz="1600" b="1" i="1"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Cálculo de la dirección de la instrucción</a:t>
            </a:r>
            <a:r>
              <a:rPr kumimoji="0" lang="es-ES" altLang="es-AR" sz="16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a:t>
            </a: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en  forma general, la dirección efectiva de una instrucción no es contenida directamente en uno de los registros de la máquina denominado “Contador de Programa” sino que debe ser calculado en base al mismo.</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b - (BI)</a:t>
            </a:r>
            <a:r>
              <a:rPr kumimoji="0" lang="es-ES" altLang="es-AR" sz="1600" b="1" i="1"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 Búsqueda de la instrucción</a:t>
            </a:r>
            <a:r>
              <a:rPr kumimoji="0" lang="es-ES" altLang="es-AR" sz="1600" b="1" i="0" u="none" strike="noStrike" cap="none" normalizeH="0" baseline="0" dirty="0">
                <a:ln>
                  <a:noFill/>
                </a:ln>
                <a:solidFill>
                  <a:srgbClr val="FF0000"/>
                </a:solidFill>
                <a:effectLst/>
                <a:latin typeface="Arial" panose="020B0604020202020204" pitchFamily="34" charset="0"/>
                <a:ea typeface="Times New Roman" panose="02020603050405020304" pitchFamily="18" charset="0"/>
              </a:rPr>
              <a:t>:</a:t>
            </a:r>
            <a:r>
              <a:rPr kumimoji="0" lang="es-ES" altLang="es-AR"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Responde a lo anteriormente visto, o sea alcanzar la posición de memoria indicada, y de traer el código de la instrucción a la Unidad de Control.</a:t>
            </a:r>
            <a:endParaRPr kumimoji="0" lang="es-AR" altLang="es-AR"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c - (DI)</a:t>
            </a:r>
            <a:r>
              <a:rPr kumimoji="0" lang="es-ES" altLang="es-AR" sz="1600" b="1" i="1"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Decodificación de la instrucción:</a:t>
            </a:r>
            <a:r>
              <a:rPr kumimoji="0" lang="es-ES" altLang="es-AR" sz="1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Este el paso necesario para la interpretación del código de la instrucción, dando origen a los comando necesarios para su ejecución.</a:t>
            </a:r>
            <a:endParaRPr kumimoji="0" lang="es-AR" altLang="es-A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d - (CDO)</a:t>
            </a:r>
            <a:r>
              <a:rPr kumimoji="0" lang="es-ES" altLang="es-AR" sz="1600" b="1" i="1"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Cálculo de la dirección del operando:</a:t>
            </a:r>
            <a:r>
              <a:rPr kumimoji="0" lang="es-ES" altLang="es-AR" sz="1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Cuando la instrucción hace referencia a un operando, es necesario, tal como se hizo para la dirección de la instrucción, calcularla para el mismo, indicando si está en memoria o si es obtenible </a:t>
            </a:r>
            <a:r>
              <a:rPr kumimoji="0" lang="es-ES" altLang="es-AR" sz="1600" b="1"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via</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Unidad de Entrada.</a:t>
            </a:r>
            <a:endParaRPr kumimoji="0" lang="es-AR" altLang="es-A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e - (BO)</a:t>
            </a:r>
            <a:r>
              <a:rPr kumimoji="0" lang="es-ES" altLang="es-AR" sz="1600" b="1" i="1"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Búsqueda del operando:</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Lo mismo que para la nueva instrucción, ahora se debe ubicar y trasladar el operando al registro indicado.</a:t>
            </a:r>
            <a:endParaRPr kumimoji="0" lang="es-AR" altLang="es-A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f - (EJEC)</a:t>
            </a:r>
            <a:r>
              <a:rPr kumimoji="0" lang="es-ES" altLang="es-AR" sz="1600" b="1" i="1"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Ejecución:</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Es la realización de la operación indicada por la instrucción sobre el operando recientemente obtenido.</a:t>
            </a:r>
            <a:endParaRPr kumimoji="0" lang="es-AR" altLang="es-A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g - (CDR)</a:t>
            </a:r>
            <a:r>
              <a:rPr kumimoji="0" lang="es-ES" altLang="es-AR" sz="1600" b="1" i="1"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Cálculo de la dirección del resultado:</a:t>
            </a:r>
            <a:r>
              <a:rPr kumimoji="0" lang="es-ES" altLang="es-AR" sz="1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 repetir el procedimiento de cálculo de una dirección.</a:t>
            </a:r>
            <a:endParaRPr kumimoji="0" lang="es-AR" altLang="es-AR"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altLang="es-AR" sz="1600" b="1" i="0"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 - (AR)</a:t>
            </a:r>
            <a:r>
              <a:rPr kumimoji="0" lang="es-ES" altLang="es-AR" sz="1600" b="1" i="1" u="none" strike="noStrike" cap="none" normalizeH="0" baseline="0" dirty="0">
                <a:ln>
                  <a:noFill/>
                </a:ln>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Almacenamiento del resultado:</a:t>
            </a:r>
            <a:r>
              <a:rPr kumimoji="0" lang="es-ES" altLang="es-AR" sz="1600" b="1" i="1"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s-ES" altLang="es-AR" sz="16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Consiste en escribir el resultado en el registro indicado, en la memoria o disponerlo en la Unidad de Salida</a:t>
            </a:r>
            <a:r>
              <a:rPr kumimoji="0" lang="es-ES" altLang="es-AR"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s-ES" altLang="es-AR" sz="1800" b="0" i="0" u="none" strike="noStrike" cap="none" normalizeH="0" baseline="0" dirty="0">
              <a:ln>
                <a:noFill/>
              </a:ln>
              <a:solidFill>
                <a:schemeClr val="tx1"/>
              </a:solidFill>
              <a:effectLst/>
              <a:latin typeface="Arial" panose="020B0604020202020204" pitchFamily="34" charset="0"/>
            </a:endParaRPr>
          </a:p>
        </p:txBody>
      </p:sp>
      <p:pic>
        <p:nvPicPr>
          <p:cNvPr id="1027" name="Picture 3">
            <a:extLst>
              <a:ext uri="{FF2B5EF4-FFF2-40B4-BE49-F238E27FC236}">
                <a16:creationId xmlns:a16="http://schemas.microsoft.com/office/drawing/2014/main" id="{466CEA9F-77FD-482E-8D7A-3E62C6F2780F}"/>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7782" t="880" r="-20421" b="-11624"/>
          <a:stretch>
            <a:fillRect/>
          </a:stretch>
        </p:blipFill>
        <p:spPr bwMode="auto">
          <a:xfrm>
            <a:off x="6248399" y="777081"/>
            <a:ext cx="5666936" cy="6087856"/>
          </a:xfrm>
          <a:prstGeom prst="rect">
            <a:avLst/>
          </a:prstGeom>
          <a:solidFill>
            <a:schemeClr val="tx1">
              <a:lumMod val="95000"/>
            </a:schemeClr>
          </a:solidFill>
          <a:ln>
            <a:noFill/>
          </a:ln>
        </p:spPr>
      </p:pic>
      <p:sp>
        <p:nvSpPr>
          <p:cNvPr id="5" name="Rectángulo 4">
            <a:extLst>
              <a:ext uri="{FF2B5EF4-FFF2-40B4-BE49-F238E27FC236}">
                <a16:creationId xmlns:a16="http://schemas.microsoft.com/office/drawing/2014/main" id="{347D0394-6519-4B63-923A-DE272EBD6EF1}"/>
              </a:ext>
            </a:extLst>
          </p:cNvPr>
          <p:cNvSpPr/>
          <p:nvPr/>
        </p:nvSpPr>
        <p:spPr>
          <a:xfrm>
            <a:off x="6248399" y="251752"/>
            <a:ext cx="4314001" cy="369332"/>
          </a:xfrm>
          <a:prstGeom prst="rect">
            <a:avLst/>
          </a:prstGeom>
        </p:spPr>
        <p:txBody>
          <a:bodyPr wrap="none">
            <a:spAutoFit/>
          </a:bodyPr>
          <a:lstStyle/>
          <a:p>
            <a:r>
              <a:rPr lang="es-ES" b="1" dirty="0">
                <a:latin typeface="Times New Roman" panose="02020603050405020304" pitchFamily="18" charset="0"/>
                <a:ea typeface="Times New Roman" panose="02020603050405020304" pitchFamily="18" charset="0"/>
              </a:rPr>
              <a:t>Diagrama de estados del ciclo de máquina</a:t>
            </a:r>
            <a:endParaRPr lang="es-AR" dirty="0"/>
          </a:p>
        </p:txBody>
      </p:sp>
    </p:spTree>
    <p:extLst>
      <p:ext uri="{BB962C8B-B14F-4D97-AF65-F5344CB8AC3E}">
        <p14:creationId xmlns:p14="http://schemas.microsoft.com/office/powerpoint/2010/main" val="22945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E34B4EB-B840-4473-A0D7-63B6547D11B9}"/>
              </a:ext>
            </a:extLst>
          </p:cNvPr>
          <p:cNvPicPr>
            <a:picLocks noChangeAspect="1"/>
          </p:cNvPicPr>
          <p:nvPr/>
        </p:nvPicPr>
        <p:blipFill>
          <a:blip r:embed="rId2"/>
          <a:stretch>
            <a:fillRect/>
          </a:stretch>
        </p:blipFill>
        <p:spPr>
          <a:xfrm>
            <a:off x="1115410" y="161226"/>
            <a:ext cx="5348452" cy="6535547"/>
          </a:xfrm>
          <a:prstGeom prst="rect">
            <a:avLst/>
          </a:prstGeom>
          <a:solidFill>
            <a:schemeClr val="accent1"/>
          </a:solidFill>
        </p:spPr>
      </p:pic>
      <p:pic>
        <p:nvPicPr>
          <p:cNvPr id="4" name="Imagen 3">
            <a:extLst>
              <a:ext uri="{FF2B5EF4-FFF2-40B4-BE49-F238E27FC236}">
                <a16:creationId xmlns:a16="http://schemas.microsoft.com/office/drawing/2014/main" id="{7D17759E-18B8-46F1-8220-6580A033E568}"/>
              </a:ext>
            </a:extLst>
          </p:cNvPr>
          <p:cNvPicPr>
            <a:picLocks noChangeAspect="1"/>
          </p:cNvPicPr>
          <p:nvPr/>
        </p:nvPicPr>
        <p:blipFill>
          <a:blip r:embed="rId3"/>
          <a:stretch>
            <a:fillRect/>
          </a:stretch>
        </p:blipFill>
        <p:spPr>
          <a:xfrm>
            <a:off x="7062623" y="2705098"/>
            <a:ext cx="4457703" cy="1447801"/>
          </a:xfrm>
          <a:prstGeom prst="rect">
            <a:avLst/>
          </a:prstGeom>
        </p:spPr>
      </p:pic>
    </p:spTree>
    <p:extLst>
      <p:ext uri="{BB962C8B-B14F-4D97-AF65-F5344CB8AC3E}">
        <p14:creationId xmlns:p14="http://schemas.microsoft.com/office/powerpoint/2010/main" val="3181554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D1449401-B9F7-4A4A-BE36-ED3A8ABBD671}"/>
              </a:ext>
            </a:extLst>
          </p:cNvPr>
          <p:cNvSpPr/>
          <p:nvPr/>
        </p:nvSpPr>
        <p:spPr>
          <a:xfrm>
            <a:off x="665017" y="376490"/>
            <a:ext cx="7592291" cy="369332"/>
          </a:xfrm>
          <a:prstGeom prst="rect">
            <a:avLst/>
          </a:prstGeom>
        </p:spPr>
        <p:txBody>
          <a:bodyPr wrap="square">
            <a:spAutoFit/>
          </a:bodyPr>
          <a:lstStyle/>
          <a:p>
            <a:r>
              <a:rPr lang="es-ES" b="1" dirty="0">
                <a:latin typeface="Times New Roman" panose="02020603050405020304" pitchFamily="18" charset="0"/>
                <a:ea typeface="Times New Roman" panose="02020603050405020304" pitchFamily="18" charset="0"/>
              </a:rPr>
              <a:t>FUNCIONAMIENTO SIMPLIFICADO DE UNA COMPUTADORA:</a:t>
            </a:r>
            <a:endParaRPr lang="es-AR" dirty="0"/>
          </a:p>
        </p:txBody>
      </p:sp>
      <p:pic>
        <p:nvPicPr>
          <p:cNvPr id="2050" name="Picture 2">
            <a:extLst>
              <a:ext uri="{FF2B5EF4-FFF2-40B4-BE49-F238E27FC236}">
                <a16:creationId xmlns:a16="http://schemas.microsoft.com/office/drawing/2014/main" id="{1EDAA78E-61DC-415B-9612-711FED7ADB10}"/>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l="-1103" t="-1573" r="-5768" b="-6075"/>
          <a:stretch>
            <a:fillRect/>
          </a:stretch>
        </p:blipFill>
        <p:spPr bwMode="auto">
          <a:xfrm>
            <a:off x="3126005" y="1497568"/>
            <a:ext cx="6087008" cy="4293632"/>
          </a:xfrm>
          <a:prstGeom prst="rect">
            <a:avLst/>
          </a:prstGeom>
          <a:solidFill>
            <a:schemeClr val="tx1">
              <a:lumMod val="95000"/>
            </a:schemeClr>
          </a:solidFill>
          <a:ln>
            <a:noFill/>
          </a:ln>
        </p:spPr>
      </p:pic>
      <p:sp>
        <p:nvSpPr>
          <p:cNvPr id="3" name="Rectángulo 2">
            <a:extLst>
              <a:ext uri="{FF2B5EF4-FFF2-40B4-BE49-F238E27FC236}">
                <a16:creationId xmlns:a16="http://schemas.microsoft.com/office/drawing/2014/main" id="{A7CD859A-E3AB-4EF7-8129-D25DFD74A8FA}"/>
              </a:ext>
            </a:extLst>
          </p:cNvPr>
          <p:cNvSpPr/>
          <p:nvPr/>
        </p:nvSpPr>
        <p:spPr>
          <a:xfrm>
            <a:off x="4728473" y="5791200"/>
            <a:ext cx="2125454" cy="369332"/>
          </a:xfrm>
          <a:prstGeom prst="rect">
            <a:avLst/>
          </a:prstGeom>
        </p:spPr>
        <p:txBody>
          <a:bodyPr wrap="none">
            <a:spAutoFit/>
          </a:bodyPr>
          <a:lstStyle/>
          <a:p>
            <a:r>
              <a:rPr lang="es-ES" b="1" dirty="0">
                <a:latin typeface="Times New"/>
                <a:ea typeface="Times New Roman" panose="02020603050405020304" pitchFamily="18" charset="0"/>
                <a:cs typeface="Times New Roman" panose="02020603050405020304" pitchFamily="18" charset="0"/>
              </a:rPr>
              <a:t>Transferencia serie.</a:t>
            </a:r>
            <a:endParaRPr lang="es-AR" dirty="0"/>
          </a:p>
        </p:txBody>
      </p:sp>
    </p:spTree>
    <p:extLst>
      <p:ext uri="{BB962C8B-B14F-4D97-AF65-F5344CB8AC3E}">
        <p14:creationId xmlns:p14="http://schemas.microsoft.com/office/powerpoint/2010/main" val="33311595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25E7FF6-D7F6-49C6-A9C5-B0D5E2E485F5}"/>
              </a:ext>
            </a:extLst>
          </p:cNvPr>
          <p:cNvSpPr/>
          <p:nvPr/>
        </p:nvSpPr>
        <p:spPr>
          <a:xfrm>
            <a:off x="980662" y="1407902"/>
            <a:ext cx="10482468" cy="3724096"/>
          </a:xfrm>
          <a:prstGeom prst="rect">
            <a:avLst/>
          </a:prstGeom>
        </p:spPr>
        <p:txBody>
          <a:bodyPr wrap="square">
            <a:spAutoFit/>
          </a:bodyPr>
          <a:lstStyle/>
          <a:p>
            <a:pPr lvl="0" algn="just">
              <a:spcAft>
                <a:spcPts val="0"/>
              </a:spcAft>
            </a:pPr>
            <a:r>
              <a:rPr lang="es-ES" sz="2800" dirty="0">
                <a:latin typeface="TimesNewRoman"/>
                <a:ea typeface="Times New Roman" panose="02020603050405020304" pitchFamily="18" charset="0"/>
                <a:cs typeface="TimesNewRoman"/>
              </a:rPr>
              <a:t>En la siguiente figura se representa la interconexión entre registros de una computadora digital básica. Supongamos que la operación a realizar es una suma de dos números, uno de los cuales se encuentra ya en el registro A, el otro dato debe ser leído de la memoria y transferir al registro B. Una vez sumados, el resultado se debe transferir al registro de salida y se debe realizar el ciclo de búsqueda de la siguiente instrucción. ¿Cuáles son las acciones que debe realizar la unidad de control?</a:t>
            </a:r>
            <a:endParaRPr lang="es-AR" sz="2800" dirty="0">
              <a:latin typeface="Courier New" panose="02070309020205020404" pitchFamily="49" charset="0"/>
              <a:ea typeface="Times New Roman" panose="02020603050405020304" pitchFamily="18" charset="0"/>
              <a:cs typeface="Times New Roman" panose="02020603050405020304" pitchFamily="18" charset="0"/>
            </a:endParaRPr>
          </a:p>
          <a:p>
            <a:pPr>
              <a:spcAft>
                <a:spcPts val="0"/>
              </a:spcAft>
            </a:pPr>
            <a:r>
              <a:rPr lang="es-ES" sz="1200" dirty="0">
                <a:latin typeface="Courier New" panose="02070309020205020404" pitchFamily="49" charset="0"/>
                <a:ea typeface="Times New Roman" panose="02020603050405020304" pitchFamily="18" charset="0"/>
                <a:cs typeface="Times New Roman" panose="02020603050405020304" pitchFamily="18" charset="0"/>
              </a:rPr>
              <a:t> </a:t>
            </a:r>
            <a:endParaRPr lang="es-AR" sz="1200" dirty="0">
              <a:effectLst/>
              <a:latin typeface="Courier New" panose="02070309020205020404" pitchFamily="49"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25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4">
            <a:extLst>
              <a:ext uri="{FF2B5EF4-FFF2-40B4-BE49-F238E27FC236}">
                <a16:creationId xmlns:a16="http://schemas.microsoft.com/office/drawing/2014/main" id="{F07C7A89-9C4B-4EEE-A9E2-701557B10D1D}"/>
              </a:ext>
            </a:extLst>
          </p:cNvPr>
          <p:cNvGraphicFramePr>
            <a:graphicFrameLocks noGrp="1" noChangeAspect="1"/>
          </p:cNvGraphicFramePr>
          <p:nvPr>
            <p:ph idx="1"/>
          </p:nvPr>
        </p:nvGraphicFramePr>
        <p:xfrm>
          <a:off x="3503614" y="0"/>
          <a:ext cx="5648325" cy="6858000"/>
        </p:xfrm>
        <a:graphic>
          <a:graphicData uri="http://schemas.openxmlformats.org/presentationml/2006/ole">
            <mc:AlternateContent xmlns:mc="http://schemas.openxmlformats.org/markup-compatibility/2006">
              <mc:Choice xmlns:v="urn:schemas-microsoft-com:vml" Requires="v">
                <p:oleObj name="Documento" r:id="rId3" imgW="5456225" imgH="7706563" progId="WordPro.Document">
                  <p:embed/>
                </p:oleObj>
              </mc:Choice>
              <mc:Fallback>
                <p:oleObj name="Documento" r:id="rId3" imgW="5456225" imgH="7706563" progId="WordPro.Document">
                  <p:embed/>
                  <p:pic>
                    <p:nvPicPr>
                      <p:cNvPr id="75778" name="Object 4">
                        <a:extLst>
                          <a:ext uri="{FF2B5EF4-FFF2-40B4-BE49-F238E27FC236}">
                            <a16:creationId xmlns:a16="http://schemas.microsoft.com/office/drawing/2014/main" id="{F07C7A89-9C4B-4EEE-A9E2-701557B10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503614" y="0"/>
                        <a:ext cx="5648325" cy="685800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ectángulo 1">
            <a:extLst>
              <a:ext uri="{FF2B5EF4-FFF2-40B4-BE49-F238E27FC236}">
                <a16:creationId xmlns:a16="http://schemas.microsoft.com/office/drawing/2014/main" id="{5222D2AC-D0AA-4C02-AA70-1C9ACA236A67}"/>
              </a:ext>
            </a:extLst>
          </p:cNvPr>
          <p:cNvSpPr/>
          <p:nvPr/>
        </p:nvSpPr>
        <p:spPr>
          <a:xfrm>
            <a:off x="224852" y="305068"/>
            <a:ext cx="2188563" cy="5940088"/>
          </a:xfrm>
          <a:prstGeom prst="rect">
            <a:avLst/>
          </a:prstGeom>
        </p:spPr>
        <p:txBody>
          <a:bodyPr wrap="square">
            <a:spAutoFit/>
          </a:bodyPr>
          <a:lstStyle/>
          <a:p>
            <a:r>
              <a:rPr lang="es-ES" sz="2000" dirty="0">
                <a:latin typeface="TimesNewRoman"/>
                <a:ea typeface="Times New Roman" panose="02020603050405020304" pitchFamily="18" charset="0"/>
                <a:cs typeface="TimesNewRoman"/>
              </a:rPr>
              <a:t>Supongamos que la operación a realizar es una suma de dos números, uno de los cuales se encuentra ya en el registro A, el otro dato debe ser leído de la memoria y transferir al registro B. Una vez sumados, el resultado se debe transferir al registro de salida y se debe realizar el ciclo de búsqueda de la siguiente instrucción.</a:t>
            </a:r>
            <a:endParaRPr lang="es-AR" sz="2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79A7171C-F6E8-4A16-8D8B-BD0E9DDFAFE1}"/>
              </a:ext>
            </a:extLst>
          </p:cNvPr>
          <p:cNvSpPr>
            <a:spLocks noGrp="1" noChangeArrowheads="1"/>
          </p:cNvSpPr>
          <p:nvPr>
            <p:ph type="title"/>
          </p:nvPr>
        </p:nvSpPr>
        <p:spPr/>
        <p:txBody>
          <a:bodyPr/>
          <a:lstStyle/>
          <a:p>
            <a:pPr algn="ctr" eaLnBrk="1" hangingPunct="1">
              <a:defRPr/>
            </a:pPr>
            <a:r>
              <a:rPr lang="es-ES"/>
              <a:t>FASE DE BÚSQUEDA</a:t>
            </a:r>
          </a:p>
        </p:txBody>
      </p:sp>
      <p:sp>
        <p:nvSpPr>
          <p:cNvPr id="501763" name="Rectangle 3">
            <a:extLst>
              <a:ext uri="{FF2B5EF4-FFF2-40B4-BE49-F238E27FC236}">
                <a16:creationId xmlns:a16="http://schemas.microsoft.com/office/drawing/2014/main" id="{2592BA57-798E-41FD-ADB8-41BC3C2F663F}"/>
              </a:ext>
            </a:extLst>
          </p:cNvPr>
          <p:cNvSpPr>
            <a:spLocks noGrp="1" noChangeArrowheads="1"/>
          </p:cNvSpPr>
          <p:nvPr>
            <p:ph type="body" idx="1"/>
          </p:nvPr>
        </p:nvSpPr>
        <p:spPr>
          <a:xfrm>
            <a:off x="1992313" y="1916113"/>
            <a:ext cx="8229600" cy="4114800"/>
          </a:xfrm>
        </p:spPr>
        <p:txBody>
          <a:bodyPr/>
          <a:lstStyle/>
          <a:p>
            <a:pPr eaLnBrk="1" hangingPunct="1">
              <a:buFontTx/>
              <a:buNone/>
              <a:defRPr/>
            </a:pPr>
            <a:r>
              <a:rPr lang="es-ES" dirty="0">
                <a:solidFill>
                  <a:srgbClr val="FFFF66"/>
                </a:solidFill>
              </a:rPr>
              <a:t>LA UNIDAD DE CONTROL:</a:t>
            </a:r>
          </a:p>
          <a:p>
            <a:pPr eaLnBrk="1" hangingPunct="1">
              <a:defRPr/>
            </a:pPr>
            <a:endParaRPr lang="es-ES" dirty="0">
              <a:solidFill>
                <a:srgbClr val="FFFF66"/>
              </a:solidFill>
            </a:endParaRPr>
          </a:p>
          <a:p>
            <a:pPr eaLnBrk="1" hangingPunct="1">
              <a:defRPr/>
            </a:pPr>
            <a:r>
              <a:rPr lang="es-ES" dirty="0">
                <a:solidFill>
                  <a:srgbClr val="FFFF66"/>
                </a:solidFill>
              </a:rPr>
              <a:t>HABILITA LAS COMPUERTAS ADECUADAS </a:t>
            </a:r>
          </a:p>
          <a:p>
            <a:pPr eaLnBrk="1" hangingPunct="1">
              <a:defRPr/>
            </a:pPr>
            <a:endParaRPr lang="es-ES" dirty="0">
              <a:solidFill>
                <a:srgbClr val="FFFF66"/>
              </a:solidFill>
            </a:endParaRPr>
          </a:p>
          <a:p>
            <a:pPr eaLnBrk="1" hangingPunct="1">
              <a:defRPr/>
            </a:pPr>
            <a:r>
              <a:rPr lang="es-ES" dirty="0">
                <a:solidFill>
                  <a:srgbClr val="FFFF66"/>
                </a:solidFill>
              </a:rPr>
              <a:t>TRANSFIERE EL CONTENIDO DE LA POSICIÓN DE MEMORIA A LA UNIDAD DE LECTURA DE LA MISMA.</a:t>
            </a:r>
          </a:p>
          <a:p>
            <a:pPr eaLnBrk="1" hangingPunct="1">
              <a:defRPr/>
            </a:pPr>
            <a:endParaRPr lang="es-ES" dirty="0">
              <a:solidFill>
                <a:srgbClr val="FFFF66"/>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6">
            <a:extLst>
              <a:ext uri="{FF2B5EF4-FFF2-40B4-BE49-F238E27FC236}">
                <a16:creationId xmlns:a16="http://schemas.microsoft.com/office/drawing/2014/main" id="{FCE28076-0B0D-4ED7-A50A-C9D7C5FB9180}"/>
              </a:ext>
            </a:extLst>
          </p:cNvPr>
          <p:cNvSpPr>
            <a:spLocks noChangeArrowheads="1"/>
          </p:cNvSpPr>
          <p:nvPr/>
        </p:nvSpPr>
        <p:spPr bwMode="auto">
          <a:xfrm>
            <a:off x="159226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sp>
        <p:nvSpPr>
          <p:cNvPr id="79875" name="Rectangle 9">
            <a:extLst>
              <a:ext uri="{FF2B5EF4-FFF2-40B4-BE49-F238E27FC236}">
                <a16:creationId xmlns:a16="http://schemas.microsoft.com/office/drawing/2014/main" id="{DDE4401B-1A29-4950-B249-180C8DFD6940}"/>
              </a:ext>
            </a:extLst>
          </p:cNvPr>
          <p:cNvSpPr>
            <a:spLocks noChangeArrowheads="1"/>
          </p:cNvSpPr>
          <p:nvPr/>
        </p:nvSpPr>
        <p:spPr bwMode="auto">
          <a:xfrm>
            <a:off x="159226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79876" name="Object 10">
            <a:extLst>
              <a:ext uri="{FF2B5EF4-FFF2-40B4-BE49-F238E27FC236}">
                <a16:creationId xmlns:a16="http://schemas.microsoft.com/office/drawing/2014/main" id="{C254A132-067B-42BB-8371-E0C3A01A23A5}"/>
              </a:ext>
            </a:extLst>
          </p:cNvPr>
          <p:cNvGraphicFramePr>
            <a:graphicFrameLocks noGrp="1" noChangeAspect="1"/>
          </p:cNvGraphicFramePr>
          <p:nvPr>
            <p:ph/>
          </p:nvPr>
        </p:nvGraphicFramePr>
        <p:xfrm>
          <a:off x="3071813" y="0"/>
          <a:ext cx="5645150"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79876" name="Object 10">
                        <a:extLst>
                          <a:ext uri="{FF2B5EF4-FFF2-40B4-BE49-F238E27FC236}">
                            <a16:creationId xmlns:a16="http://schemas.microsoft.com/office/drawing/2014/main" id="{C254A132-067B-42BB-8371-E0C3A01A23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071813" y="0"/>
                        <a:ext cx="5645150"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A11DA815-EBAD-43E8-BC40-64D90D1B17D9}"/>
              </a:ext>
            </a:extLst>
          </p:cNvPr>
          <p:cNvSpPr>
            <a:spLocks noGrp="1" noChangeArrowheads="1"/>
          </p:cNvSpPr>
          <p:nvPr>
            <p:ph type="title"/>
          </p:nvPr>
        </p:nvSpPr>
        <p:spPr/>
        <p:txBody>
          <a:bodyPr/>
          <a:lstStyle/>
          <a:p>
            <a:pPr algn="ctr" eaLnBrk="1" hangingPunct="1">
              <a:defRPr/>
            </a:pPr>
            <a:r>
              <a:rPr lang="es-ES"/>
              <a:t>ENTRADA DE DATOS</a:t>
            </a:r>
          </a:p>
        </p:txBody>
      </p:sp>
      <p:sp>
        <p:nvSpPr>
          <p:cNvPr id="504835" name="Rectangle 3">
            <a:extLst>
              <a:ext uri="{FF2B5EF4-FFF2-40B4-BE49-F238E27FC236}">
                <a16:creationId xmlns:a16="http://schemas.microsoft.com/office/drawing/2014/main" id="{A0C3D065-6FE7-471E-B934-68D91EE8CBB1}"/>
              </a:ext>
            </a:extLst>
          </p:cNvPr>
          <p:cNvSpPr>
            <a:spLocks noGrp="1" noChangeArrowheads="1"/>
          </p:cNvSpPr>
          <p:nvPr>
            <p:ph type="body" idx="1"/>
          </p:nvPr>
        </p:nvSpPr>
        <p:spPr/>
        <p:txBody>
          <a:bodyPr/>
          <a:lstStyle/>
          <a:p>
            <a:pPr algn="just" eaLnBrk="1" hangingPunct="1">
              <a:defRPr/>
            </a:pPr>
            <a:r>
              <a:rPr lang="es-ES" dirty="0">
                <a:solidFill>
                  <a:srgbClr val="FFFF66"/>
                </a:solidFill>
              </a:rPr>
              <a:t>NUEVAMENTE LA UNIDAD DE CONTROL HABILITA LAS COMPUERTAS ADECUADAS Y EL PROGRAMA O LOS DATOS PASAN POR LA UNIDAD DE ENTRADA HASTA LA POSICIÓN DE MEMORIA INDICADA, LA PRIMERA POR LA DIRECCIÓN DE LA INSTRUCCIÓN, LAS RESTANTES POR EL CONTADOR DE PROGRAMA.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3970" name="Object 7">
            <a:extLst>
              <a:ext uri="{FF2B5EF4-FFF2-40B4-BE49-F238E27FC236}">
                <a16:creationId xmlns:a16="http://schemas.microsoft.com/office/drawing/2014/main" id="{F67617F2-4184-4099-9D66-2C22EE48D62E}"/>
              </a:ext>
            </a:extLst>
          </p:cNvPr>
          <p:cNvGraphicFramePr>
            <a:graphicFrameLocks noGrp="1" noChangeAspect="1"/>
          </p:cNvGraphicFramePr>
          <p:nvPr>
            <p:ph/>
          </p:nvPr>
        </p:nvGraphicFramePr>
        <p:xfrm>
          <a:off x="3648076" y="0"/>
          <a:ext cx="4868863" cy="6858000"/>
        </p:xfrm>
        <a:graphic>
          <a:graphicData uri="http://schemas.openxmlformats.org/presentationml/2006/ole">
            <mc:AlternateContent xmlns:mc="http://schemas.openxmlformats.org/markup-compatibility/2006">
              <mc:Choice xmlns:v="urn:schemas-microsoft-com:vml" Requires="v">
                <p:oleObj name="Documento" r:id="rId3" imgW="5462977" imgH="7694947" progId="Word.Document.8">
                  <p:embed/>
                </p:oleObj>
              </mc:Choice>
              <mc:Fallback>
                <p:oleObj name="Documento" r:id="rId3" imgW="5462977" imgH="7694947" progId="Word.Document.8">
                  <p:embed/>
                  <p:pic>
                    <p:nvPicPr>
                      <p:cNvPr id="83970" name="Object 7">
                        <a:extLst>
                          <a:ext uri="{FF2B5EF4-FFF2-40B4-BE49-F238E27FC236}">
                            <a16:creationId xmlns:a16="http://schemas.microsoft.com/office/drawing/2014/main" id="{F67617F2-4184-4099-9D66-2C22EE48D6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076" y="0"/>
                        <a:ext cx="4868863"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D3AD0DE5-695F-430F-A929-F2A7096B641E}"/>
              </a:ext>
            </a:extLst>
          </p:cNvPr>
          <p:cNvSpPr>
            <a:spLocks noGrp="1" noChangeArrowheads="1"/>
          </p:cNvSpPr>
          <p:nvPr>
            <p:ph type="title"/>
          </p:nvPr>
        </p:nvSpPr>
        <p:spPr/>
        <p:txBody>
          <a:bodyPr/>
          <a:lstStyle/>
          <a:p>
            <a:pPr algn="ctr" eaLnBrk="1" hangingPunct="1">
              <a:defRPr/>
            </a:pPr>
            <a:r>
              <a:rPr lang="es-ES"/>
              <a:t>EJECUCIÓN DEL PROGRAMA</a:t>
            </a:r>
          </a:p>
        </p:txBody>
      </p:sp>
      <p:sp>
        <p:nvSpPr>
          <p:cNvPr id="505859" name="Rectangle 3">
            <a:extLst>
              <a:ext uri="{FF2B5EF4-FFF2-40B4-BE49-F238E27FC236}">
                <a16:creationId xmlns:a16="http://schemas.microsoft.com/office/drawing/2014/main" id="{4F013E7B-4F91-4354-ABDB-92C6F7C7EFDD}"/>
              </a:ext>
            </a:extLst>
          </p:cNvPr>
          <p:cNvSpPr>
            <a:spLocks noGrp="1" noChangeArrowheads="1"/>
          </p:cNvSpPr>
          <p:nvPr>
            <p:ph type="body" idx="1"/>
          </p:nvPr>
        </p:nvSpPr>
        <p:spPr/>
        <p:txBody>
          <a:bodyPr/>
          <a:lstStyle/>
          <a:p>
            <a:pPr algn="just" eaLnBrk="1" hangingPunct="1">
              <a:defRPr/>
            </a:pPr>
            <a:r>
              <a:rPr lang="es-ES" dirty="0">
                <a:solidFill>
                  <a:srgbClr val="FFFF66"/>
                </a:solidFill>
              </a:rPr>
              <a:t>HABILITANDO LAS COMPUERTAS ADECUADAS LA UNIDAD DE CONTROL EFECTÚA LA BÚSQUEDA DE CADA INSTRUCCIÓN, PASÁNDOLA AL REGISTRO DE INSTRUCCIONES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sultado de imagen para imagenes arquitectura de computadoras">
            <a:extLst>
              <a:ext uri="{FF2B5EF4-FFF2-40B4-BE49-F238E27FC236}">
                <a16:creationId xmlns:a16="http://schemas.microsoft.com/office/drawing/2014/main" id="{06FBF47D-9406-4DF8-95F9-3DD166E7C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3536" y="1353607"/>
            <a:ext cx="5528603" cy="415078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para imagenes arquitectura de computadoras">
            <a:extLst>
              <a:ext uri="{FF2B5EF4-FFF2-40B4-BE49-F238E27FC236}">
                <a16:creationId xmlns:a16="http://schemas.microsoft.com/office/drawing/2014/main" id="{9CBDBC48-2646-497C-86CE-93972239D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61" y="57150"/>
            <a:ext cx="5345339" cy="4276271"/>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2" descr="Resultado de imagen para imagen pc ibm  8088">
            <a:extLst>
              <a:ext uri="{FF2B5EF4-FFF2-40B4-BE49-F238E27FC236}">
                <a16:creationId xmlns:a16="http://schemas.microsoft.com/office/drawing/2014/main" id="{D1588AB2-B5B4-4524-959A-E0399A71B38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AR"/>
          </a:p>
        </p:txBody>
      </p:sp>
      <p:pic>
        <p:nvPicPr>
          <p:cNvPr id="6148" name="Picture 4" descr="Resultado de imagen para imagen pc ibm  8088">
            <a:extLst>
              <a:ext uri="{FF2B5EF4-FFF2-40B4-BE49-F238E27FC236}">
                <a16:creationId xmlns:a16="http://schemas.microsoft.com/office/drawing/2014/main" id="{9A696102-A4F6-4E60-8B83-D739C5FBC4D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344646" y="4445822"/>
            <a:ext cx="2503454" cy="2327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7623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5">
            <a:extLst>
              <a:ext uri="{FF2B5EF4-FFF2-40B4-BE49-F238E27FC236}">
                <a16:creationId xmlns:a16="http://schemas.microsoft.com/office/drawing/2014/main" id="{A8CEBB9F-90FC-4099-A19E-8BA596500497}"/>
              </a:ext>
            </a:extLst>
          </p:cNvPr>
          <p:cNvSpPr>
            <a:spLocks noChangeArrowheads="1"/>
          </p:cNvSpPr>
          <p:nvPr/>
        </p:nvSpPr>
        <p:spPr bwMode="auto">
          <a:xfrm>
            <a:off x="1546226"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88067" name="Object 4">
            <a:extLst>
              <a:ext uri="{FF2B5EF4-FFF2-40B4-BE49-F238E27FC236}">
                <a16:creationId xmlns:a16="http://schemas.microsoft.com/office/drawing/2014/main" id="{18715F50-C74C-4043-9498-37AAA8EC4124}"/>
              </a:ext>
            </a:extLst>
          </p:cNvPr>
          <p:cNvGraphicFramePr>
            <a:graphicFrameLocks noChangeAspect="1"/>
          </p:cNvGraphicFramePr>
          <p:nvPr/>
        </p:nvGraphicFramePr>
        <p:xfrm>
          <a:off x="3287714" y="0"/>
          <a:ext cx="5456237"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88067" name="Object 4">
                        <a:extLst>
                          <a:ext uri="{FF2B5EF4-FFF2-40B4-BE49-F238E27FC236}">
                            <a16:creationId xmlns:a16="http://schemas.microsoft.com/office/drawing/2014/main" id="{18715F50-C74C-4043-9498-37AAA8EC41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287714" y="0"/>
                        <a:ext cx="5456237"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2" name="Rectangle 4">
            <a:extLst>
              <a:ext uri="{FF2B5EF4-FFF2-40B4-BE49-F238E27FC236}">
                <a16:creationId xmlns:a16="http://schemas.microsoft.com/office/drawing/2014/main" id="{A772BE04-F66F-4407-86D3-E41D4B3199FA}"/>
              </a:ext>
            </a:extLst>
          </p:cNvPr>
          <p:cNvSpPr>
            <a:spLocks noGrp="1" noChangeArrowheads="1"/>
          </p:cNvSpPr>
          <p:nvPr>
            <p:ph type="title"/>
          </p:nvPr>
        </p:nvSpPr>
        <p:spPr/>
        <p:txBody>
          <a:bodyPr/>
          <a:lstStyle/>
          <a:p>
            <a:pPr algn="ctr" eaLnBrk="1" hangingPunct="1">
              <a:defRPr/>
            </a:pPr>
            <a:r>
              <a:rPr lang="es-ES_tradnl"/>
              <a:t>FASE DE EJECUCIÓN</a:t>
            </a:r>
            <a:endParaRPr lang="es-ES"/>
          </a:p>
        </p:txBody>
      </p:sp>
      <p:sp>
        <p:nvSpPr>
          <p:cNvPr id="498693" name="Rectangle 5">
            <a:extLst>
              <a:ext uri="{FF2B5EF4-FFF2-40B4-BE49-F238E27FC236}">
                <a16:creationId xmlns:a16="http://schemas.microsoft.com/office/drawing/2014/main" id="{19726F72-6426-41E2-A532-B494B803306E}"/>
              </a:ext>
            </a:extLst>
          </p:cNvPr>
          <p:cNvSpPr>
            <a:spLocks noGrp="1" noChangeArrowheads="1"/>
          </p:cNvSpPr>
          <p:nvPr>
            <p:ph type="body" idx="1"/>
          </p:nvPr>
        </p:nvSpPr>
        <p:spPr/>
        <p:txBody>
          <a:bodyPr/>
          <a:lstStyle/>
          <a:p>
            <a:pPr marL="609600" indent="-609600">
              <a:defRPr/>
            </a:pPr>
            <a:r>
              <a:rPr lang="es-ES_tradnl" b="1">
                <a:solidFill>
                  <a:srgbClr val="FFFF66"/>
                </a:solidFill>
              </a:rPr>
              <a:t>LA UNIDAD DE CONTROL:</a:t>
            </a:r>
          </a:p>
          <a:p>
            <a:pPr marL="609600" indent="-609600">
              <a:defRPr/>
            </a:pPr>
            <a:r>
              <a:rPr lang="es-ES_tradnl">
                <a:solidFill>
                  <a:srgbClr val="FFFF66"/>
                </a:solidFill>
              </a:rPr>
              <a:t> EMITE SEÑALES PARA HABILITAR LAS COMPUERTAS NECESARIAS</a:t>
            </a:r>
          </a:p>
          <a:p>
            <a:pPr marL="609600" indent="-609600">
              <a:defRPr/>
            </a:pPr>
            <a:r>
              <a:rPr lang="es-ES_tradnl">
                <a:solidFill>
                  <a:srgbClr val="FFFF66"/>
                </a:solidFill>
              </a:rPr>
              <a:t>INDICA A LA UNIDAD ARITMÉTICA LA OPERACIÓN A REALIZAR</a:t>
            </a:r>
          </a:p>
          <a:p>
            <a:pPr marL="609600" indent="-609600">
              <a:defRPr/>
            </a:pPr>
            <a:r>
              <a:rPr lang="es-ES_tradnl">
                <a:solidFill>
                  <a:srgbClr val="FFFF66"/>
                </a:solidFill>
              </a:rPr>
              <a:t>REMITE LAS SEÑALES DE RELOJ PARA REALIZAR LOS DESPLAZAMIENTOS</a:t>
            </a:r>
            <a:endParaRPr lang="es-ES">
              <a:solidFill>
                <a:srgbClr val="FFFF66"/>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9045C4E8-FB7C-4CDB-8ACA-0B072020A1F6}"/>
              </a:ext>
            </a:extLst>
          </p:cNvPr>
          <p:cNvSpPr>
            <a:spLocks noGrp="1" noChangeArrowheads="1"/>
          </p:cNvSpPr>
          <p:nvPr>
            <p:ph type="title"/>
          </p:nvPr>
        </p:nvSpPr>
        <p:spPr/>
        <p:txBody>
          <a:bodyPr/>
          <a:lstStyle/>
          <a:p>
            <a:pPr eaLnBrk="1" hangingPunct="1">
              <a:defRPr/>
            </a:pPr>
            <a:r>
              <a:rPr lang="es-ES" sz="4000"/>
              <a:t>ALIMENTACIÓN DEL ACUMULADOR</a:t>
            </a:r>
          </a:p>
        </p:txBody>
      </p:sp>
      <p:sp>
        <p:nvSpPr>
          <p:cNvPr id="506883" name="Rectangle 3">
            <a:extLst>
              <a:ext uri="{FF2B5EF4-FFF2-40B4-BE49-F238E27FC236}">
                <a16:creationId xmlns:a16="http://schemas.microsoft.com/office/drawing/2014/main" id="{D159C554-1847-45BB-B642-991B3E3DF6D0}"/>
              </a:ext>
            </a:extLst>
          </p:cNvPr>
          <p:cNvSpPr>
            <a:spLocks noGrp="1" noChangeArrowheads="1"/>
          </p:cNvSpPr>
          <p:nvPr>
            <p:ph type="body" idx="1"/>
          </p:nvPr>
        </p:nvSpPr>
        <p:spPr/>
        <p:txBody>
          <a:bodyPr/>
          <a:lstStyle/>
          <a:p>
            <a:pPr algn="just" eaLnBrk="1" hangingPunct="1">
              <a:defRPr/>
            </a:pPr>
            <a:r>
              <a:rPr lang="es-ES" dirty="0"/>
              <a:t>PARA REALIZAR CUALQUIER OPERACIÓN, SIEMPRE ES NECESARIO PRIMERO ENTREGAR AL ACUMULADOR UN OPERANDO.</a:t>
            </a:r>
          </a:p>
          <a:p>
            <a:pPr algn="just" eaLnBrk="1" hangingPunct="1">
              <a:defRPr/>
            </a:pPr>
            <a:r>
              <a:rPr lang="es-ES" dirty="0"/>
              <a:t>LUEGO SE ENTREGARÁ EL OTRO OPERANDO AL REGISTRO B</a:t>
            </a:r>
          </a:p>
          <a:p>
            <a:pPr eaLnBrk="1" hangingPunct="1">
              <a:defRPr/>
            </a:pPr>
            <a:endParaRPr lang="es-E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5">
            <a:extLst>
              <a:ext uri="{FF2B5EF4-FFF2-40B4-BE49-F238E27FC236}">
                <a16:creationId xmlns:a16="http://schemas.microsoft.com/office/drawing/2014/main" id="{ACF55FE9-1055-448D-8878-3DE340C8850E}"/>
              </a:ext>
            </a:extLst>
          </p:cNvPr>
          <p:cNvSpPr>
            <a:spLocks noChangeArrowheads="1"/>
          </p:cNvSpPr>
          <p:nvPr/>
        </p:nvSpPr>
        <p:spPr bwMode="auto">
          <a:xfrm>
            <a:off x="1524001" y="-64504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94211" name="Object 4">
            <a:extLst>
              <a:ext uri="{FF2B5EF4-FFF2-40B4-BE49-F238E27FC236}">
                <a16:creationId xmlns:a16="http://schemas.microsoft.com/office/drawing/2014/main" id="{62D64E97-5BBD-4D24-AE94-1D00A4553AAF}"/>
              </a:ext>
            </a:extLst>
          </p:cNvPr>
          <p:cNvGraphicFramePr>
            <a:graphicFrameLocks noChangeAspect="1"/>
          </p:cNvGraphicFramePr>
          <p:nvPr/>
        </p:nvGraphicFramePr>
        <p:xfrm>
          <a:off x="3000376" y="0"/>
          <a:ext cx="5688013"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94211" name="Object 4">
                        <a:extLst>
                          <a:ext uri="{FF2B5EF4-FFF2-40B4-BE49-F238E27FC236}">
                            <a16:creationId xmlns:a16="http://schemas.microsoft.com/office/drawing/2014/main" id="{62D64E97-5BBD-4D24-AE94-1D00A4553A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000376" y="0"/>
                        <a:ext cx="5688013"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5">
            <a:extLst>
              <a:ext uri="{FF2B5EF4-FFF2-40B4-BE49-F238E27FC236}">
                <a16:creationId xmlns:a16="http://schemas.microsoft.com/office/drawing/2014/main" id="{157A4383-DB97-45B8-A7E7-DB99E2F73D34}"/>
              </a:ext>
            </a:extLst>
          </p:cNvPr>
          <p:cNvSpPr>
            <a:spLocks noChangeArrowheads="1"/>
          </p:cNvSpPr>
          <p:nvPr/>
        </p:nvSpPr>
        <p:spPr bwMode="auto">
          <a:xfrm>
            <a:off x="1524001" y="-64504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96259" name="Object 4">
            <a:extLst>
              <a:ext uri="{FF2B5EF4-FFF2-40B4-BE49-F238E27FC236}">
                <a16:creationId xmlns:a16="http://schemas.microsoft.com/office/drawing/2014/main" id="{45C0A69C-15C1-4C1A-868F-0A0E30D04374}"/>
              </a:ext>
            </a:extLst>
          </p:cNvPr>
          <p:cNvGraphicFramePr>
            <a:graphicFrameLocks noChangeAspect="1"/>
          </p:cNvGraphicFramePr>
          <p:nvPr/>
        </p:nvGraphicFramePr>
        <p:xfrm>
          <a:off x="2927350" y="0"/>
          <a:ext cx="5905500"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96259" name="Object 4">
                        <a:extLst>
                          <a:ext uri="{FF2B5EF4-FFF2-40B4-BE49-F238E27FC236}">
                            <a16:creationId xmlns:a16="http://schemas.microsoft.com/office/drawing/2014/main" id="{45C0A69C-15C1-4C1A-868F-0A0E30D04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2927350" y="0"/>
                        <a:ext cx="5905500"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1C5C85B0-ECBD-4E01-9912-F2545F0D489C}"/>
              </a:ext>
            </a:extLst>
          </p:cNvPr>
          <p:cNvSpPr>
            <a:spLocks noGrp="1" noChangeArrowheads="1"/>
          </p:cNvSpPr>
          <p:nvPr>
            <p:ph type="title"/>
          </p:nvPr>
        </p:nvSpPr>
        <p:spPr/>
        <p:txBody>
          <a:bodyPr/>
          <a:lstStyle/>
          <a:p>
            <a:pPr eaLnBrk="1" hangingPunct="1">
              <a:defRPr/>
            </a:pPr>
            <a:r>
              <a:rPr lang="es-ES" sz="4000"/>
              <a:t>REALIZACIÓN DE LA OPERACIÓN</a:t>
            </a:r>
          </a:p>
        </p:txBody>
      </p:sp>
      <p:sp>
        <p:nvSpPr>
          <p:cNvPr id="507907" name="Rectangle 3">
            <a:extLst>
              <a:ext uri="{FF2B5EF4-FFF2-40B4-BE49-F238E27FC236}">
                <a16:creationId xmlns:a16="http://schemas.microsoft.com/office/drawing/2014/main" id="{F7523648-EFC7-4DEE-AADD-0C799B4CDB20}"/>
              </a:ext>
            </a:extLst>
          </p:cNvPr>
          <p:cNvSpPr>
            <a:spLocks noGrp="1" noChangeArrowheads="1"/>
          </p:cNvSpPr>
          <p:nvPr>
            <p:ph type="body" idx="1"/>
          </p:nvPr>
        </p:nvSpPr>
        <p:spPr/>
        <p:txBody>
          <a:bodyPr/>
          <a:lstStyle/>
          <a:p>
            <a:pPr algn="just" eaLnBrk="1" hangingPunct="1">
              <a:defRPr/>
            </a:pPr>
            <a:r>
              <a:rPr lang="es-ES" dirty="0">
                <a:solidFill>
                  <a:srgbClr val="FFFF66"/>
                </a:solidFill>
              </a:rPr>
              <a:t>LA UNIDAD DE CONTROL INDICA A LA UNIDAD LÓGICA Y ARITMÉTICA LA OPERACIÓN A REALIZAR. </a:t>
            </a:r>
          </a:p>
          <a:p>
            <a:pPr algn="just" eaLnBrk="1" hangingPunct="1">
              <a:defRPr/>
            </a:pPr>
            <a:r>
              <a:rPr lang="es-ES" dirty="0">
                <a:solidFill>
                  <a:srgbClr val="FFFF66"/>
                </a:solidFill>
              </a:rPr>
              <a:t>LA ULA DISPONE SUS CIRCUITOS PARA ELLO.</a:t>
            </a:r>
          </a:p>
          <a:p>
            <a:pPr algn="just" eaLnBrk="1" hangingPunct="1">
              <a:defRPr/>
            </a:pPr>
            <a:r>
              <a:rPr lang="es-ES" dirty="0">
                <a:solidFill>
                  <a:srgbClr val="FFFF66"/>
                </a:solidFill>
              </a:rPr>
              <a:t>EL RESULTADO QUEDARÁ EN EL ACUMULADOR.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5">
            <a:extLst>
              <a:ext uri="{FF2B5EF4-FFF2-40B4-BE49-F238E27FC236}">
                <a16:creationId xmlns:a16="http://schemas.microsoft.com/office/drawing/2014/main" id="{4D78439D-320A-4876-B5B6-50CA10874DBA}"/>
              </a:ext>
            </a:extLst>
          </p:cNvPr>
          <p:cNvSpPr>
            <a:spLocks noChangeArrowheads="1"/>
          </p:cNvSpPr>
          <p:nvPr/>
        </p:nvSpPr>
        <p:spPr bwMode="auto">
          <a:xfrm>
            <a:off x="1524001" y="-1107004"/>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100355" name="Object 4">
            <a:extLst>
              <a:ext uri="{FF2B5EF4-FFF2-40B4-BE49-F238E27FC236}">
                <a16:creationId xmlns:a16="http://schemas.microsoft.com/office/drawing/2014/main" id="{E95F26E0-C161-4745-B8C4-BB3EC08AD48C}"/>
              </a:ext>
            </a:extLst>
          </p:cNvPr>
          <p:cNvGraphicFramePr>
            <a:graphicFrameLocks noChangeAspect="1"/>
          </p:cNvGraphicFramePr>
          <p:nvPr/>
        </p:nvGraphicFramePr>
        <p:xfrm>
          <a:off x="3287714" y="0"/>
          <a:ext cx="5456237"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0355" name="Object 4">
                        <a:extLst>
                          <a:ext uri="{FF2B5EF4-FFF2-40B4-BE49-F238E27FC236}">
                            <a16:creationId xmlns:a16="http://schemas.microsoft.com/office/drawing/2014/main" id="{E95F26E0-C161-4745-B8C4-BB3EC08AD4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287714" y="0"/>
                        <a:ext cx="5456237" cy="6858000"/>
                      </a:xfrm>
                      <a:prstGeom prst="rect">
                        <a:avLst/>
                      </a:prstGeom>
                      <a:solidFill>
                        <a:srgbClr val="FFFFFF"/>
                      </a:solidFill>
                      <a:ln>
                        <a:noFill/>
                      </a:ln>
                      <a:effectLst/>
                      <a:extLs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5C5F988B-A3FD-4422-80CD-DA9DE151F4B0}"/>
              </a:ext>
            </a:extLst>
          </p:cNvPr>
          <p:cNvSpPr>
            <a:spLocks noGrp="1" noChangeArrowheads="1"/>
          </p:cNvSpPr>
          <p:nvPr>
            <p:ph type="title"/>
          </p:nvPr>
        </p:nvSpPr>
        <p:spPr/>
        <p:txBody>
          <a:bodyPr/>
          <a:lstStyle/>
          <a:p>
            <a:pPr algn="ctr" eaLnBrk="1" hangingPunct="1">
              <a:defRPr/>
            </a:pPr>
            <a:r>
              <a:rPr lang="es-ES"/>
              <a:t>ALMACENAR EL RESULTADO</a:t>
            </a:r>
          </a:p>
        </p:txBody>
      </p:sp>
      <p:sp>
        <p:nvSpPr>
          <p:cNvPr id="508931" name="Rectangle 3">
            <a:extLst>
              <a:ext uri="{FF2B5EF4-FFF2-40B4-BE49-F238E27FC236}">
                <a16:creationId xmlns:a16="http://schemas.microsoft.com/office/drawing/2014/main" id="{BB60984F-6931-4F97-95C6-B482B7659F60}"/>
              </a:ext>
            </a:extLst>
          </p:cNvPr>
          <p:cNvSpPr>
            <a:spLocks noGrp="1" noChangeArrowheads="1"/>
          </p:cNvSpPr>
          <p:nvPr>
            <p:ph type="body" idx="1"/>
          </p:nvPr>
        </p:nvSpPr>
        <p:spPr/>
        <p:txBody>
          <a:bodyPr/>
          <a:lstStyle/>
          <a:p>
            <a:pPr algn="just" eaLnBrk="1" hangingPunct="1">
              <a:defRPr/>
            </a:pPr>
            <a:r>
              <a:rPr lang="es-ES" dirty="0">
                <a:solidFill>
                  <a:srgbClr val="FFFF66"/>
                </a:solidFill>
              </a:rPr>
              <a:t>AHORA ES NECESARIO PASAR EL CONTENIDO DEL ACUMULADOR A LA UNIDAD DE MEMORIA, EN LA POSICIÓN INDICADA POR LA PARTE DIRECCIÓN DEL REGISTRO DE INSTRUCCIONES.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5">
            <a:extLst>
              <a:ext uri="{FF2B5EF4-FFF2-40B4-BE49-F238E27FC236}">
                <a16:creationId xmlns:a16="http://schemas.microsoft.com/office/drawing/2014/main" id="{66E70557-4463-4004-8702-C440C2C22E1D}"/>
              </a:ext>
            </a:extLst>
          </p:cNvPr>
          <p:cNvSpPr>
            <a:spLocks noChangeArrowheads="1"/>
          </p:cNvSpPr>
          <p:nvPr/>
        </p:nvSpPr>
        <p:spPr bwMode="auto">
          <a:xfrm>
            <a:off x="153511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104451" name="Object 4">
            <a:extLst>
              <a:ext uri="{FF2B5EF4-FFF2-40B4-BE49-F238E27FC236}">
                <a16:creationId xmlns:a16="http://schemas.microsoft.com/office/drawing/2014/main" id="{C9EEAC46-1D31-49AC-A31F-5CF65579EC98}"/>
              </a:ext>
            </a:extLst>
          </p:cNvPr>
          <p:cNvGraphicFramePr>
            <a:graphicFrameLocks noChangeAspect="1"/>
          </p:cNvGraphicFramePr>
          <p:nvPr/>
        </p:nvGraphicFramePr>
        <p:xfrm>
          <a:off x="3287714" y="0"/>
          <a:ext cx="5457825"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4451" name="Object 4">
                        <a:extLst>
                          <a:ext uri="{FF2B5EF4-FFF2-40B4-BE49-F238E27FC236}">
                            <a16:creationId xmlns:a16="http://schemas.microsoft.com/office/drawing/2014/main" id="{C9EEAC46-1D31-49AC-A31F-5CF65579EC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287714" y="0"/>
                        <a:ext cx="5457825" cy="6858000"/>
                      </a:xfrm>
                      <a:prstGeom prst="rect">
                        <a:avLst/>
                      </a:prstGeom>
                      <a:solidFill>
                        <a:srgbClr val="FFFF0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71BEE33B-BE4A-4D83-A745-8058933F5CE4}"/>
              </a:ext>
            </a:extLst>
          </p:cNvPr>
          <p:cNvSpPr>
            <a:spLocks noGrp="1" noChangeArrowheads="1"/>
          </p:cNvSpPr>
          <p:nvPr>
            <p:ph type="title"/>
          </p:nvPr>
        </p:nvSpPr>
        <p:spPr/>
        <p:txBody>
          <a:bodyPr/>
          <a:lstStyle/>
          <a:p>
            <a:pPr algn="ctr" eaLnBrk="1" hangingPunct="1">
              <a:defRPr/>
            </a:pPr>
            <a:r>
              <a:rPr lang="es-ES"/>
              <a:t>SALIDA DE LOS RESULTADOS</a:t>
            </a:r>
          </a:p>
        </p:txBody>
      </p:sp>
      <p:sp>
        <p:nvSpPr>
          <p:cNvPr id="509955" name="Rectangle 3">
            <a:extLst>
              <a:ext uri="{FF2B5EF4-FFF2-40B4-BE49-F238E27FC236}">
                <a16:creationId xmlns:a16="http://schemas.microsoft.com/office/drawing/2014/main" id="{9F6C4F15-E304-4A7E-9785-8CE90AA148E8}"/>
              </a:ext>
            </a:extLst>
          </p:cNvPr>
          <p:cNvSpPr>
            <a:spLocks noGrp="1" noChangeArrowheads="1"/>
          </p:cNvSpPr>
          <p:nvPr>
            <p:ph type="body" idx="1"/>
          </p:nvPr>
        </p:nvSpPr>
        <p:spPr/>
        <p:txBody>
          <a:bodyPr/>
          <a:lstStyle/>
          <a:p>
            <a:pPr algn="just" eaLnBrk="1" hangingPunct="1">
              <a:defRPr/>
            </a:pPr>
            <a:r>
              <a:rPr lang="es-ES" dirty="0">
                <a:solidFill>
                  <a:srgbClr val="FFFF66"/>
                </a:solidFill>
              </a:rPr>
              <a:t>FINALMENTE, SE DEBE PASAR EL CONTENIDO DE LA POSICIÓN DE MEMORIA INDICADO POR LA PARTE DIRECCIÓN DE LA INSTRUCCIÓN A LA UNIDAD DE SALIDA.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A6BC34E-E988-D35E-411B-812621CDAF71}"/>
              </a:ext>
            </a:extLst>
          </p:cNvPr>
          <p:cNvPicPr>
            <a:picLocks noChangeAspect="1"/>
          </p:cNvPicPr>
          <p:nvPr/>
        </p:nvPicPr>
        <p:blipFill>
          <a:blip r:embed="rId2"/>
          <a:stretch>
            <a:fillRect/>
          </a:stretch>
        </p:blipFill>
        <p:spPr>
          <a:xfrm>
            <a:off x="223837" y="1423987"/>
            <a:ext cx="11744325" cy="4010025"/>
          </a:xfrm>
          <a:prstGeom prst="rect">
            <a:avLst/>
          </a:prstGeom>
        </p:spPr>
      </p:pic>
    </p:spTree>
    <p:extLst>
      <p:ext uri="{BB962C8B-B14F-4D97-AF65-F5344CB8AC3E}">
        <p14:creationId xmlns:p14="http://schemas.microsoft.com/office/powerpoint/2010/main" val="1175464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5">
            <a:extLst>
              <a:ext uri="{FF2B5EF4-FFF2-40B4-BE49-F238E27FC236}">
                <a16:creationId xmlns:a16="http://schemas.microsoft.com/office/drawing/2014/main" id="{9C8EA56E-1CB0-4B9B-9775-F679C53D4CA7}"/>
              </a:ext>
            </a:extLst>
          </p:cNvPr>
          <p:cNvSpPr>
            <a:spLocks noChangeArrowheads="1"/>
          </p:cNvSpPr>
          <p:nvPr/>
        </p:nvSpPr>
        <p:spPr bwMode="auto">
          <a:xfrm>
            <a:off x="1535114" y="-608529"/>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120000"/>
              <a:buChar char="•"/>
              <a:defRPr sz="3200">
                <a:solidFill>
                  <a:schemeClr val="tx1"/>
                </a:solidFill>
                <a:latin typeface="Tahoma" panose="020B060403050404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defRPr>
            </a:lvl9pPr>
          </a:lstStyle>
          <a:p>
            <a:pPr eaLnBrk="1" hangingPunct="1">
              <a:spcBef>
                <a:spcPct val="0"/>
              </a:spcBef>
              <a:buClrTx/>
              <a:buSzTx/>
              <a:buFontTx/>
              <a:buNone/>
            </a:pPr>
            <a:endParaRPr lang="es-AR" altLang="es-AR" sz="1800"/>
          </a:p>
        </p:txBody>
      </p:sp>
      <p:graphicFrame>
        <p:nvGraphicFramePr>
          <p:cNvPr id="108547" name="Object 4">
            <a:extLst>
              <a:ext uri="{FF2B5EF4-FFF2-40B4-BE49-F238E27FC236}">
                <a16:creationId xmlns:a16="http://schemas.microsoft.com/office/drawing/2014/main" id="{F0C35BFB-F6D6-4463-9D55-F385899521AF}"/>
              </a:ext>
            </a:extLst>
          </p:cNvPr>
          <p:cNvGraphicFramePr>
            <a:graphicFrameLocks noChangeAspect="1"/>
          </p:cNvGraphicFramePr>
          <p:nvPr/>
        </p:nvGraphicFramePr>
        <p:xfrm>
          <a:off x="3000376" y="0"/>
          <a:ext cx="5457825" cy="6858000"/>
        </p:xfrm>
        <a:graphic>
          <a:graphicData uri="http://schemas.openxmlformats.org/presentationml/2006/ole">
            <mc:AlternateContent xmlns:mc="http://schemas.openxmlformats.org/markup-compatibility/2006">
              <mc:Choice xmlns:v="urn:schemas-microsoft-com:vml" Requires="v">
                <p:oleObj name="Documento" r:id="rId3" imgW="5457825" imgH="7705725" progId="WordPro.Document">
                  <p:embed/>
                </p:oleObj>
              </mc:Choice>
              <mc:Fallback>
                <p:oleObj name="Documento" r:id="rId3" imgW="5457825" imgH="7705725" progId="WordPro.Document">
                  <p:embed/>
                  <p:pic>
                    <p:nvPicPr>
                      <p:cNvPr id="108547" name="Object 4">
                        <a:extLst>
                          <a:ext uri="{FF2B5EF4-FFF2-40B4-BE49-F238E27FC236}">
                            <a16:creationId xmlns:a16="http://schemas.microsoft.com/office/drawing/2014/main" id="{F0C35BFB-F6D6-4463-9D55-F385899521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14014"/>
                      <a:stretch>
                        <a:fillRect/>
                      </a:stretch>
                    </p:blipFill>
                    <p:spPr bwMode="auto">
                      <a:xfrm>
                        <a:off x="3000376" y="0"/>
                        <a:ext cx="5457825" cy="6858000"/>
                      </a:xfrm>
                      <a:prstGeom prst="rect">
                        <a:avLst/>
                      </a:prstGeom>
                      <a:solidFill>
                        <a:srgbClr val="FFFF00"/>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010199"/>
                              </a:outerShdw>
                            </a:effectLst>
                          </a14:hiddenEffects>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16E9805-F917-4CBA-8A57-14DBAC2E27F4}"/>
              </a:ext>
            </a:extLst>
          </p:cNvPr>
          <p:cNvSpPr txBox="1"/>
          <p:nvPr/>
        </p:nvSpPr>
        <p:spPr>
          <a:xfrm>
            <a:off x="1143000" y="457200"/>
            <a:ext cx="9410700" cy="5324535"/>
          </a:xfrm>
          <a:prstGeom prst="rect">
            <a:avLst/>
          </a:prstGeom>
          <a:noFill/>
        </p:spPr>
        <p:txBody>
          <a:bodyPr wrap="square" rtlCol="0">
            <a:spAutoFit/>
          </a:bodyPr>
          <a:lstStyle/>
          <a:p>
            <a:r>
              <a:rPr lang="es-AR" sz="2000" dirty="0"/>
              <a:t>Síntesis</a:t>
            </a:r>
          </a:p>
          <a:p>
            <a:endParaRPr lang="es-AR" sz="2000" dirty="0"/>
          </a:p>
          <a:p>
            <a:r>
              <a:rPr lang="es-AR" sz="2000" dirty="0"/>
              <a:t>Máquina multinivel </a:t>
            </a:r>
          </a:p>
          <a:p>
            <a:r>
              <a:rPr lang="es-AR" sz="2000" dirty="0"/>
              <a:t>¿Cuáles son los niveles de software y cuáles  los de hardware?</a:t>
            </a:r>
          </a:p>
          <a:p>
            <a:endParaRPr lang="es-AR" sz="2000" dirty="0"/>
          </a:p>
          <a:p>
            <a:r>
              <a:rPr lang="es-AR" sz="2000" dirty="0"/>
              <a:t>Ejemplos de circuitos de llaves</a:t>
            </a:r>
          </a:p>
          <a:p>
            <a:endParaRPr lang="es-AR" sz="2000" dirty="0"/>
          </a:p>
          <a:p>
            <a:r>
              <a:rPr lang="es-AR" sz="2000" dirty="0"/>
              <a:t>Relación entre el  modelo </a:t>
            </a:r>
            <a:r>
              <a:rPr lang="es-AR" sz="2000" dirty="0" err="1"/>
              <a:t>tick</a:t>
            </a:r>
            <a:r>
              <a:rPr lang="es-AR" sz="2000" dirty="0"/>
              <a:t> </a:t>
            </a:r>
            <a:r>
              <a:rPr lang="es-AR" sz="2000" dirty="0" err="1"/>
              <a:t>tock</a:t>
            </a:r>
            <a:r>
              <a:rPr lang="es-AR" sz="2000" dirty="0"/>
              <a:t> con los semiconductores</a:t>
            </a:r>
          </a:p>
          <a:p>
            <a:endParaRPr lang="es-AR" sz="2000" dirty="0"/>
          </a:p>
          <a:p>
            <a:r>
              <a:rPr lang="es-AR" sz="2000" dirty="0"/>
              <a:t>Unidades de la arquitectura clásica de una computadora digital</a:t>
            </a:r>
          </a:p>
          <a:p>
            <a:endParaRPr lang="es-AR" sz="2000" dirty="0"/>
          </a:p>
          <a:p>
            <a:r>
              <a:rPr lang="es-AR" sz="2000" dirty="0"/>
              <a:t>Función de los registros</a:t>
            </a:r>
          </a:p>
          <a:p>
            <a:endParaRPr lang="es-AR" sz="2000" dirty="0"/>
          </a:p>
          <a:p>
            <a:r>
              <a:rPr lang="es-AR" sz="2000" dirty="0"/>
              <a:t>Función de un decodificador</a:t>
            </a:r>
          </a:p>
          <a:p>
            <a:endParaRPr lang="es-AR" sz="2000" dirty="0"/>
          </a:p>
          <a:p>
            <a:r>
              <a:rPr lang="es-AR" sz="2000" dirty="0"/>
              <a:t>Ejemplo de proceso de procesamiento en el modelo de una computadora</a:t>
            </a:r>
          </a:p>
        </p:txBody>
      </p:sp>
    </p:spTree>
    <p:extLst>
      <p:ext uri="{BB962C8B-B14F-4D97-AF65-F5344CB8AC3E}">
        <p14:creationId xmlns:p14="http://schemas.microsoft.com/office/powerpoint/2010/main" val="1805146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CA7057B3-75A7-4924-8638-AFB62826811B}"/>
              </a:ext>
            </a:extLst>
          </p:cNvPr>
          <p:cNvPicPr>
            <a:picLocks noChangeAspect="1"/>
          </p:cNvPicPr>
          <p:nvPr/>
        </p:nvPicPr>
        <p:blipFill>
          <a:blip r:embed="rId2"/>
          <a:stretch>
            <a:fillRect/>
          </a:stretch>
        </p:blipFill>
        <p:spPr>
          <a:xfrm>
            <a:off x="368251" y="174307"/>
            <a:ext cx="11258550" cy="2832662"/>
          </a:xfrm>
          <a:prstGeom prst="rect">
            <a:avLst/>
          </a:prstGeom>
        </p:spPr>
      </p:pic>
      <p:pic>
        <p:nvPicPr>
          <p:cNvPr id="3" name="Imagen 2">
            <a:extLst>
              <a:ext uri="{FF2B5EF4-FFF2-40B4-BE49-F238E27FC236}">
                <a16:creationId xmlns:a16="http://schemas.microsoft.com/office/drawing/2014/main" id="{642E662F-732D-48F1-870B-0A341FE82279}"/>
              </a:ext>
            </a:extLst>
          </p:cNvPr>
          <p:cNvPicPr>
            <a:picLocks noChangeAspect="1"/>
          </p:cNvPicPr>
          <p:nvPr/>
        </p:nvPicPr>
        <p:blipFill>
          <a:blip r:embed="rId3"/>
          <a:stretch>
            <a:fillRect/>
          </a:stretch>
        </p:blipFill>
        <p:spPr>
          <a:xfrm>
            <a:off x="734011" y="3006969"/>
            <a:ext cx="10309127" cy="3733853"/>
          </a:xfrm>
          <a:prstGeom prst="rect">
            <a:avLst/>
          </a:prstGeom>
        </p:spPr>
      </p:pic>
    </p:spTree>
    <p:extLst>
      <p:ext uri="{BB962C8B-B14F-4D97-AF65-F5344CB8AC3E}">
        <p14:creationId xmlns:p14="http://schemas.microsoft.com/office/powerpoint/2010/main" val="2595732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Resultado de imagen de hp workstation ultimate">
            <a:extLst>
              <a:ext uri="{FF2B5EF4-FFF2-40B4-BE49-F238E27FC236}">
                <a16:creationId xmlns:a16="http://schemas.microsoft.com/office/drawing/2014/main" id="{841B7BC9-4487-4338-8FED-2AB835958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873" y="1001574"/>
            <a:ext cx="4993065" cy="555566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hp workstation ultimate">
            <a:extLst>
              <a:ext uri="{FF2B5EF4-FFF2-40B4-BE49-F238E27FC236}">
                <a16:creationId xmlns:a16="http://schemas.microsoft.com/office/drawing/2014/main" id="{6CBFD8B9-62B9-416F-A7CC-C26440F07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99" y="1402298"/>
            <a:ext cx="4754217" cy="4754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B238D244-322F-4DCA-AF73-BF2DF690B250}"/>
              </a:ext>
            </a:extLst>
          </p:cNvPr>
          <p:cNvPicPr>
            <a:picLocks noChangeAspect="1"/>
          </p:cNvPicPr>
          <p:nvPr/>
        </p:nvPicPr>
        <p:blipFill>
          <a:blip r:embed="rId2"/>
          <a:stretch>
            <a:fillRect/>
          </a:stretch>
        </p:blipFill>
        <p:spPr>
          <a:xfrm>
            <a:off x="684134" y="365759"/>
            <a:ext cx="9453036" cy="4965895"/>
          </a:xfrm>
          <a:prstGeom prst="rect">
            <a:avLst/>
          </a:prstGeom>
        </p:spPr>
      </p:pic>
      <p:sp>
        <p:nvSpPr>
          <p:cNvPr id="3" name="Rectangle 1">
            <a:extLst>
              <a:ext uri="{FF2B5EF4-FFF2-40B4-BE49-F238E27FC236}">
                <a16:creationId xmlns:a16="http://schemas.microsoft.com/office/drawing/2014/main" id="{255D1C44-C514-407B-A451-E603AE530336}"/>
              </a:ext>
            </a:extLst>
          </p:cNvPr>
          <p:cNvSpPr>
            <a:spLocks noChangeArrowheads="1"/>
          </p:cNvSpPr>
          <p:nvPr/>
        </p:nvSpPr>
        <p:spPr bwMode="auto">
          <a:xfrm>
            <a:off x="2799471" y="60350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900" b="1" i="0" u="none" strike="noStrike" cap="none" normalizeH="0" baseline="0" dirty="0">
                <a:ln>
                  <a:noFill/>
                </a:ln>
                <a:solidFill>
                  <a:schemeClr val="tx1"/>
                </a:solidFill>
                <a:effectLst/>
                <a:latin typeface="Arial" panose="020B0604020202020204" pitchFamily="34" charset="0"/>
              </a:rPr>
              <a:t>Servidor Acer R380-f3 Intel Xeon E5-2630 V4 /16gb Rack /</a:t>
            </a:r>
          </a:p>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100" b="0" i="0" u="none" strike="noStrike" cap="none" normalizeH="0" baseline="0" dirty="0">
                <a:ln>
                  <a:noFill/>
                </a:ln>
                <a:solidFill>
                  <a:schemeClr val="tx1"/>
                </a:solidFill>
                <a:effectLst/>
                <a:latin typeface="Arial" panose="020B0604020202020204" pitchFamily="34" charset="0"/>
              </a:rPr>
              <a:t>$</a:t>
            </a:r>
            <a:r>
              <a:rPr kumimoji="0" lang="es-AR" altLang="es-AR" sz="1800" b="0" i="0" u="none" strike="noStrike" cap="none" normalizeH="0" baseline="0" dirty="0">
                <a:ln>
                  <a:noFill/>
                </a:ln>
                <a:solidFill>
                  <a:schemeClr val="tx1"/>
                </a:solidFill>
                <a:effectLst/>
                <a:latin typeface="Arial" panose="020B0604020202020204" pitchFamily="34" charset="0"/>
              </a:rPr>
              <a:t>129.090 </a:t>
            </a:r>
          </a:p>
        </p:txBody>
      </p:sp>
    </p:spTree>
    <p:extLst>
      <p:ext uri="{BB962C8B-B14F-4D97-AF65-F5344CB8AC3E}">
        <p14:creationId xmlns:p14="http://schemas.microsoft.com/office/powerpoint/2010/main" val="63241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68EE8E49-135B-4C4C-9921-C71B0504981E}"/>
              </a:ext>
            </a:extLst>
          </p:cNvPr>
          <p:cNvPicPr>
            <a:picLocks noChangeAspect="1"/>
          </p:cNvPicPr>
          <p:nvPr/>
        </p:nvPicPr>
        <p:blipFill>
          <a:blip r:embed="rId2"/>
          <a:stretch>
            <a:fillRect/>
          </a:stretch>
        </p:blipFill>
        <p:spPr>
          <a:xfrm>
            <a:off x="1937678" y="456361"/>
            <a:ext cx="8316644" cy="5945277"/>
          </a:xfrm>
          <a:prstGeom prst="rect">
            <a:avLst/>
          </a:prstGeom>
        </p:spPr>
      </p:pic>
    </p:spTree>
    <p:extLst>
      <p:ext uri="{BB962C8B-B14F-4D97-AF65-F5344CB8AC3E}">
        <p14:creationId xmlns:p14="http://schemas.microsoft.com/office/powerpoint/2010/main" val="3881528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322</TotalTime>
  <Words>1248</Words>
  <Application>Microsoft Office PowerPoint</Application>
  <PresentationFormat>Panorámica</PresentationFormat>
  <Paragraphs>148</Paragraphs>
  <Slides>51</Slides>
  <Notes>17</Notes>
  <HiddenSlides>0</HiddenSlides>
  <MMClips>0</MMClips>
  <ScaleCrop>false</ScaleCrop>
  <HeadingPairs>
    <vt:vector size="8" baseType="variant">
      <vt:variant>
        <vt:lpstr>Fuentes usadas</vt:lpstr>
      </vt:variant>
      <vt:variant>
        <vt:i4>12</vt:i4>
      </vt:variant>
      <vt:variant>
        <vt:lpstr>Tema</vt:lpstr>
      </vt:variant>
      <vt:variant>
        <vt:i4>1</vt:i4>
      </vt:variant>
      <vt:variant>
        <vt:lpstr>Servidores OLE incrustados</vt:lpstr>
      </vt:variant>
      <vt:variant>
        <vt:i4>1</vt:i4>
      </vt:variant>
      <vt:variant>
        <vt:lpstr>Títulos de diapositiva</vt:lpstr>
      </vt:variant>
      <vt:variant>
        <vt:i4>51</vt:i4>
      </vt:variant>
    </vt:vector>
  </HeadingPairs>
  <TitlesOfParts>
    <vt:vector size="65" baseType="lpstr">
      <vt:lpstr>Arial</vt:lpstr>
      <vt:lpstr>Calibri</vt:lpstr>
      <vt:lpstr>Century Gothic</vt:lpstr>
      <vt:lpstr>Courier New</vt:lpstr>
      <vt:lpstr>ElizabethSerif</vt:lpstr>
      <vt:lpstr>Oswald</vt:lpstr>
      <vt:lpstr>Roboto</vt:lpstr>
      <vt:lpstr>Tahoma</vt:lpstr>
      <vt:lpstr>Times New</vt:lpstr>
      <vt:lpstr>Times New Roman</vt:lpstr>
      <vt:lpstr>TimesNewRoman</vt:lpstr>
      <vt:lpstr>Wingdings 3</vt:lpstr>
      <vt:lpstr>Ion</vt:lpstr>
      <vt:lpstr>Documento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FASE DE BÚSQUEDA</vt:lpstr>
      <vt:lpstr>Presentación de PowerPoint</vt:lpstr>
      <vt:lpstr>ENTRADA DE DATOS</vt:lpstr>
      <vt:lpstr>Presentación de PowerPoint</vt:lpstr>
      <vt:lpstr>EJECUCIÓN DEL PROGRAMA</vt:lpstr>
      <vt:lpstr>Presentación de PowerPoint</vt:lpstr>
      <vt:lpstr>FASE DE EJECUCIÓN</vt:lpstr>
      <vt:lpstr>ALIMENTACIÓN DEL ACUMULADOR</vt:lpstr>
      <vt:lpstr>Presentación de PowerPoint</vt:lpstr>
      <vt:lpstr>Presentación de PowerPoint</vt:lpstr>
      <vt:lpstr>REALIZACIÓN DE LA OPERACIÓN</vt:lpstr>
      <vt:lpstr>Presentación de PowerPoint</vt:lpstr>
      <vt:lpstr>ALMACENAR EL RESULTADO</vt:lpstr>
      <vt:lpstr>Presentación de PowerPoint</vt:lpstr>
      <vt:lpstr>SALIDA DE LOS RESULTADOS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Bagui</dc:creator>
  <cp:lastModifiedBy>Osvaldo</cp:lastModifiedBy>
  <cp:revision>66</cp:revision>
  <dcterms:created xsi:type="dcterms:W3CDTF">2018-03-01T15:00:17Z</dcterms:created>
  <dcterms:modified xsi:type="dcterms:W3CDTF">2023-03-03T14:54:52Z</dcterms:modified>
</cp:coreProperties>
</file>