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9" r:id="rId3"/>
    <p:sldId id="291" r:id="rId4"/>
    <p:sldId id="29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0"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4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ruz Ambrosini" userId="55f6b358c5016f93" providerId="LiveId" clId="{D918F33C-A677-4031-8C6E-DC4CE561ECD1}"/>
    <pc:docChg chg="modSld">
      <pc:chgData name="Juan Cruz Ambrosini" userId="55f6b358c5016f93" providerId="LiveId" clId="{D918F33C-A677-4031-8C6E-DC4CE561ECD1}" dt="2024-04-17T17:37:18.994" v="0" actId="1076"/>
      <pc:docMkLst>
        <pc:docMk/>
      </pc:docMkLst>
      <pc:sldChg chg="modSp mod">
        <pc:chgData name="Juan Cruz Ambrosini" userId="55f6b358c5016f93" providerId="LiveId" clId="{D918F33C-A677-4031-8C6E-DC4CE561ECD1}" dt="2024-04-17T17:37:18.994" v="0" actId="1076"/>
        <pc:sldMkLst>
          <pc:docMk/>
          <pc:sldMk cId="0" sldId="260"/>
        </pc:sldMkLst>
        <pc:picChg chg="mod">
          <ac:chgData name="Juan Cruz Ambrosini" userId="55f6b358c5016f93" providerId="LiveId" clId="{D918F33C-A677-4031-8C6E-DC4CE561ECD1}" dt="2024-04-17T17:37:18.994" v="0" actId="1076"/>
          <ac:picMkLst>
            <pc:docMk/>
            <pc:sldMk cId="0" sldId="260"/>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CD60C691-FE6F-4310-AE26-3067CFD951B3}"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AB8801AD-5FAB-4870-85E1-58D450EBCF95}" type="datetimeFigureOut">
              <a:rPr lang="es-AR" smtClean="0"/>
              <a:pPr/>
              <a:t>17/4/2024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077200" y="6356350"/>
            <a:ext cx="609600" cy="365125"/>
          </a:xfrm>
        </p:spPr>
        <p:txBody>
          <a:bodyPr/>
          <a:lstStyle/>
          <a:p>
            <a:fld id="{CD60C691-FE6F-4310-AE26-3067CFD951B3}" type="slidenum">
              <a:rPr lang="es-AR" smtClean="0"/>
              <a:pPr/>
              <a:t>‹Nº›</a:t>
            </a:fld>
            <a:endParaRPr lang="es-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B8801AD-5FAB-4870-85E1-58D450EBCF95}" type="datetimeFigureOut">
              <a:rPr lang="es-AR" smtClean="0"/>
              <a:pPr/>
              <a:t>17/4/2024</a:t>
            </a:fld>
            <a:endParaRPr lang="es-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60C691-FE6F-4310-AE26-3067CFD951B3}" type="slidenum">
              <a:rPr lang="es-AR" smtClean="0"/>
              <a:pPr/>
              <a:t>‹Nº›</a:t>
            </a:fld>
            <a:endParaRPr lang="es-A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cured.cu/Circuit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3400" y="836712"/>
            <a:ext cx="7851648" cy="1080120"/>
          </a:xfrm>
        </p:spPr>
        <p:txBody>
          <a:bodyPr>
            <a:normAutofit fontScale="90000"/>
          </a:bodyPr>
          <a:lstStyle/>
          <a:p>
            <a:r>
              <a:rPr lang="es-AR" dirty="0"/>
              <a:t>	Circuitos </a:t>
            </a:r>
            <a:r>
              <a:rPr lang="es-AR" dirty="0" err="1"/>
              <a:t>combinacionales</a:t>
            </a:r>
            <a:endParaRPr lang="es-AR" dirty="0"/>
          </a:p>
        </p:txBody>
      </p:sp>
      <p:sp>
        <p:nvSpPr>
          <p:cNvPr id="3" name="2 Subtítulo"/>
          <p:cNvSpPr>
            <a:spLocks noGrp="1"/>
          </p:cNvSpPr>
          <p:nvPr>
            <p:ph type="subTitle" idx="1"/>
          </p:nvPr>
        </p:nvSpPr>
        <p:spPr>
          <a:xfrm>
            <a:off x="533400" y="1988840"/>
            <a:ext cx="7854696" cy="4464496"/>
          </a:xfrm>
        </p:spPr>
        <p:txBody>
          <a:bodyPr>
            <a:normAutofit fontScale="92500" lnSpcReduction="10000"/>
          </a:bodyPr>
          <a:lstStyle/>
          <a:p>
            <a:endParaRPr lang="es-AR" dirty="0"/>
          </a:p>
          <a:p>
            <a:pPr algn="l"/>
            <a:r>
              <a:rPr lang="es-AR" b="1" dirty="0">
                <a:latin typeface="Arial" pitchFamily="34" charset="0"/>
                <a:cs typeface="Arial" pitchFamily="34" charset="0"/>
              </a:rPr>
              <a:t>Es un </a:t>
            </a:r>
            <a:r>
              <a:rPr lang="es-AR" b="1" dirty="0">
                <a:latin typeface="Arial" pitchFamily="34" charset="0"/>
                <a:cs typeface="Arial" pitchFamily="34" charset="0"/>
                <a:hlinkClick r:id="rId2" tooltip="Circuito"/>
              </a:rPr>
              <a:t>circuito</a:t>
            </a:r>
            <a:r>
              <a:rPr lang="es-AR" b="1" dirty="0">
                <a:latin typeface="Arial" pitchFamily="34" charset="0"/>
                <a:cs typeface="Arial" pitchFamily="34" charset="0"/>
              </a:rPr>
              <a:t> cuya salida depende solamente de la combinación" de sus entradas en el momento que se está realizando la medida en la salida</a:t>
            </a:r>
            <a:r>
              <a:rPr lang="es-AR" dirty="0">
                <a:latin typeface="Arial" pitchFamily="34" charset="0"/>
                <a:cs typeface="Arial" pitchFamily="34" charset="0"/>
              </a:rPr>
              <a:t>.</a:t>
            </a:r>
          </a:p>
          <a:p>
            <a:pPr algn="l"/>
            <a:r>
              <a:rPr lang="es-AR" dirty="0">
                <a:latin typeface="Arial" pitchFamily="34" charset="0"/>
                <a:cs typeface="Arial" pitchFamily="34" charset="0"/>
              </a:rPr>
              <a:t>Los circuitos de lógica </a:t>
            </a:r>
            <a:r>
              <a:rPr lang="es-AR" dirty="0" err="1">
                <a:latin typeface="Arial" pitchFamily="34" charset="0"/>
                <a:cs typeface="Arial" pitchFamily="34" charset="0"/>
              </a:rPr>
              <a:t>combinacional</a:t>
            </a:r>
            <a:r>
              <a:rPr lang="es-AR" dirty="0">
                <a:latin typeface="Arial" pitchFamily="34" charset="0"/>
                <a:cs typeface="Arial" pitchFamily="34" charset="0"/>
              </a:rPr>
              <a:t> son hechos a partir de las compuertas básicas  Compuerta AND, compuerta OR, compuerta NOT , y sus derivaciones.  Y la función de salida siempre podrá ser expresada a partir operaciones realizadas con estas compuertas.  Estos circuitos van a quedar caracterizados por una Función Lógica y su correspondiente tabla de Verdad. </a:t>
            </a:r>
          </a:p>
          <a:p>
            <a:r>
              <a:rPr lang="es-AR"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577483"/>
          </a:xfrm>
        </p:spPr>
        <p:txBody>
          <a:bodyPr>
            <a:normAutofit/>
          </a:bodyPr>
          <a:lstStyle/>
          <a:p>
            <a:r>
              <a:rPr lang="es-AR" sz="2000" dirty="0"/>
              <a:t>Los </a:t>
            </a:r>
            <a:r>
              <a:rPr lang="es-AR" sz="2000" dirty="0" err="1"/>
              <a:t>demultiplexores</a:t>
            </a:r>
            <a:r>
              <a:rPr lang="es-AR" sz="2000" dirty="0"/>
              <a:t> junto con los multiplexores se emplean para poder llevar varias conversaciones telefónicas simultaneas por una misma línea, por lo que se reducen significativamente los costes, y se simplifican muy sensiblemente el cableado de conexiones.</a:t>
            </a:r>
          </a:p>
          <a:p>
            <a:r>
              <a:rPr lang="es-AR" sz="2000" dirty="0"/>
              <a:t>Cada persona escucha únicamente una fracción de lo que le dice la otra, pero debido a características fisiológicas del oído humano, se consigue tener la sensación de que la comunicación es continua cuando se hace rotar el equipo multiplexor-</a:t>
            </a:r>
            <a:r>
              <a:rPr lang="es-AR" sz="2000" dirty="0" err="1"/>
              <a:t>demultiplexor</a:t>
            </a:r>
            <a:r>
              <a:rPr lang="es-AR" sz="2000" dirty="0"/>
              <a:t> con una cadencia adecuada por encima de los 20 ciclos por segundo</a:t>
            </a:r>
          </a:p>
          <a:p>
            <a:endParaRPr lang="es-AR" dirty="0"/>
          </a:p>
        </p:txBody>
      </p:sp>
      <p:pic>
        <p:nvPicPr>
          <p:cNvPr id="4" name="3 Imagen" descr="http://e-ducativa.catedu.es/44700165/aula/archivos/repositorio/4750/4923/html/deMUXtelf.jpg"/>
          <p:cNvPicPr/>
          <p:nvPr/>
        </p:nvPicPr>
        <p:blipFill>
          <a:blip r:embed="rId2" cstate="print"/>
          <a:srcRect/>
          <a:stretch>
            <a:fillRect/>
          </a:stretch>
        </p:blipFill>
        <p:spPr bwMode="auto">
          <a:xfrm>
            <a:off x="2339752" y="4293096"/>
            <a:ext cx="4762500" cy="17145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720080"/>
          </a:xfrm>
        </p:spPr>
        <p:txBody>
          <a:bodyPr>
            <a:normAutofit fontScale="90000"/>
          </a:bodyPr>
          <a:lstStyle/>
          <a:p>
            <a:pPr algn="ctr"/>
            <a:r>
              <a:rPr lang="es-AR" dirty="0"/>
              <a:t>Comparadores</a:t>
            </a:r>
          </a:p>
        </p:txBody>
      </p:sp>
      <p:sp>
        <p:nvSpPr>
          <p:cNvPr id="3" name="2 Marcador de contenido"/>
          <p:cNvSpPr>
            <a:spLocks noGrp="1"/>
          </p:cNvSpPr>
          <p:nvPr>
            <p:ph idx="1"/>
          </p:nvPr>
        </p:nvSpPr>
        <p:spPr>
          <a:xfrm>
            <a:off x="457200" y="1600200"/>
            <a:ext cx="8229600" cy="4925144"/>
          </a:xfrm>
        </p:spPr>
        <p:txBody>
          <a:bodyPr>
            <a:normAutofit/>
          </a:bodyPr>
          <a:lstStyle/>
          <a:p>
            <a:r>
              <a:rPr lang="es-ES" sz="1600" dirty="0"/>
              <a:t>Son circuitos integrados </a:t>
            </a:r>
            <a:r>
              <a:rPr lang="es-ES" sz="1600" dirty="0" err="1"/>
              <a:t>combinacionales</a:t>
            </a:r>
            <a:r>
              <a:rPr lang="es-ES" sz="1600" dirty="0"/>
              <a:t> con uno o más pares de entradas que tienen como función comparar dos magnitudes binarias para determinar su relación.</a:t>
            </a:r>
            <a:endParaRPr lang="es-AR" sz="1600" dirty="0"/>
          </a:p>
          <a:p>
            <a:r>
              <a:rPr lang="es-ES" sz="1600" dirty="0"/>
              <a:t>El comparador más básico, que determina si dos números son iguales, se consigue mediante una puerta XOR (</a:t>
            </a:r>
            <a:r>
              <a:rPr lang="es-ES" sz="1600" dirty="0" err="1"/>
              <a:t>or</a:t>
            </a:r>
            <a:r>
              <a:rPr lang="es-ES" sz="1600" dirty="0"/>
              <a:t> exclusiva), ya que su salida es 1 si los dos bits de entrada son diferentes y 0 si son iguales.</a:t>
            </a:r>
            <a:endParaRPr lang="es-AR" sz="1600" dirty="0"/>
          </a:p>
          <a:p>
            <a:r>
              <a:rPr lang="es-ES" sz="1600" dirty="0"/>
              <a:t>Muchos comparadores poseen además de la salida de igualdad, dos salidas más que indican cual de los números colocados a la entrada es mayor (M) que el otro, o bien es menor (m) que el otro.</a:t>
            </a:r>
            <a:endParaRPr lang="es-AR" sz="1600" dirty="0"/>
          </a:p>
          <a:p>
            <a:r>
              <a:rPr lang="es-AR" dirty="0"/>
              <a:t>Normalmente este </a:t>
            </a:r>
            <a:r>
              <a:rPr lang="es-AR" dirty="0" err="1"/>
              <a:t>combinacional</a:t>
            </a:r>
            <a:r>
              <a:rPr lang="es-AR" dirty="0"/>
              <a:t> esta implementado en la mayoría de los </a:t>
            </a:r>
            <a:r>
              <a:rPr lang="es-AR" dirty="0" err="1"/>
              <a:t>uC</a:t>
            </a:r>
            <a:r>
              <a:rPr lang="es-AR" dirty="0"/>
              <a:t> y </a:t>
            </a:r>
            <a:r>
              <a:rPr lang="es-AR" dirty="0" err="1"/>
              <a:t>uP</a:t>
            </a:r>
            <a:endParaRPr lang="es-AR" dirty="0"/>
          </a:p>
        </p:txBody>
      </p:sp>
      <p:pic>
        <p:nvPicPr>
          <p:cNvPr id="4" name="3 Imagen" descr="http://e-ducativa.catedu.es/44700165/aula/archivos/repositorio/4750/4923/html/comparador.jpg"/>
          <p:cNvPicPr/>
          <p:nvPr/>
        </p:nvPicPr>
        <p:blipFill>
          <a:blip r:embed="rId2" cstate="print"/>
          <a:srcRect/>
          <a:stretch>
            <a:fillRect/>
          </a:stretch>
        </p:blipFill>
        <p:spPr bwMode="auto">
          <a:xfrm>
            <a:off x="1475656" y="4869160"/>
            <a:ext cx="1800200" cy="1544960"/>
          </a:xfrm>
          <a:prstGeom prst="rect">
            <a:avLst/>
          </a:prstGeom>
          <a:noFill/>
          <a:ln w="9525">
            <a:noFill/>
            <a:miter lim="800000"/>
            <a:headEnd/>
            <a:tailEnd/>
          </a:ln>
        </p:spPr>
      </p:pic>
      <p:pic>
        <p:nvPicPr>
          <p:cNvPr id="31747" name="Picture 3"/>
          <p:cNvPicPr>
            <a:picLocks noChangeAspect="1" noChangeArrowheads="1"/>
          </p:cNvPicPr>
          <p:nvPr/>
        </p:nvPicPr>
        <p:blipFill>
          <a:blip r:embed="rId3" cstate="print"/>
          <a:srcRect/>
          <a:stretch>
            <a:fillRect/>
          </a:stretch>
        </p:blipFill>
        <p:spPr bwMode="auto">
          <a:xfrm>
            <a:off x="4139952" y="4941168"/>
            <a:ext cx="1590675" cy="1190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476673"/>
            <a:ext cx="7772400" cy="936104"/>
          </a:xfrm>
        </p:spPr>
        <p:txBody>
          <a:bodyPr/>
          <a:lstStyle/>
          <a:p>
            <a:pPr algn="ctr"/>
            <a:r>
              <a:rPr lang="es-AR" dirty="0"/>
              <a:t>Sumadores</a:t>
            </a:r>
          </a:p>
        </p:txBody>
      </p:sp>
      <p:sp>
        <p:nvSpPr>
          <p:cNvPr id="3" name="2 Subtítulo"/>
          <p:cNvSpPr>
            <a:spLocks noGrp="1"/>
          </p:cNvSpPr>
          <p:nvPr>
            <p:ph type="subTitle" idx="1"/>
          </p:nvPr>
        </p:nvSpPr>
        <p:spPr>
          <a:xfrm>
            <a:off x="1043608" y="1916832"/>
            <a:ext cx="7560840" cy="3721968"/>
          </a:xfrm>
        </p:spPr>
        <p:txBody>
          <a:bodyPr>
            <a:normAutofit/>
          </a:bodyPr>
          <a:lstStyle/>
          <a:p>
            <a:pPr algn="just"/>
            <a:r>
              <a:rPr lang="es-ES" sz="1800" dirty="0">
                <a:solidFill>
                  <a:schemeClr val="tx1"/>
                </a:solidFill>
              </a:rPr>
              <a:t>Un sumador es un circuito que realiza la suma de dos palabras binarias. Es distinta de la operación OR, con la que no nos debemos confundir. La operación suma de números binarios tiene la misma mecánica que la de números decimales.</a:t>
            </a:r>
            <a:endParaRPr lang="es-AR" sz="1800" dirty="0">
              <a:solidFill>
                <a:schemeClr val="tx1"/>
              </a:solidFill>
            </a:endParaRPr>
          </a:p>
          <a:p>
            <a:endParaRPr lang="es-AR" dirty="0"/>
          </a:p>
        </p:txBody>
      </p:sp>
      <p:pic>
        <p:nvPicPr>
          <p:cNvPr id="32770" name="Picture 2" descr="https://1.bp.blogspot.com/-Vd2N3hf9u-E/WIVNr3k0EOI/AAAAAAAACLc/wTeYax7DeOsjx37gZ4MJ7MmY9QAdsOlIACPcB/s1600/figura%2B1-min.PNG"/>
          <p:cNvPicPr>
            <a:picLocks noChangeAspect="1" noChangeArrowheads="1"/>
          </p:cNvPicPr>
          <p:nvPr/>
        </p:nvPicPr>
        <p:blipFill>
          <a:blip r:embed="rId2" cstate="print"/>
          <a:srcRect/>
          <a:stretch>
            <a:fillRect/>
          </a:stretch>
        </p:blipFill>
        <p:spPr bwMode="auto">
          <a:xfrm>
            <a:off x="6300192" y="3140968"/>
            <a:ext cx="1266825" cy="1076326"/>
          </a:xfrm>
          <a:prstGeom prst="rect">
            <a:avLst/>
          </a:prstGeom>
          <a:noFill/>
        </p:spPr>
      </p:pic>
      <p:pic>
        <p:nvPicPr>
          <p:cNvPr id="32772" name="Picture 4" descr="Circuito semisumador binario"/>
          <p:cNvPicPr>
            <a:picLocks noChangeAspect="1" noChangeArrowheads="1"/>
          </p:cNvPicPr>
          <p:nvPr/>
        </p:nvPicPr>
        <p:blipFill>
          <a:blip r:embed="rId3" cstate="print"/>
          <a:srcRect/>
          <a:stretch>
            <a:fillRect/>
          </a:stretch>
        </p:blipFill>
        <p:spPr bwMode="auto">
          <a:xfrm>
            <a:off x="3419872" y="3212976"/>
            <a:ext cx="1762125" cy="1095376"/>
          </a:xfrm>
          <a:prstGeom prst="rect">
            <a:avLst/>
          </a:prstGeom>
          <a:noFill/>
        </p:spPr>
      </p:pic>
      <p:pic>
        <p:nvPicPr>
          <p:cNvPr id="32774" name="Picture 6" descr="https://3.bp.blogspot.com/-_F9zcEhcmO0/WIVNr8vVoVI/AAAAAAAACLc/D1BYHI008vw4NtQUG3qLZb32NPcI8uS0QCPcB/s1600/figura%2B4-min.PNG"/>
          <p:cNvPicPr>
            <a:picLocks noChangeAspect="1" noChangeArrowheads="1"/>
          </p:cNvPicPr>
          <p:nvPr/>
        </p:nvPicPr>
        <p:blipFill>
          <a:blip r:embed="rId4" cstate="print"/>
          <a:srcRect/>
          <a:stretch>
            <a:fillRect/>
          </a:stretch>
        </p:blipFill>
        <p:spPr bwMode="auto">
          <a:xfrm>
            <a:off x="6228184" y="4581128"/>
            <a:ext cx="1809750" cy="1771651"/>
          </a:xfrm>
          <a:prstGeom prst="rect">
            <a:avLst/>
          </a:prstGeom>
          <a:noFill/>
        </p:spPr>
      </p:pic>
      <p:pic>
        <p:nvPicPr>
          <p:cNvPr id="32776" name="Picture 8" descr="Circuito sumador completo binario"/>
          <p:cNvPicPr>
            <a:picLocks noChangeAspect="1" noChangeArrowheads="1"/>
          </p:cNvPicPr>
          <p:nvPr/>
        </p:nvPicPr>
        <p:blipFill>
          <a:blip r:embed="rId5" cstate="print"/>
          <a:srcRect/>
          <a:stretch>
            <a:fillRect/>
          </a:stretch>
        </p:blipFill>
        <p:spPr bwMode="auto">
          <a:xfrm>
            <a:off x="1907704" y="4797152"/>
            <a:ext cx="3609975" cy="15906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08688"/>
          </a:xfrm>
        </p:spPr>
        <p:txBody>
          <a:bodyPr>
            <a:normAutofit fontScale="90000"/>
          </a:bodyPr>
          <a:lstStyle/>
          <a:p>
            <a:r>
              <a:rPr lang="es-AR" dirty="0"/>
              <a:t>Detectores generadores de paridad</a:t>
            </a:r>
          </a:p>
        </p:txBody>
      </p:sp>
      <p:sp>
        <p:nvSpPr>
          <p:cNvPr id="3" name="2 Marcador de contenido"/>
          <p:cNvSpPr>
            <a:spLocks noGrp="1"/>
          </p:cNvSpPr>
          <p:nvPr>
            <p:ph idx="1"/>
          </p:nvPr>
        </p:nvSpPr>
        <p:spPr/>
        <p:txBody>
          <a:bodyPr>
            <a:normAutofit/>
          </a:bodyPr>
          <a:lstStyle/>
          <a:p>
            <a:r>
              <a:rPr lang="es-ES" sz="1600" dirty="0">
                <a:latin typeface="Arial" pitchFamily="34" charset="0"/>
                <a:cs typeface="Arial" pitchFamily="34" charset="0"/>
              </a:rPr>
              <a:t>Los circuitos electrónicos digitales se basan en la transmisión y el procesamiento de información, lo que hace necesario verificar que la información recibida es igual a la emitida; no suelen producirse errores, por lo que cuando ocurren en la mayoría de los casos el error en la transmisión se produce en un único bit.</a:t>
            </a:r>
            <a:endParaRPr lang="es-AR" sz="1600" dirty="0">
              <a:latin typeface="Arial" pitchFamily="34" charset="0"/>
              <a:cs typeface="Arial" pitchFamily="34" charset="0"/>
            </a:endParaRPr>
          </a:p>
          <a:p>
            <a:r>
              <a:rPr lang="es-ES" sz="1600" dirty="0">
                <a:latin typeface="Arial" pitchFamily="34" charset="0"/>
                <a:cs typeface="Arial" pitchFamily="34" charset="0"/>
              </a:rPr>
              <a:t>El método más sencillo y eficaz de comprobación de la transmisión de datos consiste en añadir a la información transmitida un bit más, con la misión de que el número de 1 transmitidos en total sea par (paridad par), o impar (paridad impar).</a:t>
            </a:r>
            <a:endParaRPr lang="es-AR" sz="1600" dirty="0">
              <a:latin typeface="Arial" pitchFamily="34" charset="0"/>
              <a:cs typeface="Arial" pitchFamily="34" charset="0"/>
            </a:endParaRPr>
          </a:p>
          <a:p>
            <a:r>
              <a:rPr lang="es-ES" sz="1600" dirty="0">
                <a:latin typeface="Arial" pitchFamily="34" charset="0"/>
                <a:cs typeface="Arial" pitchFamily="34" charset="0"/>
              </a:rPr>
              <a:t>Detectores/generadores de paridad</a:t>
            </a:r>
            <a:endParaRPr lang="es-AR" sz="1600" dirty="0">
              <a:latin typeface="Arial" pitchFamily="34" charset="0"/>
              <a:cs typeface="Arial" pitchFamily="34" charset="0"/>
            </a:endParaRPr>
          </a:p>
          <a:p>
            <a:r>
              <a:rPr lang="es-ES" sz="1600" dirty="0">
                <a:latin typeface="Arial" pitchFamily="34" charset="0"/>
                <a:cs typeface="Arial" pitchFamily="34" charset="0"/>
              </a:rPr>
              <a:t>Los generadores de paridad par son aquellos circuitos que generan un 0 cuando el número de 1 en la entrada es par y un 1 cuando es impar, en el caso de dos bit, sería como se muestra en la tabla de verdad:</a:t>
            </a:r>
            <a:endParaRPr lang="es-AR" sz="1600" dirty="0">
              <a:latin typeface="Arial" pitchFamily="34" charset="0"/>
              <a:cs typeface="Arial" pitchFamily="34" charset="0"/>
            </a:endParaRPr>
          </a:p>
          <a:p>
            <a:endParaRPr lang="es-AR" dirty="0"/>
          </a:p>
        </p:txBody>
      </p:sp>
      <p:graphicFrame>
        <p:nvGraphicFramePr>
          <p:cNvPr id="5" name="4 Tabla"/>
          <p:cNvGraphicFramePr>
            <a:graphicFrameLocks noGrp="1"/>
          </p:cNvGraphicFramePr>
          <p:nvPr/>
        </p:nvGraphicFramePr>
        <p:xfrm>
          <a:off x="1619672" y="4797152"/>
          <a:ext cx="2592288" cy="1257300"/>
        </p:xfrm>
        <a:graphic>
          <a:graphicData uri="http://schemas.openxmlformats.org/drawingml/2006/table">
            <a:tbl>
              <a:tblPr/>
              <a:tblGrid>
                <a:gridCol w="648072">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648072">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tblGrid>
              <a:tr h="0">
                <a:tc gridSpan="2">
                  <a:txBody>
                    <a:bodyPr/>
                    <a:lstStyle/>
                    <a:p>
                      <a:pPr algn="just">
                        <a:spcAft>
                          <a:spcPts val="0"/>
                        </a:spcAft>
                      </a:pPr>
                      <a:r>
                        <a:rPr lang="es-ES" sz="1000">
                          <a:solidFill>
                            <a:srgbClr val="34424F"/>
                          </a:solidFill>
                          <a:latin typeface="Arial"/>
                          <a:ea typeface="Times New Roman"/>
                          <a:cs typeface="Times New Roman"/>
                        </a:rPr>
                        <a:t>Entradas</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hMerge="1">
                  <a:txBody>
                    <a:bodyPr/>
                    <a:lstStyle/>
                    <a:p>
                      <a:endParaRPr lang="es-AR"/>
                    </a:p>
                  </a:txBody>
                  <a:tcPr/>
                </a:tc>
                <a:tc gridSpan="2">
                  <a:txBody>
                    <a:bodyPr/>
                    <a:lstStyle/>
                    <a:p>
                      <a:pPr algn="just">
                        <a:spcAft>
                          <a:spcPts val="0"/>
                        </a:spcAft>
                      </a:pPr>
                      <a:r>
                        <a:rPr lang="es-ES" sz="1000">
                          <a:solidFill>
                            <a:srgbClr val="34424F"/>
                          </a:solidFill>
                          <a:latin typeface="Arial"/>
                          <a:ea typeface="Times New Roman"/>
                          <a:cs typeface="Times New Roman"/>
                        </a:rPr>
                        <a:t>Salidas </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hMerge="1">
                  <a:txBody>
                    <a:bodyPr/>
                    <a:lstStyle/>
                    <a:p>
                      <a:endParaRPr lang="es-AR"/>
                    </a:p>
                  </a:txBody>
                  <a:tcPr/>
                </a:tc>
                <a:extLst>
                  <a:ext uri="{0D108BD9-81ED-4DB2-BD59-A6C34878D82A}">
                    <a16:rowId xmlns:a16="http://schemas.microsoft.com/office/drawing/2014/main" val="10000"/>
                  </a:ext>
                </a:extLst>
              </a:tr>
              <a:tr h="0">
                <a:tc>
                  <a:txBody>
                    <a:bodyPr/>
                    <a:lstStyle/>
                    <a:p>
                      <a:pPr algn="just">
                        <a:spcAft>
                          <a:spcPts val="0"/>
                        </a:spcAft>
                      </a:pPr>
                      <a:r>
                        <a:rPr lang="es-ES" sz="1000">
                          <a:solidFill>
                            <a:srgbClr val="34424F"/>
                          </a:solidFill>
                          <a:latin typeface="Arial"/>
                          <a:ea typeface="Times New Roman"/>
                          <a:cs typeface="Times New Roman"/>
                        </a:rPr>
                        <a:t>A</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B</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P</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I</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3"/>
                  </a:ext>
                </a:extLst>
              </a:tr>
              <a:tr h="0">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4"/>
                  </a:ext>
                </a:extLst>
              </a:tr>
              <a:tr h="0">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1</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a:solidFill>
                            <a:srgbClr val="34424F"/>
                          </a:solidFill>
                          <a:latin typeface="Arial"/>
                          <a:ea typeface="Times New Roman"/>
                          <a:cs typeface="Times New Roman"/>
                        </a:rPr>
                        <a:t>0</a:t>
                      </a:r>
                      <a:endParaRPr lang="es-AR" sz="100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tc>
                  <a:txBody>
                    <a:bodyPr/>
                    <a:lstStyle/>
                    <a:p>
                      <a:pPr algn="just">
                        <a:spcAft>
                          <a:spcPts val="0"/>
                        </a:spcAft>
                      </a:pPr>
                      <a:r>
                        <a:rPr lang="es-ES" sz="1000" dirty="0">
                          <a:solidFill>
                            <a:srgbClr val="34424F"/>
                          </a:solidFill>
                          <a:latin typeface="Arial"/>
                          <a:ea typeface="Times New Roman"/>
                          <a:cs typeface="Times New Roman"/>
                        </a:rPr>
                        <a:t>1</a:t>
                      </a:r>
                      <a:endParaRPr lang="es-AR" sz="1000" dirty="0">
                        <a:latin typeface="Courier New"/>
                        <a:ea typeface="Times New Roman"/>
                        <a:cs typeface="Times New Roman"/>
                      </a:endParaRPr>
                    </a:p>
                  </a:txBody>
                  <a:tcPr marL="28575" marR="28575" marT="28575" marB="28575" anchor="ctr">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UNIDAD ARITMETICA LOGICA</a:t>
            </a:r>
          </a:p>
        </p:txBody>
      </p:sp>
      <p:sp>
        <p:nvSpPr>
          <p:cNvPr id="3" name="2 Marcador de contenido"/>
          <p:cNvSpPr>
            <a:spLocks noGrp="1"/>
          </p:cNvSpPr>
          <p:nvPr>
            <p:ph idx="1"/>
          </p:nvPr>
        </p:nvSpPr>
        <p:spPr/>
        <p:txBody>
          <a:bodyPr>
            <a:normAutofit fontScale="92500" lnSpcReduction="10000"/>
          </a:bodyPr>
          <a:lstStyle/>
          <a:p>
            <a:r>
              <a:rPr lang="es-ES" dirty="0"/>
              <a:t>ALU son las siglas de </a:t>
            </a:r>
            <a:r>
              <a:rPr lang="es-ES" dirty="0" err="1"/>
              <a:t>Aritmethic</a:t>
            </a:r>
            <a:r>
              <a:rPr lang="es-ES" dirty="0"/>
              <a:t> </a:t>
            </a:r>
            <a:r>
              <a:rPr lang="es-ES" dirty="0" err="1"/>
              <a:t>Logic</a:t>
            </a:r>
            <a:r>
              <a:rPr lang="es-ES" dirty="0"/>
              <a:t> </a:t>
            </a:r>
            <a:r>
              <a:rPr lang="es-ES" dirty="0" err="1"/>
              <a:t>Unit</a:t>
            </a:r>
            <a:r>
              <a:rPr lang="es-ES" dirty="0"/>
              <a:t>, es decir, Unidad Lógico Aritmética.</a:t>
            </a:r>
            <a:endParaRPr lang="es-AR" dirty="0"/>
          </a:p>
          <a:p>
            <a:r>
              <a:rPr lang="es-ES" dirty="0"/>
              <a:t>Se trata de un circuito integrado con la capacidad de realizar diferentes operaciones aritméticas y lógicas (es decir, del álgebra de </a:t>
            </a:r>
            <a:r>
              <a:rPr lang="es-ES" dirty="0" err="1"/>
              <a:t>Boole</a:t>
            </a:r>
            <a:r>
              <a:rPr lang="es-ES" dirty="0"/>
              <a:t>), con dos palabras de n bits Se pueden encontrar como circuitos independientes, y también como bloque funcional dentro de los microprocesadores y </a:t>
            </a:r>
            <a:r>
              <a:rPr lang="es-ES" dirty="0" err="1"/>
              <a:t>microcontroladores</a:t>
            </a:r>
            <a:r>
              <a:rPr lang="es-ES" dirty="0"/>
              <a:t>.</a:t>
            </a:r>
            <a:endParaRPr lang="es-AR" dirty="0"/>
          </a:p>
          <a:p>
            <a:r>
              <a:rPr lang="es-ES" dirty="0"/>
              <a:t>En general, las operaciones matemáticas están codificadas en binario natural y en complemento a 2 para las restas, pero se pueden codificar en otros códigos, como por ejemplo BCD natural.</a:t>
            </a:r>
            <a:endParaRPr lang="es-AR" dirty="0"/>
          </a:p>
          <a:p>
            <a:endParaRPr lang="es-A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ALU</a:t>
            </a:r>
          </a:p>
        </p:txBody>
      </p:sp>
      <p:pic>
        <p:nvPicPr>
          <p:cNvPr id="4" name="3 Imagen" descr="http://e-ducativa.catedu.es/44700165/aula/archivos/repositorio/4750/4923/html/alu.jpg"/>
          <p:cNvPicPr/>
          <p:nvPr/>
        </p:nvPicPr>
        <p:blipFill>
          <a:blip r:embed="rId2" cstate="print"/>
          <a:srcRect/>
          <a:stretch>
            <a:fillRect/>
          </a:stretch>
        </p:blipFill>
        <p:spPr bwMode="auto">
          <a:xfrm>
            <a:off x="827584" y="1988840"/>
            <a:ext cx="2400300" cy="2924175"/>
          </a:xfrm>
          <a:prstGeom prst="rect">
            <a:avLst/>
          </a:prstGeom>
          <a:noFill/>
          <a:ln w="9525">
            <a:noFill/>
            <a:miter lim="800000"/>
            <a:headEnd/>
            <a:tailEnd/>
          </a:ln>
        </p:spPr>
      </p:pic>
      <p:pic>
        <p:nvPicPr>
          <p:cNvPr id="5" name="4 Imagen" descr="http://e-ducativa.catedu.es/44700165/aula/archivos/repositorio/4750/4923/html/tabla08.jpg"/>
          <p:cNvPicPr/>
          <p:nvPr/>
        </p:nvPicPr>
        <p:blipFill>
          <a:blip r:embed="rId3" cstate="print"/>
          <a:srcRect/>
          <a:stretch>
            <a:fillRect/>
          </a:stretch>
        </p:blipFill>
        <p:spPr bwMode="auto">
          <a:xfrm>
            <a:off x="4139952" y="1556792"/>
            <a:ext cx="3657600" cy="43719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cstate="print"/>
          <a:srcRect/>
          <a:stretch>
            <a:fillRect/>
          </a:stretch>
        </p:blipFill>
        <p:spPr bwMode="auto">
          <a:xfrm>
            <a:off x="1547664" y="260648"/>
            <a:ext cx="5649002" cy="659286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780696"/>
          </a:xfrm>
        </p:spPr>
        <p:txBody>
          <a:bodyPr>
            <a:normAutofit fontScale="90000"/>
          </a:bodyPr>
          <a:lstStyle/>
          <a:p>
            <a:pPr algn="ctr"/>
            <a:r>
              <a:rPr lang="es-AR" dirty="0"/>
              <a:t>Circuitos secuenciales</a:t>
            </a:r>
          </a:p>
        </p:txBody>
      </p:sp>
      <p:sp>
        <p:nvSpPr>
          <p:cNvPr id="3" name="2 Marcador de contenido"/>
          <p:cNvSpPr>
            <a:spLocks noGrp="1"/>
          </p:cNvSpPr>
          <p:nvPr>
            <p:ph idx="1"/>
          </p:nvPr>
        </p:nvSpPr>
        <p:spPr/>
        <p:txBody>
          <a:bodyPr>
            <a:normAutofit/>
          </a:bodyPr>
          <a:lstStyle/>
          <a:p>
            <a:r>
              <a:rPr lang="es-AR" sz="2000" dirty="0"/>
              <a:t> Sistemas </a:t>
            </a:r>
            <a:r>
              <a:rPr lang="es-AR" sz="2000" dirty="0" err="1"/>
              <a:t>combinacionales</a:t>
            </a:r>
            <a:r>
              <a:rPr lang="es-AR" sz="2000" dirty="0"/>
              <a:t>: la salida depende solamente de lo que haya en las entradas en ese instante.  </a:t>
            </a:r>
          </a:p>
          <a:p>
            <a:r>
              <a:rPr lang="es-AR" sz="2000" dirty="0"/>
              <a:t>Sistemas secuenciales:  La salida depende de los valores de las entradas en ese instante y también de los valores que tuvieron en los instantes anteriores </a:t>
            </a:r>
          </a:p>
          <a:p>
            <a:pPr>
              <a:buNone/>
            </a:pPr>
            <a:r>
              <a:rPr lang="es-AR" sz="2000" dirty="0"/>
              <a:t>	 Circuitos que “recuerdan” o tienen memoria de las situaciones de interés por las que ha pasado el sistema a las situaciones se denominan estados  </a:t>
            </a:r>
          </a:p>
          <a:p>
            <a:pPr>
              <a:buNone/>
            </a:pPr>
            <a:r>
              <a:rPr lang="es-AR" sz="2000" dirty="0"/>
              <a:t>     Variables de estado: en cada caso concreto definen los estados a recordar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76672"/>
            <a:ext cx="8229600" cy="1370416"/>
          </a:xfrm>
        </p:spPr>
        <p:txBody>
          <a:bodyPr>
            <a:normAutofit fontScale="90000"/>
          </a:bodyPr>
          <a:lstStyle/>
          <a:p>
            <a:pPr algn="ctr"/>
            <a:r>
              <a:rPr lang="es-AR" dirty="0"/>
              <a:t>Clasificación de sistemas secuenciales:</a:t>
            </a:r>
          </a:p>
        </p:txBody>
      </p:sp>
      <p:sp>
        <p:nvSpPr>
          <p:cNvPr id="3" name="2 Marcador de contenido"/>
          <p:cNvSpPr>
            <a:spLocks noGrp="1"/>
          </p:cNvSpPr>
          <p:nvPr>
            <p:ph idx="1"/>
          </p:nvPr>
        </p:nvSpPr>
        <p:spPr/>
        <p:txBody>
          <a:bodyPr/>
          <a:lstStyle/>
          <a:p>
            <a:pPr>
              <a:buNone/>
            </a:pPr>
            <a:r>
              <a:rPr lang="es-AR" dirty="0"/>
              <a:t> </a:t>
            </a:r>
          </a:p>
          <a:p>
            <a:r>
              <a:rPr lang="es-AR" dirty="0"/>
              <a:t>Sistemas síncronos: Sólo se observa el sistema durante el pulso de reloj .  El reloj establece cuando se modifica el estado . </a:t>
            </a:r>
          </a:p>
          <a:p>
            <a:r>
              <a:rPr lang="es-AR" dirty="0"/>
              <a:t>Sistemas asíncronos: El sistema es permanentemente activo Un cambio en alguna de las entradas del sistema: induce un transitorio que evoluciona hasta el siguiente estado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Esquema secuenciales  </a:t>
            </a:r>
            <a:r>
              <a:rPr lang="es-AR" dirty="0" err="1"/>
              <a:t>Asinconos</a:t>
            </a:r>
            <a:r>
              <a:rPr lang="es-AR" dirty="0"/>
              <a:t> y </a:t>
            </a:r>
            <a:r>
              <a:rPr lang="es-AR" dirty="0" err="1"/>
              <a:t>sincronos</a:t>
            </a:r>
            <a:endParaRPr lang="es-AR" dirty="0"/>
          </a:p>
        </p:txBody>
      </p:sp>
      <p:pic>
        <p:nvPicPr>
          <p:cNvPr id="4" name="3 Marcador de contenido" descr="Resultado de imagen"/>
          <p:cNvPicPr>
            <a:picLocks noGrp="1"/>
          </p:cNvPicPr>
          <p:nvPr>
            <p:ph idx="1"/>
          </p:nvPr>
        </p:nvPicPr>
        <p:blipFill>
          <a:blip r:embed="rId2" cstate="print"/>
          <a:srcRect/>
          <a:stretch>
            <a:fillRect/>
          </a:stretch>
        </p:blipFill>
        <p:spPr bwMode="auto">
          <a:xfrm>
            <a:off x="755576" y="2708920"/>
            <a:ext cx="3124200" cy="2457450"/>
          </a:xfrm>
          <a:prstGeom prst="rect">
            <a:avLst/>
          </a:prstGeom>
          <a:noFill/>
          <a:ln w="9525">
            <a:noFill/>
            <a:miter lim="800000"/>
            <a:headEnd/>
            <a:tailEnd/>
          </a:ln>
        </p:spPr>
      </p:pic>
      <p:pic>
        <p:nvPicPr>
          <p:cNvPr id="1026" name="Picture 2"/>
          <p:cNvPicPr>
            <a:picLocks noChangeAspect="1" noChangeArrowheads="1"/>
          </p:cNvPicPr>
          <p:nvPr/>
        </p:nvPicPr>
        <p:blipFill>
          <a:blip r:embed="rId3" cstate="print"/>
          <a:srcRect/>
          <a:stretch>
            <a:fillRect/>
          </a:stretch>
        </p:blipFill>
        <p:spPr bwMode="auto">
          <a:xfrm>
            <a:off x="4716016" y="2420888"/>
            <a:ext cx="3248025" cy="33623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332656"/>
            <a:ext cx="8229600" cy="720080"/>
          </a:xfrm>
        </p:spPr>
        <p:txBody>
          <a:bodyPr>
            <a:normAutofit fontScale="90000"/>
          </a:bodyPr>
          <a:lstStyle/>
          <a:p>
            <a:pPr algn="ctr"/>
            <a:r>
              <a:rPr lang="es-AR" dirty="0"/>
              <a:t>Compuertas Lógicas</a:t>
            </a:r>
          </a:p>
        </p:txBody>
      </p:sp>
      <p:sp>
        <p:nvSpPr>
          <p:cNvPr id="1028" name="AutoShape 4" descr="Practica 1. Simulación de tablas de verdad de compuertas lógicas –  Electronica Digita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031" name="Picture 7"/>
          <p:cNvPicPr>
            <a:picLocks noGrp="1" noChangeAspect="1" noChangeArrowheads="1"/>
          </p:cNvPicPr>
          <p:nvPr>
            <p:ph idx="1"/>
          </p:nvPr>
        </p:nvPicPr>
        <p:blipFill>
          <a:blip r:embed="rId2" cstate="print"/>
          <a:srcRect/>
          <a:stretch>
            <a:fillRect/>
          </a:stretch>
        </p:blipFill>
        <p:spPr bwMode="auto">
          <a:xfrm>
            <a:off x="1619672" y="1700808"/>
            <a:ext cx="5478349" cy="4608661"/>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415880"/>
          </a:xfrm>
        </p:spPr>
        <p:txBody>
          <a:bodyPr/>
          <a:lstStyle/>
          <a:p>
            <a:r>
              <a:rPr lang="es-AR" b="1" dirty="0"/>
              <a:t>Por otra parte los secuenciales pueden activarse por Nivel o por Flancos</a:t>
            </a:r>
            <a:r>
              <a:rPr lang="es-AR" dirty="0"/>
              <a:t>.  La grafica muestra las distintos partes de los pulsos</a:t>
            </a:r>
          </a:p>
          <a:p>
            <a:pPr>
              <a:buNone/>
            </a:pPr>
            <a:endParaRPr lang="es-AR" dirty="0"/>
          </a:p>
        </p:txBody>
      </p:sp>
      <p:pic>
        <p:nvPicPr>
          <p:cNvPr id="4" name="3 Imagen"/>
          <p:cNvPicPr/>
          <p:nvPr/>
        </p:nvPicPr>
        <p:blipFill>
          <a:blip r:embed="rId2" cstate="print"/>
          <a:srcRect/>
          <a:stretch>
            <a:fillRect/>
          </a:stretch>
        </p:blipFill>
        <p:spPr bwMode="auto">
          <a:xfrm>
            <a:off x="2483768" y="2708920"/>
            <a:ext cx="4251751" cy="30003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sz="2800" dirty="0"/>
              <a:t>En los sistemas secuenciales, al igual que lo que vimos en los </a:t>
            </a:r>
            <a:r>
              <a:rPr lang="es-AR" sz="2800" dirty="0" err="1"/>
              <a:t>combinacionales</a:t>
            </a:r>
            <a:r>
              <a:rPr lang="es-AR" sz="2800" dirty="0"/>
              <a:t>, existen una serie de estructuras funcionales que se repiten en muchas aplicaciones o como parte de otras. Esto ha derivado, en la construcción y fabricación de los mismos como unidades funcionales. </a:t>
            </a:r>
          </a:p>
          <a:p>
            <a:endParaRPr lang="es-A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err="1"/>
              <a:t>Biestables</a:t>
            </a:r>
            <a:r>
              <a:rPr lang="es-AR" dirty="0"/>
              <a:t>(FLIP FLOP)  </a:t>
            </a:r>
            <a:r>
              <a:rPr lang="es-AR" dirty="0" err="1"/>
              <a:t>Asincronos</a:t>
            </a:r>
            <a:endParaRPr lang="es-AR" dirty="0"/>
          </a:p>
        </p:txBody>
      </p:sp>
      <p:pic>
        <p:nvPicPr>
          <p:cNvPr id="4" name="3 Marcador de contenido"/>
          <p:cNvPicPr>
            <a:picLocks noGrp="1"/>
          </p:cNvPicPr>
          <p:nvPr>
            <p:ph idx="1"/>
          </p:nvPr>
        </p:nvPicPr>
        <p:blipFill>
          <a:blip r:embed="rId2" cstate="print"/>
          <a:srcRect/>
          <a:stretch>
            <a:fillRect/>
          </a:stretch>
        </p:blipFill>
        <p:spPr bwMode="auto">
          <a:xfrm>
            <a:off x="1467999" y="1935163"/>
            <a:ext cx="6208002" cy="438943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cstate="print"/>
          <a:srcRect/>
          <a:stretch>
            <a:fillRect/>
          </a:stretch>
        </p:blipFill>
        <p:spPr bwMode="auto">
          <a:xfrm>
            <a:off x="457200" y="1067121"/>
            <a:ext cx="8229600" cy="502697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cstate="print"/>
          <a:srcRect/>
          <a:stretch>
            <a:fillRect/>
          </a:stretch>
        </p:blipFill>
        <p:spPr bwMode="auto">
          <a:xfrm>
            <a:off x="457200" y="1071132"/>
            <a:ext cx="8229600" cy="509038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cstate="print"/>
          <a:srcRect/>
          <a:stretch>
            <a:fillRect/>
          </a:stretch>
        </p:blipFill>
        <p:spPr bwMode="auto">
          <a:xfrm>
            <a:off x="683568" y="1556792"/>
            <a:ext cx="8229600" cy="363844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F/ F SR </a:t>
            </a:r>
            <a:r>
              <a:rPr lang="es-AR" dirty="0" err="1"/>
              <a:t>Sincrono</a:t>
            </a:r>
            <a:endParaRPr lang="es-AR"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979713" y="1864030"/>
            <a:ext cx="4521100" cy="395177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1331640" y="908720"/>
            <a:ext cx="5610225" cy="2028825"/>
          </a:xfrm>
          <a:prstGeom prst="rect">
            <a:avLst/>
          </a:prstGeom>
          <a:noFill/>
          <a:ln w="9525">
            <a:noFill/>
            <a:miter lim="800000"/>
            <a:headEnd/>
            <a:tailEnd/>
          </a:ln>
        </p:spPr>
      </p:pic>
      <p:sp>
        <p:nvSpPr>
          <p:cNvPr id="9" name="8 CuadroTexto"/>
          <p:cNvSpPr txBox="1"/>
          <p:nvPr/>
        </p:nvSpPr>
        <p:spPr>
          <a:xfrm>
            <a:off x="2195736" y="548680"/>
            <a:ext cx="3744416" cy="369332"/>
          </a:xfrm>
          <a:prstGeom prst="rect">
            <a:avLst/>
          </a:prstGeom>
          <a:noFill/>
        </p:spPr>
        <p:txBody>
          <a:bodyPr wrap="square" rtlCol="0">
            <a:spAutoFit/>
          </a:bodyPr>
          <a:lstStyle/>
          <a:p>
            <a:r>
              <a:rPr lang="es-AR" dirty="0" err="1"/>
              <a:t>Biestable</a:t>
            </a:r>
            <a:r>
              <a:rPr lang="es-AR" dirty="0"/>
              <a:t> JK </a:t>
            </a:r>
            <a:r>
              <a:rPr lang="es-AR" dirty="0" err="1"/>
              <a:t>Sincrono</a:t>
            </a:r>
            <a:endParaRPr lang="es-AR" dirty="0"/>
          </a:p>
        </p:txBody>
      </p:sp>
      <p:pic>
        <p:nvPicPr>
          <p:cNvPr id="3078" name="Picture 6" descr="Imagen relacionada"/>
          <p:cNvPicPr>
            <a:picLocks noChangeAspect="1" noChangeArrowheads="1"/>
          </p:cNvPicPr>
          <p:nvPr/>
        </p:nvPicPr>
        <p:blipFill>
          <a:blip r:embed="rId3" cstate="print"/>
          <a:srcRect/>
          <a:stretch>
            <a:fillRect/>
          </a:stretch>
        </p:blipFill>
        <p:spPr bwMode="auto">
          <a:xfrm>
            <a:off x="1691680" y="2924944"/>
            <a:ext cx="4896544" cy="3672408"/>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Bi estables comerciales</a:t>
            </a:r>
          </a:p>
        </p:txBody>
      </p:sp>
      <p:pic>
        <p:nvPicPr>
          <p:cNvPr id="37890" name="Picture 2"/>
          <p:cNvPicPr>
            <a:picLocks noGrp="1" noChangeAspect="1" noChangeArrowheads="1"/>
          </p:cNvPicPr>
          <p:nvPr>
            <p:ph idx="1"/>
          </p:nvPr>
        </p:nvPicPr>
        <p:blipFill>
          <a:blip r:embed="rId2" cstate="print"/>
          <a:srcRect/>
          <a:stretch>
            <a:fillRect/>
          </a:stretch>
        </p:blipFill>
        <p:spPr bwMode="auto">
          <a:xfrm>
            <a:off x="755576" y="2492896"/>
            <a:ext cx="4048125" cy="3514725"/>
          </a:xfrm>
          <a:prstGeom prst="rect">
            <a:avLst/>
          </a:prstGeom>
          <a:noFill/>
          <a:ln w="9525">
            <a:noFill/>
            <a:miter lim="800000"/>
            <a:headEnd/>
            <a:tailEnd/>
          </a:ln>
        </p:spPr>
      </p:pic>
      <p:pic>
        <p:nvPicPr>
          <p:cNvPr id="37891" name="Picture 3"/>
          <p:cNvPicPr>
            <a:picLocks noChangeAspect="1" noChangeArrowheads="1"/>
          </p:cNvPicPr>
          <p:nvPr/>
        </p:nvPicPr>
        <p:blipFill>
          <a:blip r:embed="rId3" cstate="print"/>
          <a:srcRect/>
          <a:stretch>
            <a:fillRect/>
          </a:stretch>
        </p:blipFill>
        <p:spPr bwMode="auto">
          <a:xfrm>
            <a:off x="5220072" y="2924944"/>
            <a:ext cx="3195444" cy="2592288"/>
          </a:xfrm>
          <a:prstGeom prst="rect">
            <a:avLst/>
          </a:prstGeom>
          <a:noFill/>
          <a:ln w="9525">
            <a:noFill/>
            <a:miter lim="800000"/>
            <a:headEnd/>
            <a:tailEnd/>
          </a:ln>
        </p:spPr>
      </p:pic>
      <p:sp>
        <p:nvSpPr>
          <p:cNvPr id="6" name="5 CuadroTexto"/>
          <p:cNvSpPr txBox="1"/>
          <p:nvPr/>
        </p:nvSpPr>
        <p:spPr>
          <a:xfrm>
            <a:off x="6228184" y="2564904"/>
            <a:ext cx="1656184" cy="369332"/>
          </a:xfrm>
          <a:prstGeom prst="rect">
            <a:avLst/>
          </a:prstGeom>
          <a:noFill/>
        </p:spPr>
        <p:txBody>
          <a:bodyPr wrap="square" rtlCol="0">
            <a:spAutoFit/>
          </a:bodyPr>
          <a:lstStyle/>
          <a:p>
            <a:r>
              <a:rPr lang="es-AR" dirty="0"/>
              <a:t>4027</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Registros de desplazamiento</a:t>
            </a:r>
          </a:p>
        </p:txBody>
      </p:sp>
      <p:pic>
        <p:nvPicPr>
          <p:cNvPr id="38914" name="Picture 2"/>
          <p:cNvPicPr>
            <a:picLocks noGrp="1" noChangeAspect="1" noChangeArrowheads="1"/>
          </p:cNvPicPr>
          <p:nvPr>
            <p:ph idx="1"/>
          </p:nvPr>
        </p:nvPicPr>
        <p:blipFill>
          <a:blip r:embed="rId2" cstate="print"/>
          <a:srcRect/>
          <a:stretch>
            <a:fillRect/>
          </a:stretch>
        </p:blipFill>
        <p:spPr bwMode="auto">
          <a:xfrm>
            <a:off x="1403648" y="2852936"/>
            <a:ext cx="5997495" cy="293828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Función lógica</a:t>
            </a:r>
          </a:p>
        </p:txBody>
      </p:sp>
      <p:pic>
        <p:nvPicPr>
          <p:cNvPr id="48130" name="Picture 2"/>
          <p:cNvPicPr>
            <a:picLocks noGrp="1" noChangeAspect="1" noChangeArrowheads="1"/>
          </p:cNvPicPr>
          <p:nvPr>
            <p:ph idx="1"/>
          </p:nvPr>
        </p:nvPicPr>
        <p:blipFill>
          <a:blip r:embed="rId2" cstate="print"/>
          <a:srcRect/>
          <a:stretch>
            <a:fillRect/>
          </a:stretch>
        </p:blipFill>
        <p:spPr bwMode="auto">
          <a:xfrm>
            <a:off x="971600" y="2060848"/>
            <a:ext cx="5852583" cy="43894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5" name="4 Marcador de contenido"/>
          <p:cNvSpPr>
            <a:spLocks noGrp="1"/>
          </p:cNvSpPr>
          <p:nvPr>
            <p:ph idx="1"/>
          </p:nvPr>
        </p:nvSpPr>
        <p:spPr/>
        <p:txBody>
          <a:bodyPr/>
          <a:lstStyle/>
          <a:p>
            <a:r>
              <a:rPr lang="es-AR" dirty="0"/>
              <a:t>Realizar el diagrama de tiempos de un registro siso</a:t>
            </a:r>
          </a:p>
        </p:txBody>
      </p:sp>
      <p:pic>
        <p:nvPicPr>
          <p:cNvPr id="39939" name="Picture 3"/>
          <p:cNvPicPr>
            <a:picLocks noChangeAspect="1" noChangeArrowheads="1"/>
          </p:cNvPicPr>
          <p:nvPr/>
        </p:nvPicPr>
        <p:blipFill>
          <a:blip r:embed="rId2" cstate="print"/>
          <a:srcRect/>
          <a:stretch>
            <a:fillRect/>
          </a:stretch>
        </p:blipFill>
        <p:spPr bwMode="auto">
          <a:xfrm>
            <a:off x="1763688" y="2636912"/>
            <a:ext cx="5667375" cy="33432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Grp="1" noChangeAspect="1" noChangeArrowheads="1"/>
          </p:cNvPicPr>
          <p:nvPr>
            <p:ph idx="1"/>
          </p:nvPr>
        </p:nvPicPr>
        <p:blipFill>
          <a:blip r:embed="rId2" cstate="print"/>
          <a:srcRect/>
          <a:stretch>
            <a:fillRect/>
          </a:stretch>
        </p:blipFill>
        <p:spPr bwMode="auto">
          <a:xfrm>
            <a:off x="611560" y="1124744"/>
            <a:ext cx="8137055" cy="4916911"/>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Grp="1" noChangeAspect="1" noChangeArrowheads="1"/>
          </p:cNvPicPr>
          <p:nvPr>
            <p:ph idx="1"/>
          </p:nvPr>
        </p:nvPicPr>
        <p:blipFill>
          <a:blip r:embed="rId2" cstate="print"/>
          <a:srcRect/>
          <a:stretch>
            <a:fillRect/>
          </a:stretch>
        </p:blipFill>
        <p:spPr bwMode="auto">
          <a:xfrm>
            <a:off x="1259632" y="836712"/>
            <a:ext cx="6872223" cy="533990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852704"/>
          </a:xfrm>
        </p:spPr>
        <p:txBody>
          <a:bodyPr/>
          <a:lstStyle/>
          <a:p>
            <a:r>
              <a:rPr lang="es-AR" dirty="0"/>
              <a:t>		CONTADORES</a:t>
            </a:r>
          </a:p>
        </p:txBody>
      </p:sp>
      <p:pic>
        <p:nvPicPr>
          <p:cNvPr id="43010" name="Picture 2"/>
          <p:cNvPicPr>
            <a:picLocks noGrp="1" noChangeAspect="1" noChangeArrowheads="1"/>
          </p:cNvPicPr>
          <p:nvPr>
            <p:ph idx="1"/>
          </p:nvPr>
        </p:nvPicPr>
        <p:blipFill>
          <a:blip r:embed="rId2" cstate="print"/>
          <a:srcRect/>
          <a:stretch>
            <a:fillRect/>
          </a:stretch>
        </p:blipFill>
        <p:spPr bwMode="auto">
          <a:xfrm>
            <a:off x="1547664" y="1556792"/>
            <a:ext cx="6065378" cy="4767809"/>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Ejercicio </a:t>
            </a:r>
          </a:p>
        </p:txBody>
      </p:sp>
      <p:sp>
        <p:nvSpPr>
          <p:cNvPr id="3" name="2 Marcador de contenido"/>
          <p:cNvSpPr>
            <a:spLocks noGrp="1"/>
          </p:cNvSpPr>
          <p:nvPr>
            <p:ph idx="1"/>
          </p:nvPr>
        </p:nvSpPr>
        <p:spPr/>
        <p:txBody>
          <a:bodyPr/>
          <a:lstStyle/>
          <a:p>
            <a:r>
              <a:rPr lang="es-AR" dirty="0"/>
              <a:t>Realizar un contador binario que pueda ser capaz de seleccionar toda una memoria de 1 M Byte</a:t>
            </a:r>
          </a:p>
          <a:p>
            <a:endParaRPr lang="es-AR" dirty="0"/>
          </a:p>
          <a:p>
            <a:pPr>
              <a:buNone/>
            </a:pPr>
            <a:endParaRPr lang="es-A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Ejercicio</a:t>
            </a:r>
          </a:p>
        </p:txBody>
      </p:sp>
      <p:sp>
        <p:nvSpPr>
          <p:cNvPr id="3" name="2 Marcador de contenido"/>
          <p:cNvSpPr>
            <a:spLocks noGrp="1"/>
          </p:cNvSpPr>
          <p:nvPr>
            <p:ph idx="1"/>
          </p:nvPr>
        </p:nvSpPr>
        <p:spPr/>
        <p:txBody>
          <a:bodyPr/>
          <a:lstStyle/>
          <a:p>
            <a:r>
              <a:rPr lang="es-AR" dirty="0"/>
              <a:t>Realizar un circuito que sea capaz de generar un pulso de salida por cada 5, 7 y 15 pulsos de reloj.</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Ejercicio</a:t>
            </a:r>
          </a:p>
        </p:txBody>
      </p:sp>
      <p:sp>
        <p:nvSpPr>
          <p:cNvPr id="3" name="2 Marcador de contenido"/>
          <p:cNvSpPr>
            <a:spLocks noGrp="1"/>
          </p:cNvSpPr>
          <p:nvPr>
            <p:ph idx="1"/>
          </p:nvPr>
        </p:nvSpPr>
        <p:spPr/>
        <p:txBody>
          <a:bodyPr/>
          <a:lstStyle/>
          <a:p>
            <a:pPr>
              <a:buNone/>
            </a:pPr>
            <a:r>
              <a:rPr lang="es-AR" dirty="0"/>
              <a:t>Si tenemos un bus de direcciones de 16 Bits, cuantas posiciones de memoria podríamos seleccionar directamente. </a:t>
            </a:r>
          </a:p>
          <a:p>
            <a:pPr>
              <a:buNone/>
            </a:pPr>
            <a:endParaRPr lang="es-AR" dirty="0"/>
          </a:p>
          <a:p>
            <a:pPr>
              <a:buNone/>
            </a:pPr>
            <a:r>
              <a:rPr lang="es-AR" dirty="0"/>
              <a:t>Utilizando Memorias de 1 Mbyte como podemos armar un banco de memoria de 56 Mbyte, cuantas señales de control necesitamos y que circuitos debemos usar.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Bloques funcionales</a:t>
            </a:r>
          </a:p>
        </p:txBody>
      </p:sp>
      <p:sp>
        <p:nvSpPr>
          <p:cNvPr id="3" name="2 Marcador de contenido"/>
          <p:cNvSpPr>
            <a:spLocks noGrp="1"/>
          </p:cNvSpPr>
          <p:nvPr>
            <p:ph idx="1"/>
          </p:nvPr>
        </p:nvSpPr>
        <p:spPr/>
        <p:txBody>
          <a:bodyPr/>
          <a:lstStyle/>
          <a:p>
            <a:r>
              <a:rPr lang="es-AR" dirty="0">
                <a:latin typeface="Arial" pitchFamily="34" charset="0"/>
                <a:cs typeface="Arial" pitchFamily="34" charset="0"/>
              </a:rPr>
              <a:t>.  Existen una gran variedad  de circuitos, que gracias a su uso tan extendido, están implementados  como unidades funcionales, en circuitos integrados. Los podemos clasificar a grandes rasgos en : </a:t>
            </a:r>
          </a:p>
          <a:p>
            <a:endParaRPr lang="es-AR" dirty="0"/>
          </a:p>
        </p:txBody>
      </p:sp>
      <p:graphicFrame>
        <p:nvGraphicFramePr>
          <p:cNvPr id="4" name="3 Tabla"/>
          <p:cNvGraphicFramePr>
            <a:graphicFrameLocks noGrp="1"/>
          </p:cNvGraphicFramePr>
          <p:nvPr/>
        </p:nvGraphicFramePr>
        <p:xfrm>
          <a:off x="755576" y="4005064"/>
          <a:ext cx="7992888" cy="1820241"/>
        </p:xfrm>
        <a:graphic>
          <a:graphicData uri="http://schemas.openxmlformats.org/drawingml/2006/table">
            <a:tbl>
              <a:tblPr/>
              <a:tblGrid>
                <a:gridCol w="2639119">
                  <a:extLst>
                    <a:ext uri="{9D8B030D-6E8A-4147-A177-3AD203B41FA5}">
                      <a16:colId xmlns:a16="http://schemas.microsoft.com/office/drawing/2014/main" val="20000"/>
                    </a:ext>
                  </a:extLst>
                </a:gridCol>
                <a:gridCol w="5353769">
                  <a:extLst>
                    <a:ext uri="{9D8B030D-6E8A-4147-A177-3AD203B41FA5}">
                      <a16:colId xmlns:a16="http://schemas.microsoft.com/office/drawing/2014/main" val="20001"/>
                    </a:ext>
                  </a:extLst>
                </a:gridCol>
              </a:tblGrid>
              <a:tr h="648072">
                <a:tc>
                  <a:txBody>
                    <a:bodyPr/>
                    <a:lstStyle/>
                    <a:p>
                      <a:pPr algn="just">
                        <a:lnSpc>
                          <a:spcPct val="115000"/>
                        </a:lnSpc>
                        <a:spcAft>
                          <a:spcPts val="1000"/>
                        </a:spcAft>
                      </a:pPr>
                      <a:r>
                        <a:rPr lang="es-AR" sz="1400" dirty="0">
                          <a:solidFill>
                            <a:schemeClr val="tx1"/>
                          </a:solidFill>
                          <a:latin typeface="Arial"/>
                          <a:ea typeface="Times New Roman"/>
                          <a:cs typeface="Times New Roman"/>
                        </a:rPr>
                        <a:t>LOGICOS</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s-AR" sz="1400" dirty="0">
                          <a:solidFill>
                            <a:schemeClr val="tx1"/>
                          </a:solidFill>
                          <a:latin typeface="Arial"/>
                          <a:ea typeface="Times New Roman"/>
                          <a:cs typeface="Times New Roman"/>
                        </a:rPr>
                        <a:t>DECODIFICADORES, CODIFICADORES, MULTIPLEXORES, GENERADORES DE PARIDAD,  Compuertas</a:t>
                      </a:r>
                      <a:r>
                        <a:rPr lang="es-AR" sz="1400" baseline="0" dirty="0">
                          <a:solidFill>
                            <a:schemeClr val="tx1"/>
                          </a:solidFill>
                          <a:latin typeface="Arial"/>
                          <a:ea typeface="Times New Roman"/>
                          <a:cs typeface="Times New Roman"/>
                        </a:rPr>
                        <a:t> , etc.</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6055">
                <a:tc>
                  <a:txBody>
                    <a:bodyPr/>
                    <a:lstStyle/>
                    <a:p>
                      <a:pPr algn="just">
                        <a:lnSpc>
                          <a:spcPct val="115000"/>
                        </a:lnSpc>
                        <a:spcAft>
                          <a:spcPts val="1000"/>
                        </a:spcAft>
                      </a:pPr>
                      <a:r>
                        <a:rPr lang="es-AR" sz="1400" dirty="0">
                          <a:solidFill>
                            <a:schemeClr val="tx1"/>
                          </a:solidFill>
                          <a:latin typeface="Arial"/>
                          <a:ea typeface="Times New Roman"/>
                          <a:cs typeface="Times New Roman"/>
                        </a:rPr>
                        <a:t>ARITMETICOS</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s-AR" sz="1400" dirty="0">
                          <a:solidFill>
                            <a:schemeClr val="tx1"/>
                          </a:solidFill>
                          <a:latin typeface="Arial"/>
                          <a:ea typeface="Times New Roman"/>
                          <a:cs typeface="Times New Roman"/>
                        </a:rPr>
                        <a:t>SUMADORES</a:t>
                      </a:r>
                    </a:p>
                    <a:p>
                      <a:pPr algn="just">
                        <a:lnSpc>
                          <a:spcPct val="115000"/>
                        </a:lnSpc>
                        <a:spcAft>
                          <a:spcPts val="1000"/>
                        </a:spcAft>
                      </a:pP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8855">
                <a:tc>
                  <a:txBody>
                    <a:bodyPr/>
                    <a:lstStyle/>
                    <a:p>
                      <a:pPr algn="just">
                        <a:lnSpc>
                          <a:spcPct val="115000"/>
                        </a:lnSpc>
                        <a:spcAft>
                          <a:spcPts val="1000"/>
                        </a:spcAft>
                      </a:pPr>
                      <a:r>
                        <a:rPr lang="es-AR" sz="1400" dirty="0">
                          <a:solidFill>
                            <a:schemeClr val="tx1"/>
                          </a:solidFill>
                          <a:latin typeface="Arial"/>
                          <a:ea typeface="Times New Roman"/>
                          <a:cs typeface="Times New Roman"/>
                        </a:rPr>
                        <a:t>ARITMETICOS Y LOGICOS</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1000"/>
                        </a:spcAft>
                      </a:pPr>
                      <a:r>
                        <a:rPr lang="es-AR" sz="1400" dirty="0">
                          <a:solidFill>
                            <a:schemeClr val="tx1"/>
                          </a:solidFill>
                          <a:latin typeface="Arial"/>
                          <a:ea typeface="Times New Roman"/>
                          <a:cs typeface="Times New Roman"/>
                        </a:rPr>
                        <a:t>UNIDAD ARITMETICO LOGICA (ALU)</a:t>
                      </a:r>
                      <a:endParaRPr lang="es-AR"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Codificadores</a:t>
            </a:r>
          </a:p>
        </p:txBody>
      </p:sp>
      <p:sp>
        <p:nvSpPr>
          <p:cNvPr id="3" name="2 Marcador de contenido"/>
          <p:cNvSpPr>
            <a:spLocks noGrp="1"/>
          </p:cNvSpPr>
          <p:nvPr>
            <p:ph idx="1"/>
          </p:nvPr>
        </p:nvSpPr>
        <p:spPr/>
        <p:txBody>
          <a:bodyPr>
            <a:normAutofit/>
          </a:bodyPr>
          <a:lstStyle/>
          <a:p>
            <a:r>
              <a:rPr lang="es-ES" sz="2400" dirty="0"/>
              <a:t>Un codificador es un circuito </a:t>
            </a:r>
            <a:r>
              <a:rPr lang="es-ES" sz="2400" dirty="0" err="1"/>
              <a:t>combinacional</a:t>
            </a:r>
            <a:r>
              <a:rPr lang="es-ES" sz="2400" dirty="0"/>
              <a:t> integrado que tiene  hasta </a:t>
            </a:r>
            <a:r>
              <a:rPr lang="es-ES" sz="2400" b="1" dirty="0"/>
              <a:t>2</a:t>
            </a:r>
            <a:r>
              <a:rPr lang="es-ES" sz="2400" b="1" baseline="30000" dirty="0"/>
              <a:t>n</a:t>
            </a:r>
            <a:r>
              <a:rPr lang="es-ES" sz="2400" dirty="0"/>
              <a:t> entradas y </a:t>
            </a:r>
            <a:r>
              <a:rPr lang="es-ES" sz="2400" b="1" dirty="0"/>
              <a:t>n</a:t>
            </a:r>
            <a:r>
              <a:rPr lang="es-ES" sz="2400" dirty="0"/>
              <a:t> salidas y la función que desempeña es mostrar en 	la salida la combinación correspondiente al código binario de la entrada 	activada</a:t>
            </a:r>
            <a:endParaRPr lang="es-AR" sz="2400" dirty="0"/>
          </a:p>
        </p:txBody>
      </p:sp>
      <p:pic>
        <p:nvPicPr>
          <p:cNvPr id="4" name="3 Imagen"/>
          <p:cNvPicPr/>
          <p:nvPr/>
        </p:nvPicPr>
        <p:blipFill>
          <a:blip r:embed="rId2" cstate="print"/>
          <a:srcRect/>
          <a:stretch>
            <a:fillRect/>
          </a:stretch>
        </p:blipFill>
        <p:spPr bwMode="auto">
          <a:xfrm>
            <a:off x="1187624" y="3789040"/>
            <a:ext cx="6192688" cy="25202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Decodificadores</a:t>
            </a:r>
          </a:p>
        </p:txBody>
      </p:sp>
      <p:sp>
        <p:nvSpPr>
          <p:cNvPr id="3" name="2 Marcador de contenido"/>
          <p:cNvSpPr>
            <a:spLocks noGrp="1"/>
          </p:cNvSpPr>
          <p:nvPr>
            <p:ph idx="1"/>
          </p:nvPr>
        </p:nvSpPr>
        <p:spPr/>
        <p:txBody>
          <a:bodyPr>
            <a:normAutofit/>
          </a:bodyPr>
          <a:lstStyle/>
          <a:p>
            <a:r>
              <a:rPr lang="es-AR" sz="1900" dirty="0"/>
              <a:t>Son circuitos </a:t>
            </a:r>
            <a:r>
              <a:rPr lang="es-AR" sz="1900" dirty="0" err="1"/>
              <a:t>combinacionales</a:t>
            </a:r>
            <a:r>
              <a:rPr lang="es-AR" sz="1900" dirty="0"/>
              <a:t> integrados que disponen de </a:t>
            </a:r>
            <a:r>
              <a:rPr lang="es-AR" sz="1900" b="1" dirty="0"/>
              <a:t>n</a:t>
            </a:r>
            <a:r>
              <a:rPr lang="es-AR" sz="1900" dirty="0"/>
              <a:t> entradas y un número de salidas igual o menor a </a:t>
            </a:r>
            <a:r>
              <a:rPr lang="es-AR" sz="1900" b="1" dirty="0"/>
              <a:t>2</a:t>
            </a:r>
            <a:r>
              <a:rPr lang="es-AR" sz="1900" b="1" baseline="30000" dirty="0"/>
              <a:t>n</a:t>
            </a:r>
            <a:r>
              <a:rPr lang="es-AR" sz="1900" dirty="0"/>
              <a:t>, actúan de modo que según cuál sea la combinación de las variables de entrada se activa una única salida, permaneciendo el resto de ellas desactivada.</a:t>
            </a:r>
          </a:p>
          <a:p>
            <a:r>
              <a:rPr lang="es-AR" sz="1900" dirty="0"/>
              <a:t>Suelen disponer de una entrada adicional denominada de inhibición o </a:t>
            </a:r>
            <a:r>
              <a:rPr lang="es-AR" sz="1900" dirty="0" err="1"/>
              <a:t>strobe</a:t>
            </a:r>
            <a:r>
              <a:rPr lang="es-AR" sz="1900" dirty="0"/>
              <a:t> de modo que cuando esta entrada se encuentra activada, pone todas las salidas a 0.</a:t>
            </a:r>
          </a:p>
          <a:p>
            <a:endParaRPr lang="es-AR" dirty="0"/>
          </a:p>
        </p:txBody>
      </p:sp>
      <p:pic>
        <p:nvPicPr>
          <p:cNvPr id="4" name="3 Imagen" descr="http://e-ducativa.catedu.es/44700165/aula/archivos/repositorio/4750/4923/html/tabla03.jpg"/>
          <p:cNvPicPr/>
          <p:nvPr/>
        </p:nvPicPr>
        <p:blipFill>
          <a:blip r:embed="rId2" cstate="print"/>
          <a:srcRect/>
          <a:stretch>
            <a:fillRect/>
          </a:stretch>
        </p:blipFill>
        <p:spPr bwMode="auto">
          <a:xfrm>
            <a:off x="899592" y="3789040"/>
            <a:ext cx="2664296" cy="1299592"/>
          </a:xfrm>
          <a:prstGeom prst="rect">
            <a:avLst/>
          </a:prstGeom>
          <a:noFill/>
          <a:ln w="9525">
            <a:noFill/>
            <a:miter lim="800000"/>
            <a:headEnd/>
            <a:tailEnd/>
          </a:ln>
        </p:spPr>
      </p:pic>
      <p:pic>
        <p:nvPicPr>
          <p:cNvPr id="5" name="4 Imagen" descr="http://e-ducativa.catedu.es/44700165/aula/archivos/repositorio/4750/4923/html/cirDECOD.jpg"/>
          <p:cNvPicPr/>
          <p:nvPr/>
        </p:nvPicPr>
        <p:blipFill>
          <a:blip r:embed="rId3" cstate="print"/>
          <a:srcRect/>
          <a:stretch>
            <a:fillRect/>
          </a:stretch>
        </p:blipFill>
        <p:spPr bwMode="auto">
          <a:xfrm>
            <a:off x="5004048" y="3717032"/>
            <a:ext cx="2808312" cy="1440160"/>
          </a:xfrm>
          <a:prstGeom prst="rect">
            <a:avLst/>
          </a:prstGeom>
          <a:noFill/>
          <a:ln w="9525">
            <a:noFill/>
            <a:miter lim="800000"/>
            <a:headEnd/>
            <a:tailEnd/>
          </a:ln>
        </p:spPr>
      </p:pic>
      <p:pic>
        <p:nvPicPr>
          <p:cNvPr id="6" name="5 Imagen" descr="http://e-ducativa.catedu.es/44700165/aula/archivos/repositorio/4750/4923/html/im04BCD7.jpg"/>
          <p:cNvPicPr/>
          <p:nvPr/>
        </p:nvPicPr>
        <p:blipFill>
          <a:blip r:embed="rId4" cstate="print"/>
          <a:srcRect/>
          <a:stretch>
            <a:fillRect/>
          </a:stretch>
        </p:blipFill>
        <p:spPr bwMode="auto">
          <a:xfrm>
            <a:off x="2771800" y="5085184"/>
            <a:ext cx="3888432" cy="153275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20689"/>
            <a:ext cx="7772400" cy="1008112"/>
          </a:xfrm>
        </p:spPr>
        <p:txBody>
          <a:bodyPr/>
          <a:lstStyle/>
          <a:p>
            <a:r>
              <a:rPr lang="es-AR" dirty="0"/>
              <a:t>Cambiadores de código</a:t>
            </a:r>
          </a:p>
        </p:txBody>
      </p:sp>
      <p:sp>
        <p:nvSpPr>
          <p:cNvPr id="3" name="2 Subtítulo"/>
          <p:cNvSpPr>
            <a:spLocks noGrp="1"/>
          </p:cNvSpPr>
          <p:nvPr>
            <p:ph type="subTitle" idx="1"/>
          </p:nvPr>
        </p:nvSpPr>
        <p:spPr>
          <a:xfrm>
            <a:off x="1115616" y="1700808"/>
            <a:ext cx="6656784" cy="3937992"/>
          </a:xfrm>
        </p:spPr>
        <p:txBody>
          <a:bodyPr>
            <a:normAutofit/>
          </a:bodyPr>
          <a:lstStyle/>
          <a:p>
            <a:pPr algn="l"/>
            <a:r>
              <a:rPr lang="es-ES" sz="2400" dirty="0">
                <a:solidFill>
                  <a:schemeClr val="tx1"/>
                </a:solidFill>
              </a:rPr>
              <a:t>Son circuitos </a:t>
            </a:r>
            <a:r>
              <a:rPr lang="es-ES" sz="2400" dirty="0" err="1">
                <a:solidFill>
                  <a:schemeClr val="tx1"/>
                </a:solidFill>
              </a:rPr>
              <a:t>combinacionales</a:t>
            </a:r>
            <a:r>
              <a:rPr lang="es-ES" sz="2400" dirty="0">
                <a:solidFill>
                  <a:schemeClr val="tx1"/>
                </a:solidFill>
              </a:rPr>
              <a:t> cuya función es cambiar los datos de un código binario a otro, esto es así porque para determinadas operaciones de transmisión y procesamiento de información son más eficaces unos códigos que otros. Se suelen implementar mediante dispositivos lógicos programables PLA. </a:t>
            </a:r>
            <a:endParaRPr lang="es-AR" sz="2400" dirty="0">
              <a:solidFill>
                <a:schemeClr val="tx1"/>
              </a:solidFill>
            </a:endParaRPr>
          </a:p>
        </p:txBody>
      </p:sp>
      <p:pic>
        <p:nvPicPr>
          <p:cNvPr id="4" name="3 Imagen" descr="http://e-ducativa.catedu.es/44700165/aula/archivos/repositorio/4750/4923/html/tabla06.jpg"/>
          <p:cNvPicPr/>
          <p:nvPr/>
        </p:nvPicPr>
        <p:blipFill>
          <a:blip r:embed="rId2" cstate="print"/>
          <a:srcRect/>
          <a:stretch>
            <a:fillRect/>
          </a:stretch>
        </p:blipFill>
        <p:spPr bwMode="auto">
          <a:xfrm>
            <a:off x="4283968" y="4077072"/>
            <a:ext cx="2999105" cy="175253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Multiplexores</a:t>
            </a:r>
          </a:p>
        </p:txBody>
      </p:sp>
      <p:sp>
        <p:nvSpPr>
          <p:cNvPr id="3" name="2 Marcador de contenido"/>
          <p:cNvSpPr>
            <a:spLocks noGrp="1"/>
          </p:cNvSpPr>
          <p:nvPr>
            <p:ph idx="1"/>
          </p:nvPr>
        </p:nvSpPr>
        <p:spPr/>
        <p:txBody>
          <a:bodyPr>
            <a:normAutofit/>
          </a:bodyPr>
          <a:lstStyle/>
          <a:p>
            <a:r>
              <a:rPr lang="es-ES" sz="1800" dirty="0"/>
              <a:t>El multiplexor es el circuito lógico </a:t>
            </a:r>
            <a:r>
              <a:rPr lang="es-ES" sz="1800" dirty="0" err="1"/>
              <a:t>combinacional</a:t>
            </a:r>
            <a:r>
              <a:rPr lang="es-ES" sz="1800" dirty="0"/>
              <a:t> equivalente a un interruptor mecánico giratorio de varias posiciones. Los </a:t>
            </a:r>
            <a:r>
              <a:rPr lang="es-ES" sz="1800" dirty="0" err="1"/>
              <a:t>Mux</a:t>
            </a:r>
            <a:r>
              <a:rPr lang="es-ES" sz="1800" dirty="0"/>
              <a:t> pueden ser solo digitales o de control digital pero en la vinculación entrada salida analógico. Como el caso del CD4051.</a:t>
            </a:r>
            <a:endParaRPr lang="es-AR" sz="1800" dirty="0"/>
          </a:p>
          <a:p>
            <a:r>
              <a:rPr lang="es-ES" sz="1800" dirty="0"/>
              <a:t>Permite dirigir la información binaria procedente de diversas fuentes a una única línea de salida, para ser transmitida a través de ella, a un destino común.</a:t>
            </a:r>
            <a:endParaRPr lang="es-AR" sz="1800" dirty="0"/>
          </a:p>
          <a:p>
            <a:r>
              <a:rPr lang="es-ES" sz="1800" dirty="0"/>
              <a:t>Disponen de: hasta </a:t>
            </a:r>
            <a:r>
              <a:rPr lang="es-ES" sz="1800" b="1" dirty="0"/>
              <a:t>2</a:t>
            </a:r>
            <a:r>
              <a:rPr lang="es-ES" sz="1800" b="1" baseline="30000" dirty="0"/>
              <a:t>n</a:t>
            </a:r>
            <a:r>
              <a:rPr lang="es-ES" sz="1800" dirty="0"/>
              <a:t> líneas de entrada de datos, una </a:t>
            </a:r>
            <a:r>
              <a:rPr lang="es-ES" sz="1800" b="1" dirty="0"/>
              <a:t>única</a:t>
            </a:r>
            <a:r>
              <a:rPr lang="es-ES" sz="1800" dirty="0"/>
              <a:t> de salida y </a:t>
            </a:r>
            <a:r>
              <a:rPr lang="es-ES" sz="1800" b="1" dirty="0"/>
              <a:t>n</a:t>
            </a:r>
            <a:r>
              <a:rPr lang="es-ES" sz="1800" dirty="0"/>
              <a:t> entradas de selección; que habilitan y ponen en contacto uno de los terminales de entrada de datos con el de salida.</a:t>
            </a:r>
            <a:endParaRPr lang="es-AR" sz="1800" dirty="0"/>
          </a:p>
          <a:p>
            <a:endParaRPr lang="es-AR" dirty="0"/>
          </a:p>
        </p:txBody>
      </p:sp>
      <p:pic>
        <p:nvPicPr>
          <p:cNvPr id="4" name="3 Imagen" descr="http://e-ducativa.catedu.es/44700165/aula/archivos/repositorio/4750/4923/html/mux8.gif"/>
          <p:cNvPicPr/>
          <p:nvPr/>
        </p:nvPicPr>
        <p:blipFill>
          <a:blip r:embed="rId2" cstate="print"/>
          <a:srcRect/>
          <a:stretch>
            <a:fillRect/>
          </a:stretch>
        </p:blipFill>
        <p:spPr bwMode="auto">
          <a:xfrm>
            <a:off x="1043609" y="4797152"/>
            <a:ext cx="2088232" cy="1778124"/>
          </a:xfrm>
          <a:prstGeom prst="rect">
            <a:avLst/>
          </a:prstGeom>
          <a:noFill/>
          <a:ln w="9525">
            <a:noFill/>
            <a:miter lim="800000"/>
            <a:headEnd/>
            <a:tailEnd/>
          </a:ln>
        </p:spPr>
      </p:pic>
      <p:pic>
        <p:nvPicPr>
          <p:cNvPr id="5" name="4 Imagen"/>
          <p:cNvPicPr/>
          <p:nvPr/>
        </p:nvPicPr>
        <p:blipFill>
          <a:blip r:embed="rId3" cstate="print"/>
          <a:srcRect/>
          <a:stretch>
            <a:fillRect/>
          </a:stretch>
        </p:blipFill>
        <p:spPr bwMode="auto">
          <a:xfrm>
            <a:off x="3275856" y="4509120"/>
            <a:ext cx="2333625" cy="1381125"/>
          </a:xfrm>
          <a:prstGeom prst="rect">
            <a:avLst/>
          </a:prstGeom>
          <a:noFill/>
          <a:ln w="9525">
            <a:noFill/>
            <a:miter lim="800000"/>
            <a:headEnd/>
            <a:tailEnd/>
          </a:ln>
        </p:spPr>
      </p:pic>
      <p:pic>
        <p:nvPicPr>
          <p:cNvPr id="6" name="5 Imagen" descr="http://e-ducativa.catedu.es/44700165/aula/archivos/repositorio/4750/4923/html/radar300px.jpg"/>
          <p:cNvPicPr/>
          <p:nvPr/>
        </p:nvPicPr>
        <p:blipFill>
          <a:blip r:embed="rId4" cstate="print"/>
          <a:srcRect/>
          <a:stretch>
            <a:fillRect/>
          </a:stretch>
        </p:blipFill>
        <p:spPr bwMode="auto">
          <a:xfrm>
            <a:off x="6012160" y="4293096"/>
            <a:ext cx="2232248" cy="19130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Demultiplexores</a:t>
            </a:r>
            <a:endParaRPr lang="es-AR" dirty="0"/>
          </a:p>
        </p:txBody>
      </p:sp>
      <p:sp>
        <p:nvSpPr>
          <p:cNvPr id="3" name="2 Marcador de contenido"/>
          <p:cNvSpPr>
            <a:spLocks noGrp="1"/>
          </p:cNvSpPr>
          <p:nvPr>
            <p:ph idx="1"/>
          </p:nvPr>
        </p:nvSpPr>
        <p:spPr/>
        <p:txBody>
          <a:bodyPr/>
          <a:lstStyle/>
          <a:p>
            <a:r>
              <a:rPr lang="es-ES" sz="1800" dirty="0"/>
              <a:t>Son circuitos integrados </a:t>
            </a:r>
            <a:r>
              <a:rPr lang="es-ES" sz="1800" dirty="0" err="1"/>
              <a:t>combinacionales</a:t>
            </a:r>
            <a:r>
              <a:rPr lang="es-ES" sz="1800" dirty="0"/>
              <a:t> que realizan la función opuesta a un multiplexor. Es decir tiene una única entrada de datos, </a:t>
            </a:r>
            <a:r>
              <a:rPr lang="es-ES" sz="1800" b="1" dirty="0"/>
              <a:t>n</a:t>
            </a:r>
            <a:r>
              <a:rPr lang="es-ES" sz="1800" dirty="0"/>
              <a:t> entradas de selección y un números de salidas </a:t>
            </a:r>
            <a:r>
              <a:rPr lang="es-ES" sz="1800" b="1" dirty="0"/>
              <a:t>&lt;2</a:t>
            </a:r>
            <a:r>
              <a:rPr lang="es-ES" sz="1800" b="1" baseline="30000" dirty="0"/>
              <a:t>n</a:t>
            </a:r>
            <a:r>
              <a:rPr lang="es-ES" sz="1800" dirty="0"/>
              <a:t>, de modo que según introduzcamos una combinación u otra por las entradas de selección, así conseguimos comunicar la entrada de datos con la salida seleccionada.</a:t>
            </a:r>
            <a:endParaRPr lang="es-AR" sz="1800" dirty="0"/>
          </a:p>
          <a:p>
            <a:endParaRPr lang="es-AR" dirty="0"/>
          </a:p>
        </p:txBody>
      </p:sp>
      <p:pic>
        <p:nvPicPr>
          <p:cNvPr id="4" name="3 Imagen" descr="http://e-ducativa.catedu.es/44700165/aula/archivos/repositorio/4750/4923/html/circuitDEMUX.jpg"/>
          <p:cNvPicPr/>
          <p:nvPr/>
        </p:nvPicPr>
        <p:blipFill>
          <a:blip r:embed="rId2" cstate="print"/>
          <a:srcRect/>
          <a:stretch>
            <a:fillRect/>
          </a:stretch>
        </p:blipFill>
        <p:spPr bwMode="auto">
          <a:xfrm>
            <a:off x="2267744" y="3645024"/>
            <a:ext cx="4248472" cy="2376264"/>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336</TotalTime>
  <Words>1385</Words>
  <Application>Microsoft Office PowerPoint</Application>
  <PresentationFormat>Presentación en pantalla (4:3)</PresentationFormat>
  <Paragraphs>97</Paragraphs>
  <Slides>36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Calibri</vt:lpstr>
      <vt:lpstr>Constantia</vt:lpstr>
      <vt:lpstr>Courier New</vt:lpstr>
      <vt:lpstr>Wingdings 2</vt:lpstr>
      <vt:lpstr>Flujo</vt:lpstr>
      <vt:lpstr> Circuitos combinacionales</vt:lpstr>
      <vt:lpstr>Compuertas Lógicas</vt:lpstr>
      <vt:lpstr>Función lógica</vt:lpstr>
      <vt:lpstr>Bloques funcionales</vt:lpstr>
      <vt:lpstr>Codificadores</vt:lpstr>
      <vt:lpstr>Decodificadores</vt:lpstr>
      <vt:lpstr>Cambiadores de código</vt:lpstr>
      <vt:lpstr>Multiplexores</vt:lpstr>
      <vt:lpstr>Demultiplexores</vt:lpstr>
      <vt:lpstr>Presentación de PowerPoint</vt:lpstr>
      <vt:lpstr>Comparadores</vt:lpstr>
      <vt:lpstr>Sumadores</vt:lpstr>
      <vt:lpstr>Detectores generadores de paridad</vt:lpstr>
      <vt:lpstr>UNIDAD ARITMETICA LOGICA</vt:lpstr>
      <vt:lpstr>ALU</vt:lpstr>
      <vt:lpstr>Presentación de PowerPoint</vt:lpstr>
      <vt:lpstr>Circuitos secuenciales</vt:lpstr>
      <vt:lpstr>Clasificación de sistemas secuenciales:</vt:lpstr>
      <vt:lpstr>Esquema secuenciales  Asinconos y sincronos</vt:lpstr>
      <vt:lpstr>Presentación de PowerPoint</vt:lpstr>
      <vt:lpstr>Presentación de PowerPoint</vt:lpstr>
      <vt:lpstr>Biestables(FLIP FLOP)  Asincronos</vt:lpstr>
      <vt:lpstr>Presentación de PowerPoint</vt:lpstr>
      <vt:lpstr>Presentación de PowerPoint</vt:lpstr>
      <vt:lpstr>Presentación de PowerPoint</vt:lpstr>
      <vt:lpstr>F/ F SR Sincrono</vt:lpstr>
      <vt:lpstr>Presentación de PowerPoint</vt:lpstr>
      <vt:lpstr>Bi estables comerciales</vt:lpstr>
      <vt:lpstr>Registros de desplazamiento</vt:lpstr>
      <vt:lpstr>Presentación de PowerPoint</vt:lpstr>
      <vt:lpstr>Presentación de PowerPoint</vt:lpstr>
      <vt:lpstr>Presentación de PowerPoint</vt:lpstr>
      <vt:lpstr>  CONTADORES</vt:lpstr>
      <vt:lpstr>Ejercicio </vt:lpstr>
      <vt:lpstr>Ejercicio</vt:lpstr>
      <vt:lpstr>Ejercicio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Circuitos combinacionales</dc:title>
  <dc:creator>ERNESTO CHEDIACK</dc:creator>
  <cp:lastModifiedBy>Juan Cruz Ambrosini</cp:lastModifiedBy>
  <cp:revision>20</cp:revision>
  <dcterms:created xsi:type="dcterms:W3CDTF">2018-03-07T16:27:39Z</dcterms:created>
  <dcterms:modified xsi:type="dcterms:W3CDTF">2024-04-17T17:37:29Z</dcterms:modified>
</cp:coreProperties>
</file>