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7559675" cy="106918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40FEXCAgVzAmC4R4eNlttnLz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0" name="Google Shape;80;p28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9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0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0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0" name="Google Shape;100;p30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1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1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2" name="Google Shape;122;p31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2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8" name="Google Shape;128;p32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3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5" name="Google Shape;135;p33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0" name="Google Shape;140;p34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5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5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45" name="Google Shape;145;p35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3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6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6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3" name="Google Shape;153;p36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7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7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7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7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1" name="Google Shape;161;p37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8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8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8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69" name="Google Shape;169;p38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9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9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9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76" name="Google Shape;176;p39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40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40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0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0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40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40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40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41"/>
          <p:cNvSpPr txBox="1"/>
          <p:nvPr>
            <p:ph idx="1"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1"/>
          <p:cNvSpPr txBox="1"/>
          <p:nvPr>
            <p:ph idx="2"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1"/>
          <p:cNvSpPr txBox="1"/>
          <p:nvPr>
            <p:ph idx="3"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1"/>
          <p:cNvSpPr txBox="1"/>
          <p:nvPr>
            <p:ph idx="4"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41"/>
          <p:cNvSpPr txBox="1"/>
          <p:nvPr>
            <p:ph idx="5"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1"/>
          <p:cNvSpPr txBox="1"/>
          <p:nvPr>
            <p:ph idx="6"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41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1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96" name="Google Shape;196;p41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9" name="Google Shape;49;p24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7" name="Google Shape;57;p25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sz="2800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3" name="Google Shape;73;p27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9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19.xml"/><Relationship Id="rId1" Type="http://schemas.openxmlformats.org/officeDocument/2006/relationships/image" Target="../media/image9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23.xml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3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14.xml"/><Relationship Id="rId8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6"/>
          <p:cNvPicPr preferRelativeResize="0"/>
          <p:nvPr/>
        </p:nvPicPr>
        <p:blipFill rotWithShape="1">
          <a:blip r:embed="rId2">
            <a:alphaModFix/>
          </a:blip>
          <a:srcRect b="0" l="3610" r="0" t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6"/>
          <p:cNvPicPr preferRelativeResize="0"/>
          <p:nvPr/>
        </p:nvPicPr>
        <p:blipFill rotWithShape="1">
          <a:blip r:embed="rId3">
            <a:alphaModFix/>
          </a:blip>
          <a:srcRect b="0" l="35647" r="0" t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6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rgbClr val="50B9C1">
                  <a:alpha val="6666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60" rotWithShape="0" dir="5400000" dist="2556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16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6"/>
          <p:cNvPicPr preferRelativeResize="0"/>
          <p:nvPr/>
        </p:nvPicPr>
        <p:blipFill rotWithShape="1">
          <a:blip r:embed="rId5">
            <a:alphaModFix/>
          </a:blip>
          <a:srcRect b="23333" l="0" r="0" t="0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rotWithShape="0" dir="5400000" dist="2556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6"/>
          <p:cNvSpPr txBox="1"/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6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16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6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0" l="3610" r="0" t="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35647" r="0" t="0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>
            <a:gsLst>
              <a:gs pos="0">
                <a:srgbClr val="50B9C1">
                  <a:alpha val="6666"/>
                </a:srgbClr>
              </a:gs>
              <a:gs pos="100000">
                <a:srgbClr val="50B9C1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38160" rotWithShape="0" dir="5400000" dist="2556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 b="23333" l="0" r="0" t="0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rotWithShape="0" dir="5400000" dist="2556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Century Gothic"/>
              <a:buNone/>
              <a:defRPr b="0" i="0" sz="11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262626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/>
          <p:nvPr/>
        </p:nvSpPr>
        <p:spPr>
          <a:xfrm>
            <a:off x="1841400" y="804600"/>
            <a:ext cx="20815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INSTRUCCIONES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1172160" y="1173960"/>
            <a:ext cx="341964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1" lang="es-E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instrucciones de máquina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1172520" y="1994400"/>
            <a:ext cx="3495960" cy="4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Times New Roman"/>
              <a:buNone/>
            </a:pPr>
            <a:r>
              <a:rPr b="1" i="1" lang="es-ES" sz="24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conjunto de instrucciones</a:t>
            </a:r>
            <a:r>
              <a:rPr b="1" i="1" lang="es-ES" sz="2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5186520" y="1625040"/>
            <a:ext cx="59266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ELEMENTOS DE UNA INSTRUCCIÓN DE MÁQUINA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5353920" y="2291760"/>
            <a:ext cx="5591880" cy="4205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1" lang="es-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Código de Operación:</a:t>
            </a:r>
            <a:r>
              <a:rPr b="1" i="1" lang="es-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Especifica la operación a ser llevada a  cabo. Esta es indicada por un código binario, también conocido como “</a:t>
            </a:r>
            <a:r>
              <a:rPr b="1" i="1" lang="es-E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Código Operativo”</a:t>
            </a:r>
            <a:r>
              <a:rPr b="1" i="1" lang="es-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1" lang="es-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 Referencia al operando fuente:</a:t>
            </a:r>
            <a:r>
              <a:rPr b="1" i="0" lang="es-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Esta operación puede comprender una o más fuentes de operandos, o sea datos que  son las entradas de la operación.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1" lang="es-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Referencia al operando resultado:</a:t>
            </a:r>
            <a:r>
              <a:rPr b="1" i="0" lang="es-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La operación puede generar un resultado. Generalmente donde hay que almacenarlo.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1" lang="es-ES" sz="1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Referencia a la próxima instrucción:</a:t>
            </a:r>
            <a:r>
              <a:rPr b="1" i="1" lang="es-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 que indica a la UCP donde buscar la </a:t>
            </a:r>
            <a:r>
              <a:rPr b="1" i="0" lang="es-E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próxima instrucción</a:t>
            </a:r>
            <a:r>
              <a:rPr b="1" i="0" lang="es-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luego de haber concluido la ejecución de la actual.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160" y="1321560"/>
            <a:ext cx="9232200" cy="421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800" y="1042920"/>
            <a:ext cx="9549720" cy="50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/>
          <p:nvPr/>
        </p:nvSpPr>
        <p:spPr>
          <a:xfrm>
            <a:off x="797760" y="605520"/>
            <a:ext cx="9313200" cy="5274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s-E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operandos fuente y resultado, pueden encontrarse en alguna de las siguientes tres áreas: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-"/>
            </a:pPr>
            <a:r>
              <a:rPr b="1" i="1" lang="es-E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Memoria principal o virtual:</a:t>
            </a:r>
            <a:r>
              <a:rPr b="1" i="1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referencia a la próxima instrucción debe entregarse la dirección en la cual se encuentra, tanto sea en la memoria principal como en la virtual.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Noto Sans Symbols"/>
              <a:buChar char="-"/>
            </a:pPr>
            <a:r>
              <a:rPr b="1" i="1" lang="es-E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Registro de la UCP:</a:t>
            </a:r>
            <a:r>
              <a:rPr b="1" i="1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 raras excepciones, la UCP contiene uno o más registros que pueden ser referenciados por las instrucciones de máquina. Cuando existe uno solo, la referencia puede ser implícita. Si existen varios, a cada uno se le asigna un número, y la instrucción contendrá el número del referenciado.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Arial"/>
              <a:buNone/>
            </a:pPr>
            <a:r>
              <a:rPr b="1" i="0" lang="es-E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1" lang="es-E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Dispositivo de E/S:</a:t>
            </a:r>
            <a:r>
              <a:rPr b="1" i="1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E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instrucción debe especificar cual módulo y cual dispositivo se utilizarán para la operación. Si  se utiliza un sistema de E/S por memoria mapeada, es necesaria la dirección de memoria principal o virtual a la cual se conecta el dispositivo a emplear.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/>
          <p:nvPr/>
        </p:nvSpPr>
        <p:spPr>
          <a:xfrm>
            <a:off x="1306440" y="554040"/>
            <a:ext cx="47620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REPRESENTACIÓN DE INSTRUCCIONES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800" y="1127520"/>
            <a:ext cx="4740840" cy="153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"/>
          <p:cNvSpPr/>
          <p:nvPr/>
        </p:nvSpPr>
        <p:spPr>
          <a:xfrm>
            <a:off x="198720" y="3322080"/>
            <a:ext cx="6095520" cy="173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= suma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 = sustracción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MPY =multiplicación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  =  división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 = carga de datos desde la memoria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  = almacenamiento de datos en memoria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216720" y="5378040"/>
            <a:ext cx="6095520" cy="11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R,Y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puede significar: </a:t>
            </a:r>
            <a:r>
              <a:rPr b="1" i="1" lang="es-E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Sumar el contenido de la locación Y al contenido del registro R.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7941240" y="1572840"/>
            <a:ext cx="3200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INSTRUCCIONES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6735960" y="2243520"/>
            <a:ext cx="525708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En general pueden darse cuatro categorías o tipos de instrucciones: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procesamiento de datos</a:t>
            </a:r>
            <a:r>
              <a:rPr b="1" i="0" lang="es-E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instrucciones aritméticas y lógicas.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almacenamiento de datos</a:t>
            </a:r>
            <a:r>
              <a:rPr b="1" i="0" lang="es-E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instrucciones con referencia a memoria.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movimiento de datos</a:t>
            </a:r>
            <a:r>
              <a:rPr b="1" i="0" lang="es-E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instrucciones de E/S.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Control</a:t>
            </a:r>
            <a:r>
              <a:rPr b="1" i="0" lang="es-E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Instrucciones de prueba y de bifurcación.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3"/>
          <p:cNvCxnSpPr/>
          <p:nvPr/>
        </p:nvCxnSpPr>
        <p:spPr>
          <a:xfrm>
            <a:off x="6453720" y="279360"/>
            <a:ext cx="360" cy="6298920"/>
          </a:xfrm>
          <a:prstGeom prst="straightConnector1">
            <a:avLst/>
          </a:prstGeom>
          <a:noFill/>
          <a:ln cap="rnd" cmpd="sng" w="9525">
            <a:solidFill>
              <a:srgbClr val="B01513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"/>
          <p:cNvSpPr/>
          <p:nvPr/>
        </p:nvSpPr>
        <p:spPr>
          <a:xfrm>
            <a:off x="997200" y="1299600"/>
            <a:ext cx="34516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CANTIDAD DE DIRECCIONES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"/>
          <p:cNvSpPr/>
          <p:nvPr/>
        </p:nvSpPr>
        <p:spPr>
          <a:xfrm>
            <a:off x="-649440" y="2412720"/>
            <a:ext cx="6744960" cy="11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s-E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la ubicación del primer operando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2) la ubicación del segundo operando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3) la ubicación donde guardar el resultado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4) la ubicación de la próxima instrucción.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5240" y="190440"/>
            <a:ext cx="5992560" cy="646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"/>
          <p:cNvSpPr/>
          <p:nvPr/>
        </p:nvSpPr>
        <p:spPr>
          <a:xfrm>
            <a:off x="1296360" y="796680"/>
            <a:ext cx="27338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OPERANDOS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790200" y="1618920"/>
            <a:ext cx="3746160" cy="118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b="1" i="1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Direcciones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Números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Caracteres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Datos Lógicos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4271040" y="1618920"/>
            <a:ext cx="1482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NÚMEROS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2663640" y="2126520"/>
            <a:ext cx="609552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Coma fija o enteros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Coma flotante o notación científica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Decimales empaquetados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4331880" y="3326760"/>
            <a:ext cx="17524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CARACTERES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4303440" y="3953880"/>
            <a:ext cx="214704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-DATOS LÓGICOS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8519400" y="1757160"/>
            <a:ext cx="297468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TIPOS DE OPERACIONES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7664040" y="2126520"/>
            <a:ext cx="4182480" cy="200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8996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b="1" i="1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Transferencia de datos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996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Aritméticas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996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Lógicas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996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 Conversión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996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 E/S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996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 Control del sistema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89964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1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-de Transferencia del control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1556280" y="5061600"/>
            <a:ext cx="609552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pueden alterar el contenido de algunos registros de control, así como pueden modificar los códigos de protección del almacenamiento.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"/>
          <p:cNvSpPr/>
          <p:nvPr/>
        </p:nvSpPr>
        <p:spPr>
          <a:xfrm>
            <a:off x="7249680" y="5061600"/>
            <a:ext cx="6095520" cy="9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Bifurcación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Salto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- Llamado a Subrutina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"/>
          <p:cNvSpPr/>
          <p:nvPr/>
        </p:nvSpPr>
        <p:spPr>
          <a:xfrm flipH="1">
            <a:off x="7249680" y="3696120"/>
            <a:ext cx="1373760" cy="125532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38100">
            <a:solidFill>
              <a:srgbClr val="B01513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44" name="Google Shape;244;p5"/>
          <p:cNvSpPr/>
          <p:nvPr/>
        </p:nvSpPr>
        <p:spPr>
          <a:xfrm flipH="1">
            <a:off x="9196920" y="4064400"/>
            <a:ext cx="809280" cy="99684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rnd" cmpd="sng" w="38100">
            <a:solidFill>
              <a:srgbClr val="B01513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6120" y="502200"/>
            <a:ext cx="8643600" cy="5996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080" y="114480"/>
            <a:ext cx="5644800" cy="66560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ueva imagen" id="255" name="Google Shape;2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5880" y="311040"/>
            <a:ext cx="5657400" cy="669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/>
          <p:nvPr/>
        </p:nvSpPr>
        <p:spPr>
          <a:xfrm>
            <a:off x="963720" y="405720"/>
            <a:ext cx="2758320" cy="363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None/>
            </a:pPr>
            <a:r>
              <a:rPr b="1" i="0" lang="es-ES" sz="18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DIRECCIONAMIENTO</a:t>
            </a:r>
            <a:endParaRPr b="0" i="0" sz="1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0600" y="1276200"/>
            <a:ext cx="9091800" cy="4895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200" y="976320"/>
            <a:ext cx="10126800" cy="4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2018-03-14T21:37:13Z</dcterms:created>
  <dc:creator>Bagui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15</vt:i4>
  </property>
</Properties>
</file>