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/YkTchiGyQ9vlhCwypcaoEbof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b3732393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eb3732393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b7084c9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eb7084c91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b59d35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eb59d35e9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c7bd8d5a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c7bd8d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c7bd8d5a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c7bd8d5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c7bd8d5a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c7bd8d5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b59d35e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eb59d35e90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b5a9bd2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eb5a9bd28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23" name="Google Shape;23;p8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8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8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8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8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7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7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7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7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7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type="ctrTitle"/>
          </p:nvPr>
        </p:nvSpPr>
        <p:spPr>
          <a:xfrm>
            <a:off x="596106" y="467360"/>
            <a:ext cx="9162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Font typeface="Century Gothic"/>
              <a:buNone/>
            </a:pPr>
            <a:br>
              <a:rPr lang="es-AR"/>
            </a:br>
            <a:br>
              <a:rPr lang="es-AR"/>
            </a:br>
            <a:br>
              <a:rPr lang="es-AR"/>
            </a:br>
            <a:r>
              <a:rPr lang="es-AR"/>
              <a:t>ACTIVIDAD INTEGRADORA FINAL</a:t>
            </a:r>
            <a:br>
              <a:rPr lang="es-AR"/>
            </a:br>
            <a:br>
              <a:rPr lang="es-AR"/>
            </a:br>
            <a:endParaRPr sz="3200"/>
          </a:p>
        </p:txBody>
      </p:sp>
      <p:sp>
        <p:nvSpPr>
          <p:cNvPr id="140" name="Google Shape;140;p1"/>
          <p:cNvSpPr txBox="1"/>
          <p:nvPr>
            <p:ph idx="1" type="subTitle"/>
          </p:nvPr>
        </p:nvSpPr>
        <p:spPr>
          <a:xfrm>
            <a:off x="684212" y="3843867"/>
            <a:ext cx="6400800" cy="2749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s-AR">
                <a:solidFill>
                  <a:srgbClr val="D8D8D8"/>
                </a:solidFill>
              </a:rPr>
              <a:t>Integrantes: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lang="es-AR">
                <a:solidFill>
                  <a:srgbClr val="D8D8D8"/>
                </a:solidFill>
              </a:rPr>
              <a:t>Ferroni José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lang="es-AR">
                <a:solidFill>
                  <a:srgbClr val="D8D8D8"/>
                </a:solidFill>
              </a:rPr>
              <a:t>Herrera Hernán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lang="es-AR">
                <a:solidFill>
                  <a:srgbClr val="D8D8D8"/>
                </a:solidFill>
              </a:rPr>
              <a:t>Montoya Federico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lang="es-AR">
                <a:solidFill>
                  <a:srgbClr val="D8D8D8"/>
                </a:solidFill>
              </a:rPr>
              <a:t>Padilla Carlos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lang="es-AR">
                <a:solidFill>
                  <a:srgbClr val="D8D8D8"/>
                </a:solidFill>
              </a:rPr>
              <a:t>Tobar Juan Cruz</a:t>
            </a:r>
            <a:endParaRPr/>
          </a:p>
        </p:txBody>
      </p:sp>
      <p:sp>
        <p:nvSpPr>
          <p:cNvPr id="141" name="Google Shape;141;p1"/>
          <p:cNvSpPr/>
          <p:nvPr/>
        </p:nvSpPr>
        <p:spPr>
          <a:xfrm>
            <a:off x="548640" y="2011680"/>
            <a:ext cx="64008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Tema: Incumplimiento de préstamo</a:t>
            </a:r>
            <a:endParaRPr/>
          </a:p>
        </p:txBody>
      </p:sp>
      <p:sp>
        <p:nvSpPr>
          <p:cNvPr id="142" name="Google Shape;142;p1"/>
          <p:cNvSpPr/>
          <p:nvPr/>
        </p:nvSpPr>
        <p:spPr>
          <a:xfrm>
            <a:off x="9916160" y="4019973"/>
            <a:ext cx="1940560" cy="1090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FCE FAMAF</a:t>
            </a:r>
            <a:endParaRPr/>
          </a:p>
        </p:txBody>
      </p:sp>
      <p:sp>
        <p:nvSpPr>
          <p:cNvPr id="143" name="Google Shape;143;p1"/>
          <p:cNvSpPr/>
          <p:nvPr/>
        </p:nvSpPr>
        <p:spPr>
          <a:xfrm>
            <a:off x="8339615" y="5110481"/>
            <a:ext cx="3852385" cy="148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Diplomatura en Ciencia de Datos, IA y sus aplicaciones en Economía y Negocios</a:t>
            </a:r>
            <a:endParaRPr/>
          </a:p>
        </p:txBody>
      </p:sp>
      <p:pic>
        <p:nvPicPr>
          <p:cNvPr id="144" name="Google Shape;14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077" y="218575"/>
            <a:ext cx="1274527" cy="131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1eb37323931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375" y="1985577"/>
            <a:ext cx="6176000" cy="34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eb37323931_0_19"/>
          <p:cNvSpPr txBox="1"/>
          <p:nvPr/>
        </p:nvSpPr>
        <p:spPr>
          <a:xfrm>
            <a:off x="5329375" y="1541950"/>
            <a:ext cx="5072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20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Curva ROC AUC = 1</a:t>
            </a:r>
            <a:endParaRPr b="1" sz="220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1eb37323931_0_19"/>
          <p:cNvSpPr txBox="1"/>
          <p:nvPr/>
        </p:nvSpPr>
        <p:spPr>
          <a:xfrm>
            <a:off x="836750" y="551350"/>
            <a:ext cx="5072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20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 de confusión</a:t>
            </a:r>
            <a:endParaRPr b="1" sz="220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" name="Google Shape;230;g1eb37323931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750" y="994975"/>
            <a:ext cx="2952626" cy="535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eb37323931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64077" y="218575"/>
            <a:ext cx="1274527" cy="131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b7084c91d_0_0"/>
          <p:cNvSpPr txBox="1"/>
          <p:nvPr>
            <p:ph type="title"/>
          </p:nvPr>
        </p:nvSpPr>
        <p:spPr>
          <a:xfrm>
            <a:off x="684247" y="685800"/>
            <a:ext cx="88926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AR"/>
              <a:t>PASOS A SEGUIR</a:t>
            </a:r>
            <a:endParaRPr/>
          </a:p>
        </p:txBody>
      </p:sp>
      <p:pic>
        <p:nvPicPr>
          <p:cNvPr id="237" name="Google Shape;237;g1eb7084c91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077" y="218575"/>
            <a:ext cx="1274527" cy="131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eb7084c91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372400"/>
            <a:ext cx="5091750" cy="33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eb7084c91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350" y="2372400"/>
            <a:ext cx="5678590" cy="33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eb7084c91d_0_0"/>
          <p:cNvSpPr txBox="1"/>
          <p:nvPr/>
        </p:nvSpPr>
        <p:spPr>
          <a:xfrm>
            <a:off x="207900" y="5786750"/>
            <a:ext cx="1177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222884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F2F2F2"/>
                </a:solidFill>
                <a:latin typeface="Droid Sans"/>
                <a:ea typeface="Droid Sans"/>
                <a:cs typeface="Droid Sans"/>
                <a:sym typeface="Droid Sans"/>
              </a:rPr>
              <a:t>A continuación se debería probar el modelo con datos crediticios más actuales, estos son de 2019, y si los resultados son satisfactorios empezar a probar el modelo con datos reales para comenzar a tomar algunas decisiones sobre clientes, según la política económica de la empresa, para testear el modelo.</a:t>
            </a:r>
            <a:endParaRPr sz="1900">
              <a:solidFill>
                <a:srgbClr val="F2F2F2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1" name="Google Shape;241;g1eb7084c91d_0_0"/>
          <p:cNvSpPr txBox="1"/>
          <p:nvPr/>
        </p:nvSpPr>
        <p:spPr>
          <a:xfrm>
            <a:off x="684250" y="1426225"/>
            <a:ext cx="6965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900">
                <a:solidFill>
                  <a:srgbClr val="0F486F"/>
                </a:solidFill>
              </a:rPr>
              <a:t>Características de mayor importancia para el modelo</a:t>
            </a:r>
            <a:endParaRPr/>
          </a:p>
        </p:txBody>
      </p:sp>
      <p:sp>
        <p:nvSpPr>
          <p:cNvPr id="242" name="Google Shape;242;g1eb7084c91d_0_0"/>
          <p:cNvSpPr txBox="1"/>
          <p:nvPr/>
        </p:nvSpPr>
        <p:spPr>
          <a:xfrm>
            <a:off x="2000925" y="1868750"/>
            <a:ext cx="185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700">
                <a:solidFill>
                  <a:srgbClr val="F2F2F2"/>
                </a:solidFill>
              </a:rPr>
              <a:t>No Categóricas</a:t>
            </a:r>
            <a:endParaRPr sz="1200">
              <a:solidFill>
                <a:srgbClr val="F2F2F2"/>
              </a:solidFill>
            </a:endParaRPr>
          </a:p>
        </p:txBody>
      </p:sp>
      <p:sp>
        <p:nvSpPr>
          <p:cNvPr id="243" name="Google Shape;243;g1eb7084c91d_0_0"/>
          <p:cNvSpPr txBox="1"/>
          <p:nvPr/>
        </p:nvSpPr>
        <p:spPr>
          <a:xfrm>
            <a:off x="7649950" y="1868750"/>
            <a:ext cx="185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700">
                <a:solidFill>
                  <a:srgbClr val="F2F2F2"/>
                </a:solidFill>
              </a:rPr>
              <a:t>Categóricas</a:t>
            </a:r>
            <a:endParaRPr sz="12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"/>
          <p:cNvSpPr txBox="1"/>
          <p:nvPr>
            <p:ph type="title"/>
          </p:nvPr>
        </p:nvSpPr>
        <p:spPr>
          <a:xfrm>
            <a:off x="684213" y="685800"/>
            <a:ext cx="3125787" cy="8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AR"/>
              <a:t>CONCLUSIÓN</a:t>
            </a:r>
            <a:endParaRPr/>
          </a:p>
        </p:txBody>
      </p:sp>
      <p:sp>
        <p:nvSpPr>
          <p:cNvPr id="249" name="Google Shape;249;p6"/>
          <p:cNvSpPr txBox="1"/>
          <p:nvPr>
            <p:ph idx="1" type="body"/>
          </p:nvPr>
        </p:nvSpPr>
        <p:spPr>
          <a:xfrm>
            <a:off x="684200" y="1690300"/>
            <a:ext cx="8535900" cy="43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76200" marR="222884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Pudimos crear un modelo, utilizando el método de clasificación de bosque aleatorio que permite determinar con un alto porcentaje de exactitud la probabilidad de que un crédito caiga en default o no.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222884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222884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Estas medidas permiten minimizar los casos en que se otorgan créditos a prestamistas incumplidores, para poder maximizar la rentabilidad generada por el otorgamiento de créditos y proteger los intereses financieros.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222884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222884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222884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222884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222884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077" y="218575"/>
            <a:ext cx="1274527" cy="131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84213" y="533400"/>
            <a:ext cx="10058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AR"/>
              <a:t>INTRODUCCIÓN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84200" y="1534153"/>
            <a:ext cx="9973500" cy="14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El presente trabajo consta de información crediticia del año 2019 otorgada por un banco, donde se intenta determinar el riesgo de otorgar créditos a los clientes. Contiene datos del tipo de crédito, destino del mismo, monto, género, plazo, garantías, entre otros.</a:t>
            </a:r>
            <a:endParaRPr sz="27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825" y="2782000"/>
            <a:ext cx="4688325" cy="27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"/>
          <p:cNvSpPr txBox="1"/>
          <p:nvPr/>
        </p:nvSpPr>
        <p:spPr>
          <a:xfrm>
            <a:off x="5753425" y="2796800"/>
            <a:ext cx="5917200" cy="27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8575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Droid Sans"/>
              <a:buChar char="❏"/>
            </a:pPr>
            <a:r>
              <a:rPr lang="es-AR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T</a:t>
            </a:r>
            <a:r>
              <a:rPr lang="es-AR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omaremos una postura de política crediticia restrictiva, en la que se tomarán medidas para minimizar los casos donde se otorgan créditos a prestamistas incumplidores. </a:t>
            </a:r>
            <a:endParaRPr sz="20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28575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Droid Sans"/>
              <a:buChar char="❏"/>
            </a:pPr>
            <a:r>
              <a:rPr lang="es-AR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Buscaremos minimizar los falsos negativos a través del análisis de recall.</a:t>
            </a:r>
            <a:endParaRPr sz="21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4077" y="218575"/>
            <a:ext cx="1274527" cy="131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ctrTitle"/>
          </p:nvPr>
        </p:nvSpPr>
        <p:spPr>
          <a:xfrm>
            <a:off x="684212" y="685799"/>
            <a:ext cx="8001000" cy="1183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AR" sz="3200"/>
              <a:t>ANÁLISIS EXPLORATORIO Y DECISIONES TOMADAS</a:t>
            </a:r>
            <a:endParaRPr/>
          </a:p>
        </p:txBody>
      </p:sp>
      <p:sp>
        <p:nvSpPr>
          <p:cNvPr id="159" name="Google Shape;159;p3"/>
          <p:cNvSpPr txBox="1"/>
          <p:nvPr>
            <p:ph idx="1" type="subTitle"/>
          </p:nvPr>
        </p:nvSpPr>
        <p:spPr>
          <a:xfrm>
            <a:off x="577337" y="2230910"/>
            <a:ext cx="6661500" cy="4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Droid Sans"/>
              <a:buChar char="❏"/>
            </a:pPr>
            <a:r>
              <a:rPr lang="es-AR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 utilizó una base de datos bancaria del año 2019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440"/>
              <a:buFont typeface="Droid Sans"/>
              <a:buChar char="❏"/>
            </a:pPr>
            <a:r>
              <a:rPr lang="es-AR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El objetivo es predecir la variable “Status” para saber si los créditos se cumplen o entran en default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440"/>
              <a:buFont typeface="Droid Sans"/>
              <a:buChar char="❏"/>
            </a:pPr>
            <a:r>
              <a:rPr lang="es-AR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No se eliminaron valores nulos, se reemplazaron por moda y mediana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440"/>
              <a:buFont typeface="Droid Sans"/>
              <a:buChar char="❏"/>
            </a:pPr>
            <a:r>
              <a:rPr lang="es-AR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Variables categóricas: aplicamos técnica de codificación one-hot con variables dummy</a:t>
            </a:r>
            <a:endParaRPr sz="1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440"/>
              <a:buFont typeface="Droid Sans"/>
              <a:buChar char="❏"/>
            </a:pPr>
            <a:r>
              <a:rPr lang="es-AR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 utilizó data profiling de la librería Pandas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60" name="Google Shape;16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8825" y="2173450"/>
            <a:ext cx="4184125" cy="31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4077" y="218575"/>
            <a:ext cx="1274527" cy="131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b59d35e90_0_0"/>
          <p:cNvSpPr txBox="1"/>
          <p:nvPr>
            <p:ph type="title"/>
          </p:nvPr>
        </p:nvSpPr>
        <p:spPr>
          <a:xfrm>
            <a:off x="684213" y="685800"/>
            <a:ext cx="49647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AR"/>
              <a:t>ANÁLISIS DESCRIPTIVO</a:t>
            </a:r>
            <a:endParaRPr/>
          </a:p>
        </p:txBody>
      </p:sp>
      <p:pic>
        <p:nvPicPr>
          <p:cNvPr id="167" name="Google Shape;167;g1eb59d35e9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077" y="218575"/>
            <a:ext cx="1274527" cy="131563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eb59d35e90_0_0"/>
          <p:cNvSpPr txBox="1"/>
          <p:nvPr/>
        </p:nvSpPr>
        <p:spPr>
          <a:xfrm>
            <a:off x="684225" y="1584900"/>
            <a:ext cx="100140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 realizó un análisis descriptivo univariado y bivariado en detalle de nuestro dataset utilizando la herramienta pandas profiling y técnicas de EDA</a:t>
            </a:r>
            <a:endParaRPr sz="20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eb59d35e90_0_0"/>
          <p:cNvSpPr txBox="1"/>
          <p:nvPr/>
        </p:nvSpPr>
        <p:spPr>
          <a:xfrm>
            <a:off x="379425" y="3780600"/>
            <a:ext cx="55611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Matriz de correlación de variables </a:t>
            </a:r>
            <a:r>
              <a:rPr lang="es-AR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numéricas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eb59d35e9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4125" y="2600575"/>
            <a:ext cx="5489775" cy="40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c7bd8d5a2_0_0"/>
          <p:cNvSpPr txBox="1"/>
          <p:nvPr>
            <p:ph type="title"/>
          </p:nvPr>
        </p:nvSpPr>
        <p:spPr>
          <a:xfrm>
            <a:off x="684235" y="685800"/>
            <a:ext cx="92643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AR"/>
              <a:t>CARACTERÍSTICAS</a:t>
            </a:r>
            <a:r>
              <a:rPr lang="es-AR"/>
              <a:t> DEL PERFIL DE LOS CLIENTES </a:t>
            </a:r>
            <a:endParaRPr/>
          </a:p>
        </p:txBody>
      </p:sp>
      <p:pic>
        <p:nvPicPr>
          <p:cNvPr id="176" name="Google Shape;176;g29c7bd8d5a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75" y="1584900"/>
            <a:ext cx="5973013" cy="496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9c7bd8d5a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4077" y="218575"/>
            <a:ext cx="1274527" cy="131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9c7bd8d5a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2047" y="2162650"/>
            <a:ext cx="3812800" cy="3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c7bd8d5a2_0_15"/>
          <p:cNvSpPr txBox="1"/>
          <p:nvPr>
            <p:ph type="title"/>
          </p:nvPr>
        </p:nvSpPr>
        <p:spPr>
          <a:xfrm>
            <a:off x="684235" y="685800"/>
            <a:ext cx="92643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AR"/>
              <a:t>CARACTERÍSTICAS DEL PERFIL DE LOS CLIENTES </a:t>
            </a:r>
            <a:endParaRPr/>
          </a:p>
        </p:txBody>
      </p:sp>
      <p:pic>
        <p:nvPicPr>
          <p:cNvPr id="184" name="Google Shape;184;g29c7bd8d5a2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077" y="218575"/>
            <a:ext cx="1274527" cy="131563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9c7bd8d5a2_0_15"/>
          <p:cNvSpPr txBox="1"/>
          <p:nvPr/>
        </p:nvSpPr>
        <p:spPr>
          <a:xfrm>
            <a:off x="1337475" y="5449400"/>
            <a:ext cx="503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3520" rtl="0" algn="ctr">
              <a:spcBef>
                <a:spcPts val="7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</a:t>
            </a:r>
            <a:r>
              <a:rPr lang="es-AR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istribución de ingreso de los clientes eliminando los valores atípicos</a:t>
            </a:r>
            <a:endParaRPr sz="1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86" name="Google Shape;186;g29c7bd8d5a2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475" y="1995325"/>
            <a:ext cx="4675525" cy="33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9c7bd8d5a2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2047" y="2162650"/>
            <a:ext cx="3812800" cy="3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c7bd8d5a2_0_10"/>
          <p:cNvSpPr txBox="1"/>
          <p:nvPr>
            <p:ph type="title"/>
          </p:nvPr>
        </p:nvSpPr>
        <p:spPr>
          <a:xfrm>
            <a:off x="684213" y="685800"/>
            <a:ext cx="49647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AR"/>
              <a:t>ANÁLISIS DESCRIPTIVO</a:t>
            </a:r>
            <a:endParaRPr/>
          </a:p>
        </p:txBody>
      </p:sp>
      <p:pic>
        <p:nvPicPr>
          <p:cNvPr id="193" name="Google Shape;193;g29c7bd8d5a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550" y="2836664"/>
            <a:ext cx="5734050" cy="277726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9c7bd8d5a2_0_10"/>
          <p:cNvSpPr txBox="1"/>
          <p:nvPr/>
        </p:nvSpPr>
        <p:spPr>
          <a:xfrm>
            <a:off x="6860825" y="5727725"/>
            <a:ext cx="4964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223520" rtl="0" algn="ctr">
              <a:lnSpc>
                <a:spcPct val="115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Distribución de dtir1 (ratio deuda/ingreso) para default y no default</a:t>
            </a:r>
            <a:endParaRPr/>
          </a:p>
        </p:txBody>
      </p:sp>
      <p:sp>
        <p:nvSpPr>
          <p:cNvPr id="195" name="Google Shape;195;g29c7bd8d5a2_0_10"/>
          <p:cNvSpPr txBox="1"/>
          <p:nvPr/>
        </p:nvSpPr>
        <p:spPr>
          <a:xfrm>
            <a:off x="1666575" y="580510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223520" rtl="0" algn="ctr">
              <a:lnSpc>
                <a:spcPct val="115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Relación entre el tipo de crédito y default</a:t>
            </a:r>
            <a:endParaRPr sz="1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6" name="Google Shape;196;g29c7bd8d5a2_0_10"/>
          <p:cNvSpPr txBox="1"/>
          <p:nvPr/>
        </p:nvSpPr>
        <p:spPr>
          <a:xfrm>
            <a:off x="508100" y="1499525"/>
            <a:ext cx="100140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 realizaron </a:t>
            </a:r>
            <a:r>
              <a:rPr lang="es-AR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análisis</a:t>
            </a:r>
            <a:r>
              <a:rPr lang="es-AR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s-AR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bivariados</a:t>
            </a:r>
            <a:r>
              <a:rPr lang="es-AR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para analizar relaciones entre variables </a:t>
            </a:r>
            <a:endParaRPr sz="20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g29c7bd8d5a2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200" y="2456225"/>
            <a:ext cx="4884755" cy="31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b59d35e90_0_24"/>
          <p:cNvSpPr txBox="1"/>
          <p:nvPr>
            <p:ph type="title"/>
          </p:nvPr>
        </p:nvSpPr>
        <p:spPr>
          <a:xfrm>
            <a:off x="684213" y="685800"/>
            <a:ext cx="67935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AR"/>
              <a:t>MODELO PREDICTIVO A UTILIZAR</a:t>
            </a:r>
            <a:endParaRPr/>
          </a:p>
        </p:txBody>
      </p:sp>
      <p:sp>
        <p:nvSpPr>
          <p:cNvPr id="203" name="Google Shape;203;g1eb59d35e90_0_24"/>
          <p:cNvSpPr txBox="1"/>
          <p:nvPr>
            <p:ph idx="1" type="body"/>
          </p:nvPr>
        </p:nvSpPr>
        <p:spPr>
          <a:xfrm>
            <a:off x="684200" y="1842700"/>
            <a:ext cx="109107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AR" sz="1900">
                <a:latin typeface="Arial"/>
                <a:ea typeface="Arial"/>
                <a:cs typeface="Arial"/>
                <a:sym typeface="Arial"/>
              </a:rPr>
              <a:t>Regresión Logística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Debido a que la variable que buscamos determinar es “Status” y es del tipo categórica, utilizaremos modelos de clasificación. El primer modelo desarrollado fue una regresión logística debido a su simpleza.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eb59d35e90_0_24"/>
          <p:cNvSpPr txBox="1"/>
          <p:nvPr>
            <p:ph idx="4294967295" type="subTitle"/>
          </p:nvPr>
        </p:nvSpPr>
        <p:spPr>
          <a:xfrm>
            <a:off x="790550" y="3081250"/>
            <a:ext cx="41139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846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roid Sans"/>
              <a:buChar char="❏"/>
            </a:pPr>
            <a:r>
              <a:rPr lang="es-AR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 separó la base ya curada en train y test (30%/70%)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111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roid Sans"/>
              <a:buChar char="❏"/>
            </a:pPr>
            <a:r>
              <a:rPr lang="es-AR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 utilizó GridSearch para elegir los mejores hiper parámetros: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43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g1eb59d35e90_0_24"/>
          <p:cNvSpPr/>
          <p:nvPr/>
        </p:nvSpPr>
        <p:spPr>
          <a:xfrm>
            <a:off x="1034000" y="5044300"/>
            <a:ext cx="3474600" cy="1183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C=1000000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class_weight="balanced"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penalty="l2"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Solver ='lbfgs'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6" name="Google Shape;206;g1eb59d35e90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460" y="3257363"/>
            <a:ext cx="4409440" cy="1197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eb59d35e90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460" y="5062675"/>
            <a:ext cx="4409440" cy="117040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eb59d35e90_0_24"/>
          <p:cNvSpPr txBox="1"/>
          <p:nvPr>
            <p:ph idx="4294967295" type="subTitle"/>
          </p:nvPr>
        </p:nvSpPr>
        <p:spPr>
          <a:xfrm>
            <a:off x="6260450" y="2721700"/>
            <a:ext cx="4113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92260" lvl="0" marL="342900" rtl="0" algn="l">
              <a:spcBef>
                <a:spcPts val="0"/>
              </a:spcBef>
              <a:spcAft>
                <a:spcPts val="0"/>
              </a:spcAft>
              <a:buSzPct val="100000"/>
              <a:buFont typeface="Droid Sans"/>
              <a:buChar char="❏"/>
            </a:pPr>
            <a:r>
              <a:rPr lang="es-AR" sz="8869" u="sng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Train:</a:t>
            </a:r>
            <a:endParaRPr sz="8869" u="sng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69" u="sng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g1eb59d35e90_0_24"/>
          <p:cNvSpPr txBox="1"/>
          <p:nvPr>
            <p:ph idx="4294967295" type="subTitle"/>
          </p:nvPr>
        </p:nvSpPr>
        <p:spPr>
          <a:xfrm>
            <a:off x="6260450" y="4527025"/>
            <a:ext cx="4113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92260" lvl="0" marL="342900" rtl="0" algn="l">
              <a:spcBef>
                <a:spcPts val="0"/>
              </a:spcBef>
              <a:spcAft>
                <a:spcPts val="0"/>
              </a:spcAft>
              <a:buSzPct val="100000"/>
              <a:buFont typeface="Droid Sans"/>
              <a:buChar char="❏"/>
            </a:pPr>
            <a:r>
              <a:rPr lang="es-AR" sz="8869" u="sng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Test</a:t>
            </a:r>
            <a:r>
              <a:rPr lang="es-AR" sz="8869" u="sng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:</a:t>
            </a:r>
            <a:endParaRPr sz="8869" u="sng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69" u="sng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0" name="Google Shape;210;g1eb59d35e90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64077" y="218575"/>
            <a:ext cx="1274527" cy="131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b5a9bd28a_0_14"/>
          <p:cNvSpPr txBox="1"/>
          <p:nvPr>
            <p:ph type="title"/>
          </p:nvPr>
        </p:nvSpPr>
        <p:spPr>
          <a:xfrm>
            <a:off x="684213" y="685800"/>
            <a:ext cx="67935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AR"/>
              <a:t>MODELO PREDICTIVO A UTILIZAR</a:t>
            </a:r>
            <a:endParaRPr/>
          </a:p>
        </p:txBody>
      </p:sp>
      <p:sp>
        <p:nvSpPr>
          <p:cNvPr id="216" name="Google Shape;216;g1eb5a9bd28a_0_14"/>
          <p:cNvSpPr txBox="1"/>
          <p:nvPr>
            <p:ph idx="1" type="body"/>
          </p:nvPr>
        </p:nvSpPr>
        <p:spPr>
          <a:xfrm>
            <a:off x="684200" y="1842700"/>
            <a:ext cx="109107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AR" sz="1900">
                <a:latin typeface="Arial"/>
                <a:ea typeface="Arial"/>
                <a:cs typeface="Arial"/>
                <a:sym typeface="Arial"/>
              </a:rPr>
              <a:t>Árboles ensamblados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El modelo final utilizado fue el de árboles ensamblados, debido a la necesidad de mejorar las métricas y cumplir el objetivo propuesto</a:t>
            </a:r>
            <a:r>
              <a:rPr lang="es-AR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eb5a9bd28a_0_14"/>
          <p:cNvSpPr txBox="1"/>
          <p:nvPr>
            <p:ph idx="4294967295" type="subTitle"/>
          </p:nvPr>
        </p:nvSpPr>
        <p:spPr>
          <a:xfrm>
            <a:off x="790550" y="3081250"/>
            <a:ext cx="41139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381212" lvl="0" marL="342900" rtl="0" algn="l">
              <a:spcBef>
                <a:spcPts val="0"/>
              </a:spcBef>
              <a:spcAft>
                <a:spcPts val="0"/>
              </a:spcAft>
              <a:buSzPct val="100000"/>
              <a:buFont typeface="Droid Sans"/>
              <a:buChar char="❏"/>
            </a:pPr>
            <a:r>
              <a:rPr lang="es-AR" sz="3269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 separó la base ya curada en train y test (30%/70%)</a:t>
            </a:r>
            <a:endParaRPr sz="3269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69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13902" lvl="0" marL="285750" rtl="0" algn="l">
              <a:spcBef>
                <a:spcPts val="0"/>
              </a:spcBef>
              <a:spcAft>
                <a:spcPts val="0"/>
              </a:spcAft>
              <a:buSzPct val="100000"/>
              <a:buFont typeface="Droid Sans"/>
              <a:buChar char="❏"/>
            </a:pPr>
            <a:r>
              <a:rPr lang="es-AR" sz="3269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 utilizaron los </a:t>
            </a:r>
            <a:r>
              <a:rPr lang="es-AR" sz="3269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hiper parámetros por defecto del modelo</a:t>
            </a:r>
            <a:endParaRPr sz="3269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13902" lvl="0" marL="285750" rtl="0" algn="l">
              <a:spcBef>
                <a:spcPts val="0"/>
              </a:spcBef>
              <a:spcAft>
                <a:spcPts val="0"/>
              </a:spcAft>
              <a:buSzPct val="100000"/>
              <a:buFont typeface="Droid Sans"/>
              <a:buChar char="❏"/>
            </a:pPr>
            <a:r>
              <a:rPr lang="es-AR" sz="3269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Recall (test) = 0.9978</a:t>
            </a:r>
            <a:endParaRPr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g1eb5a9bd28a_0_14"/>
          <p:cNvSpPr txBox="1"/>
          <p:nvPr>
            <p:ph idx="4294967295" type="subTitle"/>
          </p:nvPr>
        </p:nvSpPr>
        <p:spPr>
          <a:xfrm>
            <a:off x="6260450" y="2721700"/>
            <a:ext cx="4113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92260" lvl="0" marL="342900" rtl="0" algn="l">
              <a:spcBef>
                <a:spcPts val="0"/>
              </a:spcBef>
              <a:spcAft>
                <a:spcPts val="0"/>
              </a:spcAft>
              <a:buSzPct val="100000"/>
              <a:buFont typeface="Droid Sans"/>
              <a:buChar char="❏"/>
            </a:pPr>
            <a:r>
              <a:rPr lang="es-AR" sz="8869" u="sng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Train:</a:t>
            </a:r>
            <a:endParaRPr sz="8869" u="sng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69" u="sng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g1eb5a9bd28a_0_14"/>
          <p:cNvSpPr txBox="1"/>
          <p:nvPr>
            <p:ph idx="4294967295" type="subTitle"/>
          </p:nvPr>
        </p:nvSpPr>
        <p:spPr>
          <a:xfrm>
            <a:off x="6260450" y="4527025"/>
            <a:ext cx="4113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92260" lvl="0" marL="342900" rtl="0" algn="l">
              <a:spcBef>
                <a:spcPts val="0"/>
              </a:spcBef>
              <a:spcAft>
                <a:spcPts val="0"/>
              </a:spcAft>
              <a:buSzPct val="100000"/>
              <a:buFont typeface="Droid Sans"/>
              <a:buChar char="❏"/>
            </a:pPr>
            <a:r>
              <a:rPr lang="es-AR" sz="8869" u="sng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Test:</a:t>
            </a:r>
            <a:endParaRPr sz="8869" u="sng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69" u="sng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0" name="Google Shape;220;g1eb5a9bd28a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077" y="218575"/>
            <a:ext cx="1274527" cy="131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eb5a9bd28a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450" y="3185200"/>
            <a:ext cx="4409450" cy="1135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1eb5a9bd28a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450" y="4990525"/>
            <a:ext cx="4409450" cy="1183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o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2023-11-11T14:27:58Z</dcterms:created>
  <dc:creator>PADILLA, Carlos</dc:creator>
</cp:coreProperties>
</file>