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5"/>
  </p:notesMasterIdLst>
  <p:sldIdLst>
    <p:sldId id="257" r:id="rId2"/>
    <p:sldId id="260" r:id="rId3"/>
    <p:sldId id="261" r:id="rId4"/>
    <p:sldId id="265" r:id="rId5"/>
    <p:sldId id="262" r:id="rId6"/>
    <p:sldId id="269" r:id="rId7"/>
    <p:sldId id="275" r:id="rId8"/>
    <p:sldId id="264" r:id="rId9"/>
    <p:sldId id="263" r:id="rId10"/>
    <p:sldId id="273" r:id="rId11"/>
    <p:sldId id="274" r:id="rId12"/>
    <p:sldId id="267" r:id="rId13"/>
    <p:sldId id="26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1AC3E-8994-F1F7-D533-243833BBC970}" v="689" dt="2024-09-26T03:54:48.220"/>
    <p1510:client id="{853B8D2F-AFD1-4349-967E-5C687BF45C48}" v="14" dt="2024-09-26T03:41:15.014"/>
    <p1510:client id="{856F5253-E2C1-E6BD-5DCF-717045A8F43B}" v="1870" dt="2024-09-26T03:46:18.274"/>
    <p1510:client id="{A0D56C69-04A0-A1A5-1814-08F080F0B28C}" v="36" dt="2024-09-26T01:43:40.372"/>
    <p1510:client id="{A31910AF-C287-48ED-E470-C0F956B9E723}" v="7" dt="2024-09-26T00:49:54.137"/>
    <p1510:client id="{AEB16F43-B485-E07E-3660-3A6C38131ED3}" v="583" dt="2024-09-26T00:36:01.624"/>
    <p1510:client id="{CB7DFA6F-2ACC-F6C1-C189-189B95E4B9FE}" v="3622" dt="2024-09-26T00:22:46.184"/>
    <p1510:client id="{E85E7FFB-5557-9507-5FEF-3D717889DDF1}" v="121" dt="2024-09-26T00:36:05.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1FD96-ABC7-4CBA-914B-91D595FDD47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F354BE6D-712C-4DF7-9211-E9CA0D705DBA}">
      <dgm:prSet phldrT="[Texto]" phldr="0"/>
      <dgm:spPr/>
      <dgm:t>
        <a:bodyPr/>
        <a:lstStyle/>
        <a:p>
          <a:r>
            <a:rPr lang="es-ES" b="1">
              <a:latin typeface="Goudy Old Style"/>
            </a:rPr>
            <a:t>Pregunta</a:t>
          </a:r>
          <a:endParaRPr lang="es-ES" b="1"/>
        </a:p>
      </dgm:t>
    </dgm:pt>
    <dgm:pt modelId="{12A07DD8-056B-45A4-9FD0-8FB669805F76}" type="parTrans" cxnId="{64089064-F3AB-48A8-8C2E-EA1499301D9C}">
      <dgm:prSet/>
      <dgm:spPr/>
      <dgm:t>
        <a:bodyPr/>
        <a:lstStyle/>
        <a:p>
          <a:endParaRPr lang="es-ES"/>
        </a:p>
      </dgm:t>
    </dgm:pt>
    <dgm:pt modelId="{969D1719-2FF7-4EB9-90D0-7EC74A7D4169}" type="sibTrans" cxnId="{64089064-F3AB-48A8-8C2E-EA1499301D9C}">
      <dgm:prSet/>
      <dgm:spPr/>
      <dgm:t>
        <a:bodyPr/>
        <a:lstStyle/>
        <a:p>
          <a:endParaRPr lang="es-ES"/>
        </a:p>
      </dgm:t>
    </dgm:pt>
    <dgm:pt modelId="{7D37C966-539A-4C12-8568-501B6321F820}">
      <dgm:prSet phldrT="[Texto]" phldr="0"/>
      <dgm:spPr/>
      <dgm:t>
        <a:bodyPr/>
        <a:lstStyle/>
        <a:p>
          <a:r>
            <a:rPr lang="es-ES">
              <a:solidFill>
                <a:srgbClr val="412D24"/>
              </a:solidFill>
              <a:latin typeface="Goudy Old Style"/>
            </a:rPr>
            <a:t>¿Cómo se agrupan los estudiantes de Bogotá según su nivel de vulnerabilidad y qué relación tienen estos grupos con la asignación a colegios mejor ranqueados?</a:t>
          </a:r>
          <a:endParaRPr lang="es-ES"/>
        </a:p>
      </dgm:t>
    </dgm:pt>
    <dgm:pt modelId="{4A50951C-9D00-4A76-89B9-F2C60B0F4E3F}" type="parTrans" cxnId="{9B435F2B-8C56-41B2-AF92-5812172E8693}">
      <dgm:prSet/>
      <dgm:spPr/>
      <dgm:t>
        <a:bodyPr/>
        <a:lstStyle/>
        <a:p>
          <a:endParaRPr lang="es-ES"/>
        </a:p>
      </dgm:t>
    </dgm:pt>
    <dgm:pt modelId="{49CC8163-D054-4588-8D71-275D3D0BD49A}" type="sibTrans" cxnId="{9B435F2B-8C56-41B2-AF92-5812172E8693}">
      <dgm:prSet/>
      <dgm:spPr/>
      <dgm:t>
        <a:bodyPr/>
        <a:lstStyle/>
        <a:p>
          <a:endParaRPr lang="es-ES"/>
        </a:p>
      </dgm:t>
    </dgm:pt>
    <dgm:pt modelId="{3310851F-EE10-456E-B513-904ADBDF71AC}">
      <dgm:prSet phldrT="[Texto]" phldr="0"/>
      <dgm:spPr/>
      <dgm:t>
        <a:bodyPr/>
        <a:lstStyle/>
        <a:p>
          <a:pPr rtl="0"/>
          <a:r>
            <a:rPr lang="es-ES" b="1">
              <a:latin typeface="Goudy Old Style"/>
            </a:rPr>
            <a:t>Cliente Potencial</a:t>
          </a:r>
          <a:endParaRPr lang="es-ES" b="1"/>
        </a:p>
      </dgm:t>
    </dgm:pt>
    <dgm:pt modelId="{2CEBD136-73BD-4DF3-9D9E-A003BC5917E1}" type="parTrans" cxnId="{4AD16152-4D85-4FBD-8FDA-726029241BC7}">
      <dgm:prSet/>
      <dgm:spPr/>
      <dgm:t>
        <a:bodyPr/>
        <a:lstStyle/>
        <a:p>
          <a:endParaRPr lang="es-ES"/>
        </a:p>
      </dgm:t>
    </dgm:pt>
    <dgm:pt modelId="{960FEADE-7557-4E85-BF50-E166E31056C3}" type="sibTrans" cxnId="{4AD16152-4D85-4FBD-8FDA-726029241BC7}">
      <dgm:prSet/>
      <dgm:spPr/>
      <dgm:t>
        <a:bodyPr/>
        <a:lstStyle/>
        <a:p>
          <a:endParaRPr lang="es-ES"/>
        </a:p>
      </dgm:t>
    </dgm:pt>
    <dgm:pt modelId="{D1C21F7E-749D-4903-AB6B-7E823A73F198}">
      <dgm:prSet phldrT="[Texto]" phldr="0"/>
      <dgm:spPr/>
      <dgm:t>
        <a:bodyPr/>
        <a:lstStyle/>
        <a:p>
          <a:pPr rtl="0"/>
          <a:r>
            <a:rPr lang="es-ES">
              <a:latin typeface="Goudy Old Style"/>
            </a:rPr>
            <a:t>Contexto Organizacional</a:t>
          </a:r>
          <a:endParaRPr lang="es-ES"/>
        </a:p>
      </dgm:t>
    </dgm:pt>
    <dgm:pt modelId="{737C092A-E463-4382-8458-945B622BB656}" type="parTrans" cxnId="{9182C7CC-F5B2-44FC-9675-8667BBFC9E87}">
      <dgm:prSet/>
      <dgm:spPr/>
      <dgm:t>
        <a:bodyPr/>
        <a:lstStyle/>
        <a:p>
          <a:endParaRPr lang="es-ES"/>
        </a:p>
      </dgm:t>
    </dgm:pt>
    <dgm:pt modelId="{3D54B7F3-6F54-4150-B4B1-70E18D5193BF}" type="sibTrans" cxnId="{9182C7CC-F5B2-44FC-9675-8667BBFC9E87}">
      <dgm:prSet/>
      <dgm:spPr/>
      <dgm:t>
        <a:bodyPr/>
        <a:lstStyle/>
        <a:p>
          <a:endParaRPr lang="es-ES"/>
        </a:p>
      </dgm:t>
    </dgm:pt>
    <dgm:pt modelId="{F2EEEB0F-94DF-46FF-80D8-7F81DFA42EBA}">
      <dgm:prSet phldrT="[Texto]" phldr="0"/>
      <dgm:spPr/>
      <dgm:t>
        <a:bodyPr/>
        <a:lstStyle/>
        <a:p>
          <a:pPr rtl="0"/>
          <a:r>
            <a:rPr lang="es-ES">
              <a:latin typeface="Goudy Old Style"/>
            </a:rPr>
            <a:t>El sistema educativo público de Bogotá, que atiende a cientos de miles de estudiantes en sus colegios distritales, con una demanda que posiblemente supera la capacidad de la oferta educativa.</a:t>
          </a:r>
          <a:endParaRPr lang="es-ES"/>
        </a:p>
      </dgm:t>
    </dgm:pt>
    <dgm:pt modelId="{0144C481-D8E1-485D-A58A-3113F3860C99}" type="parTrans" cxnId="{043E4B62-B4DD-4815-B4B7-E792AFABE3A0}">
      <dgm:prSet/>
      <dgm:spPr/>
      <dgm:t>
        <a:bodyPr/>
        <a:lstStyle/>
        <a:p>
          <a:endParaRPr lang="es-ES"/>
        </a:p>
      </dgm:t>
    </dgm:pt>
    <dgm:pt modelId="{8E7AE3C8-5D33-4806-A311-C4232741586A}" type="sibTrans" cxnId="{043E4B62-B4DD-4815-B4B7-E792AFABE3A0}">
      <dgm:prSet/>
      <dgm:spPr/>
      <dgm:t>
        <a:bodyPr/>
        <a:lstStyle/>
        <a:p>
          <a:endParaRPr lang="es-ES"/>
        </a:p>
      </dgm:t>
    </dgm:pt>
    <dgm:pt modelId="{077F752B-8242-4C1D-B7E5-91CC017DF6DD}">
      <dgm:prSet phldr="0"/>
      <dgm:spPr/>
      <dgm:t>
        <a:bodyPr/>
        <a:lstStyle/>
        <a:p>
          <a:pPr rtl="0"/>
          <a:r>
            <a:rPr lang="es-ES">
              <a:solidFill>
                <a:srgbClr val="412D24"/>
              </a:solidFill>
              <a:latin typeface="Goudy Old Style"/>
            </a:rPr>
            <a:t>Los estudiantes y sus familias, especialmente aquellos en condiciones de vulnerabilidad, como las víctimas del conflicto armado o aquellos con discapacidades.</a:t>
          </a:r>
          <a:endParaRPr lang="es-ES">
            <a:solidFill>
              <a:srgbClr val="000000"/>
            </a:solidFill>
            <a:latin typeface="Goudy Old Style"/>
          </a:endParaRPr>
        </a:p>
      </dgm:t>
    </dgm:pt>
    <dgm:pt modelId="{782EE860-6274-4413-B9D7-3A225BC35332}" type="parTrans" cxnId="{25D592A8-7871-42D0-A647-4090B0DF18BF}">
      <dgm:prSet/>
      <dgm:spPr/>
    </dgm:pt>
    <dgm:pt modelId="{AB931308-3FDD-4F94-8545-CE8F27B976F0}" type="sibTrans" cxnId="{25D592A8-7871-42D0-A647-4090B0DF18BF}">
      <dgm:prSet/>
      <dgm:spPr/>
    </dgm:pt>
    <dgm:pt modelId="{43C323B1-7FF9-4631-9177-95979332EA23}" type="pres">
      <dgm:prSet presAssocID="{4181FD96-ABC7-4CBA-914B-91D595FDD47B}" presName="linearFlow" presStyleCnt="0">
        <dgm:presLayoutVars>
          <dgm:dir/>
          <dgm:animLvl val="lvl"/>
          <dgm:resizeHandles val="exact"/>
        </dgm:presLayoutVars>
      </dgm:prSet>
      <dgm:spPr/>
    </dgm:pt>
    <dgm:pt modelId="{F4B7062A-7096-4953-9347-0AB7D61E3F1E}" type="pres">
      <dgm:prSet presAssocID="{F354BE6D-712C-4DF7-9211-E9CA0D705DBA}" presName="composite" presStyleCnt="0"/>
      <dgm:spPr/>
    </dgm:pt>
    <dgm:pt modelId="{CE533F71-7210-4AC7-A08A-F3BF35BC7EC1}" type="pres">
      <dgm:prSet presAssocID="{F354BE6D-712C-4DF7-9211-E9CA0D705DBA}" presName="parentText" presStyleLbl="alignNode1" presStyleIdx="0" presStyleCnt="3">
        <dgm:presLayoutVars>
          <dgm:chMax val="1"/>
          <dgm:bulletEnabled val="1"/>
        </dgm:presLayoutVars>
      </dgm:prSet>
      <dgm:spPr/>
    </dgm:pt>
    <dgm:pt modelId="{6C85F663-6DEB-43BF-B27D-046CD76F36F6}" type="pres">
      <dgm:prSet presAssocID="{F354BE6D-712C-4DF7-9211-E9CA0D705DBA}" presName="descendantText" presStyleLbl="alignAcc1" presStyleIdx="0" presStyleCnt="3">
        <dgm:presLayoutVars>
          <dgm:bulletEnabled val="1"/>
        </dgm:presLayoutVars>
      </dgm:prSet>
      <dgm:spPr/>
    </dgm:pt>
    <dgm:pt modelId="{4DC8145F-9BD5-46D3-B488-A3DD106F884D}" type="pres">
      <dgm:prSet presAssocID="{969D1719-2FF7-4EB9-90D0-7EC74A7D4169}" presName="sp" presStyleCnt="0"/>
      <dgm:spPr/>
    </dgm:pt>
    <dgm:pt modelId="{D8263D9E-27BF-4C59-91FC-EF993E3F8BD5}" type="pres">
      <dgm:prSet presAssocID="{3310851F-EE10-456E-B513-904ADBDF71AC}" presName="composite" presStyleCnt="0"/>
      <dgm:spPr/>
    </dgm:pt>
    <dgm:pt modelId="{6A558F84-9863-4B9E-AA10-F146E8E0389C}" type="pres">
      <dgm:prSet presAssocID="{3310851F-EE10-456E-B513-904ADBDF71AC}" presName="parentText" presStyleLbl="alignNode1" presStyleIdx="1" presStyleCnt="3">
        <dgm:presLayoutVars>
          <dgm:chMax val="1"/>
          <dgm:bulletEnabled val="1"/>
        </dgm:presLayoutVars>
      </dgm:prSet>
      <dgm:spPr/>
    </dgm:pt>
    <dgm:pt modelId="{39886197-345A-499E-9181-16BB584FD0A6}" type="pres">
      <dgm:prSet presAssocID="{3310851F-EE10-456E-B513-904ADBDF71AC}" presName="descendantText" presStyleLbl="alignAcc1" presStyleIdx="1" presStyleCnt="3">
        <dgm:presLayoutVars>
          <dgm:bulletEnabled val="1"/>
        </dgm:presLayoutVars>
      </dgm:prSet>
      <dgm:spPr/>
    </dgm:pt>
    <dgm:pt modelId="{C6929609-6198-468B-A710-10E7B4FEDFB9}" type="pres">
      <dgm:prSet presAssocID="{960FEADE-7557-4E85-BF50-E166E31056C3}" presName="sp" presStyleCnt="0"/>
      <dgm:spPr/>
    </dgm:pt>
    <dgm:pt modelId="{D1900155-3AC7-47E3-823B-09E38DB3FDBC}" type="pres">
      <dgm:prSet presAssocID="{D1C21F7E-749D-4903-AB6B-7E823A73F198}" presName="composite" presStyleCnt="0"/>
      <dgm:spPr/>
    </dgm:pt>
    <dgm:pt modelId="{1C7BBED1-62ED-43BE-B2B4-490888DB0D94}" type="pres">
      <dgm:prSet presAssocID="{D1C21F7E-749D-4903-AB6B-7E823A73F198}" presName="parentText" presStyleLbl="alignNode1" presStyleIdx="2" presStyleCnt="3">
        <dgm:presLayoutVars>
          <dgm:chMax val="1"/>
          <dgm:bulletEnabled val="1"/>
        </dgm:presLayoutVars>
      </dgm:prSet>
      <dgm:spPr/>
    </dgm:pt>
    <dgm:pt modelId="{2691377C-0B19-4535-AC95-4337B9632C70}" type="pres">
      <dgm:prSet presAssocID="{D1C21F7E-749D-4903-AB6B-7E823A73F198}" presName="descendantText" presStyleLbl="alignAcc1" presStyleIdx="2" presStyleCnt="3">
        <dgm:presLayoutVars>
          <dgm:bulletEnabled val="1"/>
        </dgm:presLayoutVars>
      </dgm:prSet>
      <dgm:spPr/>
    </dgm:pt>
  </dgm:ptLst>
  <dgm:cxnLst>
    <dgm:cxn modelId="{9B435F2B-8C56-41B2-AF92-5812172E8693}" srcId="{F354BE6D-712C-4DF7-9211-E9CA0D705DBA}" destId="{7D37C966-539A-4C12-8568-501B6321F820}" srcOrd="0" destOrd="0" parTransId="{4A50951C-9D00-4A76-89B9-F2C60B0F4E3F}" sibTransId="{49CC8163-D054-4588-8D71-275D3D0BD49A}"/>
    <dgm:cxn modelId="{CB5AE32D-E719-49DA-A734-83282492F1C3}" type="presOf" srcId="{D1C21F7E-749D-4903-AB6B-7E823A73F198}" destId="{1C7BBED1-62ED-43BE-B2B4-490888DB0D94}" srcOrd="0" destOrd="0" presId="urn:microsoft.com/office/officeart/2005/8/layout/chevron2"/>
    <dgm:cxn modelId="{043E4B62-B4DD-4815-B4B7-E792AFABE3A0}" srcId="{D1C21F7E-749D-4903-AB6B-7E823A73F198}" destId="{F2EEEB0F-94DF-46FF-80D8-7F81DFA42EBA}" srcOrd="0" destOrd="0" parTransId="{0144C481-D8E1-485D-A58A-3113F3860C99}" sibTransId="{8E7AE3C8-5D33-4806-A311-C4232741586A}"/>
    <dgm:cxn modelId="{64089064-F3AB-48A8-8C2E-EA1499301D9C}" srcId="{4181FD96-ABC7-4CBA-914B-91D595FDD47B}" destId="{F354BE6D-712C-4DF7-9211-E9CA0D705DBA}" srcOrd="0" destOrd="0" parTransId="{12A07DD8-056B-45A4-9FD0-8FB669805F76}" sibTransId="{969D1719-2FF7-4EB9-90D0-7EC74A7D4169}"/>
    <dgm:cxn modelId="{4AD16152-4D85-4FBD-8FDA-726029241BC7}" srcId="{4181FD96-ABC7-4CBA-914B-91D595FDD47B}" destId="{3310851F-EE10-456E-B513-904ADBDF71AC}" srcOrd="1" destOrd="0" parTransId="{2CEBD136-73BD-4DF3-9D9E-A003BC5917E1}" sibTransId="{960FEADE-7557-4E85-BF50-E166E31056C3}"/>
    <dgm:cxn modelId="{ED35E856-C209-4024-973F-D8DE3A3C8D1D}" type="presOf" srcId="{077F752B-8242-4C1D-B7E5-91CC017DF6DD}" destId="{39886197-345A-499E-9181-16BB584FD0A6}" srcOrd="0" destOrd="0" presId="urn:microsoft.com/office/officeart/2005/8/layout/chevron2"/>
    <dgm:cxn modelId="{803CAA96-DC00-490D-8F03-F55FE63C97E2}" type="presOf" srcId="{4181FD96-ABC7-4CBA-914B-91D595FDD47B}" destId="{43C323B1-7FF9-4631-9177-95979332EA23}" srcOrd="0" destOrd="0" presId="urn:microsoft.com/office/officeart/2005/8/layout/chevron2"/>
    <dgm:cxn modelId="{550E0FA8-1D1D-4F30-B93B-7CDADE4624F0}" type="presOf" srcId="{F2EEEB0F-94DF-46FF-80D8-7F81DFA42EBA}" destId="{2691377C-0B19-4535-AC95-4337B9632C70}" srcOrd="0" destOrd="0" presId="urn:microsoft.com/office/officeart/2005/8/layout/chevron2"/>
    <dgm:cxn modelId="{25D592A8-7871-42D0-A647-4090B0DF18BF}" srcId="{3310851F-EE10-456E-B513-904ADBDF71AC}" destId="{077F752B-8242-4C1D-B7E5-91CC017DF6DD}" srcOrd="0" destOrd="0" parTransId="{782EE860-6274-4413-B9D7-3A225BC35332}" sibTransId="{AB931308-3FDD-4F94-8545-CE8F27B976F0}"/>
    <dgm:cxn modelId="{188ED1C6-CEE5-47E5-AEDD-BCD297A02E2F}" type="presOf" srcId="{3310851F-EE10-456E-B513-904ADBDF71AC}" destId="{6A558F84-9863-4B9E-AA10-F146E8E0389C}" srcOrd="0" destOrd="0" presId="urn:microsoft.com/office/officeart/2005/8/layout/chevron2"/>
    <dgm:cxn modelId="{9182C7CC-F5B2-44FC-9675-8667BBFC9E87}" srcId="{4181FD96-ABC7-4CBA-914B-91D595FDD47B}" destId="{D1C21F7E-749D-4903-AB6B-7E823A73F198}" srcOrd="2" destOrd="0" parTransId="{737C092A-E463-4382-8458-945B622BB656}" sibTransId="{3D54B7F3-6F54-4150-B4B1-70E18D5193BF}"/>
    <dgm:cxn modelId="{569437E0-545E-4BE9-88C6-F6168727141B}" type="presOf" srcId="{7D37C966-539A-4C12-8568-501B6321F820}" destId="{6C85F663-6DEB-43BF-B27D-046CD76F36F6}" srcOrd="0" destOrd="0" presId="urn:microsoft.com/office/officeart/2005/8/layout/chevron2"/>
    <dgm:cxn modelId="{5C3DC7E0-0DC1-4912-BCE1-DE0326CDBD3D}" type="presOf" srcId="{F354BE6D-712C-4DF7-9211-E9CA0D705DBA}" destId="{CE533F71-7210-4AC7-A08A-F3BF35BC7EC1}" srcOrd="0" destOrd="0" presId="urn:microsoft.com/office/officeart/2005/8/layout/chevron2"/>
    <dgm:cxn modelId="{3F18805F-4FB0-448A-A2D2-DE302180B9C1}" type="presParOf" srcId="{43C323B1-7FF9-4631-9177-95979332EA23}" destId="{F4B7062A-7096-4953-9347-0AB7D61E3F1E}" srcOrd="0" destOrd="0" presId="urn:microsoft.com/office/officeart/2005/8/layout/chevron2"/>
    <dgm:cxn modelId="{5EACD8C8-3D0D-4B36-B494-FB40343D4DB4}" type="presParOf" srcId="{F4B7062A-7096-4953-9347-0AB7D61E3F1E}" destId="{CE533F71-7210-4AC7-A08A-F3BF35BC7EC1}" srcOrd="0" destOrd="0" presId="urn:microsoft.com/office/officeart/2005/8/layout/chevron2"/>
    <dgm:cxn modelId="{4ECE3879-D81B-451B-976E-3ECCA0723900}" type="presParOf" srcId="{F4B7062A-7096-4953-9347-0AB7D61E3F1E}" destId="{6C85F663-6DEB-43BF-B27D-046CD76F36F6}" srcOrd="1" destOrd="0" presId="urn:microsoft.com/office/officeart/2005/8/layout/chevron2"/>
    <dgm:cxn modelId="{A226410A-30EE-4053-AB60-4F3860952C39}" type="presParOf" srcId="{43C323B1-7FF9-4631-9177-95979332EA23}" destId="{4DC8145F-9BD5-46D3-B488-A3DD106F884D}" srcOrd="1" destOrd="0" presId="urn:microsoft.com/office/officeart/2005/8/layout/chevron2"/>
    <dgm:cxn modelId="{3FEEF684-3441-4329-8ACD-F6294401B349}" type="presParOf" srcId="{43C323B1-7FF9-4631-9177-95979332EA23}" destId="{D8263D9E-27BF-4C59-91FC-EF993E3F8BD5}" srcOrd="2" destOrd="0" presId="urn:microsoft.com/office/officeart/2005/8/layout/chevron2"/>
    <dgm:cxn modelId="{A684084C-2814-428A-BF4E-2121D4BF7E1A}" type="presParOf" srcId="{D8263D9E-27BF-4C59-91FC-EF993E3F8BD5}" destId="{6A558F84-9863-4B9E-AA10-F146E8E0389C}" srcOrd="0" destOrd="0" presId="urn:microsoft.com/office/officeart/2005/8/layout/chevron2"/>
    <dgm:cxn modelId="{D6D2B02F-0A43-4511-AC92-53D69CA37646}" type="presParOf" srcId="{D8263D9E-27BF-4C59-91FC-EF993E3F8BD5}" destId="{39886197-345A-499E-9181-16BB584FD0A6}" srcOrd="1" destOrd="0" presId="urn:microsoft.com/office/officeart/2005/8/layout/chevron2"/>
    <dgm:cxn modelId="{AB4D4A17-6C2A-4EB8-9127-771E609A1C85}" type="presParOf" srcId="{43C323B1-7FF9-4631-9177-95979332EA23}" destId="{C6929609-6198-468B-A710-10E7B4FEDFB9}" srcOrd="3" destOrd="0" presId="urn:microsoft.com/office/officeart/2005/8/layout/chevron2"/>
    <dgm:cxn modelId="{C6FECD98-A675-4077-935A-172AAE85C472}" type="presParOf" srcId="{43C323B1-7FF9-4631-9177-95979332EA23}" destId="{D1900155-3AC7-47E3-823B-09E38DB3FDBC}" srcOrd="4" destOrd="0" presId="urn:microsoft.com/office/officeart/2005/8/layout/chevron2"/>
    <dgm:cxn modelId="{1684AC92-097D-4ED6-91CD-5E2A5433B3C2}" type="presParOf" srcId="{D1900155-3AC7-47E3-823B-09E38DB3FDBC}" destId="{1C7BBED1-62ED-43BE-B2B4-490888DB0D94}" srcOrd="0" destOrd="0" presId="urn:microsoft.com/office/officeart/2005/8/layout/chevron2"/>
    <dgm:cxn modelId="{B6174684-E689-417F-B5BE-59A790B9AB1D}" type="presParOf" srcId="{D1900155-3AC7-47E3-823B-09E38DB3FDBC}" destId="{2691377C-0B19-4535-AC95-4337B9632C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33F71-7210-4AC7-A08A-F3BF35BC7EC1}">
      <dsp:nvSpPr>
        <dsp:cNvPr id="0" name=""/>
        <dsp:cNvSpPr/>
      </dsp:nvSpPr>
      <dsp:spPr>
        <a:xfrm rot="5400000">
          <a:off x="-175808" y="176049"/>
          <a:ext cx="1172053" cy="82043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b="1" kern="1200">
              <a:latin typeface="Goudy Old Style"/>
            </a:rPr>
            <a:t>Pregunta</a:t>
          </a:r>
          <a:endParaRPr lang="es-ES" sz="1000" b="1" kern="1200"/>
        </a:p>
      </dsp:txBody>
      <dsp:txXfrm rot="-5400000">
        <a:off x="1" y="410460"/>
        <a:ext cx="820437" cy="351616"/>
      </dsp:txXfrm>
    </dsp:sp>
    <dsp:sp modelId="{6C85F663-6DEB-43BF-B27D-046CD76F36F6}">
      <dsp:nvSpPr>
        <dsp:cNvPr id="0" name=""/>
        <dsp:cNvSpPr/>
      </dsp:nvSpPr>
      <dsp:spPr>
        <a:xfrm rot="5400000">
          <a:off x="5104765" y="-4284086"/>
          <a:ext cx="761834" cy="93304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a:solidFill>
                <a:srgbClr val="412D24"/>
              </a:solidFill>
              <a:latin typeface="Goudy Old Style"/>
            </a:rPr>
            <a:t>¿Cómo se agrupan los estudiantes de Bogotá según su nivel de vulnerabilidad y qué relación tienen estos grupos con la asignación a colegios mejor ranqueados?</a:t>
          </a:r>
          <a:endParaRPr lang="es-ES" sz="1800" kern="1200"/>
        </a:p>
      </dsp:txBody>
      <dsp:txXfrm rot="-5400000">
        <a:off x="820437" y="37432"/>
        <a:ext cx="9293300" cy="687454"/>
      </dsp:txXfrm>
    </dsp:sp>
    <dsp:sp modelId="{6A558F84-9863-4B9E-AA10-F146E8E0389C}">
      <dsp:nvSpPr>
        <dsp:cNvPr id="0" name=""/>
        <dsp:cNvSpPr/>
      </dsp:nvSpPr>
      <dsp:spPr>
        <a:xfrm rot="5400000">
          <a:off x="-175808" y="1146438"/>
          <a:ext cx="1172053" cy="82043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b="1" kern="1200">
              <a:latin typeface="Goudy Old Style"/>
            </a:rPr>
            <a:t>Cliente Potencial</a:t>
          </a:r>
          <a:endParaRPr lang="es-ES" sz="1000" b="1" kern="1200"/>
        </a:p>
      </dsp:txBody>
      <dsp:txXfrm rot="-5400000">
        <a:off x="1" y="1380849"/>
        <a:ext cx="820437" cy="351616"/>
      </dsp:txXfrm>
    </dsp:sp>
    <dsp:sp modelId="{39886197-345A-499E-9181-16BB584FD0A6}">
      <dsp:nvSpPr>
        <dsp:cNvPr id="0" name=""/>
        <dsp:cNvSpPr/>
      </dsp:nvSpPr>
      <dsp:spPr>
        <a:xfrm rot="5400000">
          <a:off x="5104765" y="-3313697"/>
          <a:ext cx="761834" cy="93304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kern="1200">
              <a:solidFill>
                <a:srgbClr val="412D24"/>
              </a:solidFill>
              <a:latin typeface="Goudy Old Style"/>
            </a:rPr>
            <a:t>Los estudiantes y sus familias, especialmente aquellos en condiciones de vulnerabilidad, como las víctimas del conflicto armado o aquellos con discapacidades.</a:t>
          </a:r>
          <a:endParaRPr lang="es-ES" sz="1800" kern="1200">
            <a:solidFill>
              <a:srgbClr val="000000"/>
            </a:solidFill>
            <a:latin typeface="Goudy Old Style"/>
          </a:endParaRPr>
        </a:p>
      </dsp:txBody>
      <dsp:txXfrm rot="-5400000">
        <a:off x="820437" y="1007821"/>
        <a:ext cx="9293300" cy="687454"/>
      </dsp:txXfrm>
    </dsp:sp>
    <dsp:sp modelId="{1C7BBED1-62ED-43BE-B2B4-490888DB0D94}">
      <dsp:nvSpPr>
        <dsp:cNvPr id="0" name=""/>
        <dsp:cNvSpPr/>
      </dsp:nvSpPr>
      <dsp:spPr>
        <a:xfrm rot="5400000">
          <a:off x="-175808" y="2116827"/>
          <a:ext cx="1172053" cy="82043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kern="1200">
              <a:latin typeface="Goudy Old Style"/>
            </a:rPr>
            <a:t>Contexto Organizacional</a:t>
          </a:r>
          <a:endParaRPr lang="es-ES" sz="1000" kern="1200"/>
        </a:p>
      </dsp:txBody>
      <dsp:txXfrm rot="-5400000">
        <a:off x="1" y="2351238"/>
        <a:ext cx="820437" cy="351616"/>
      </dsp:txXfrm>
    </dsp:sp>
    <dsp:sp modelId="{2691377C-0B19-4535-AC95-4337B9632C70}">
      <dsp:nvSpPr>
        <dsp:cNvPr id="0" name=""/>
        <dsp:cNvSpPr/>
      </dsp:nvSpPr>
      <dsp:spPr>
        <a:xfrm rot="5400000">
          <a:off x="5104765" y="-2343308"/>
          <a:ext cx="761834" cy="93304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kern="1200">
              <a:latin typeface="Goudy Old Style"/>
            </a:rPr>
            <a:t>El sistema educativo público de Bogotá, que atiende a cientos de miles de estudiantes en sus colegios distritales, con una demanda que posiblemente supera la capacidad de la oferta educativa.</a:t>
          </a:r>
          <a:endParaRPr lang="es-ES" sz="1800" kern="1200"/>
        </a:p>
      </dsp:txBody>
      <dsp:txXfrm rot="-5400000">
        <a:off x="820437" y="1978210"/>
        <a:ext cx="9293300" cy="6874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71469-8262-4B57-988E-F712A48F820E}" type="datetimeFigureOut">
              <a:t>25/09/2024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B24D9-AAB6-4327-8C7D-FE850ECAABBB}" type="slidenum">
              <a:t>‹Nº›</a:t>
            </a:fld>
            <a:endParaRPr lang="es-ES"/>
          </a:p>
        </p:txBody>
      </p:sp>
    </p:spTree>
    <p:extLst>
      <p:ext uri="{BB962C8B-B14F-4D97-AF65-F5344CB8AC3E}">
        <p14:creationId xmlns:p14="http://schemas.microsoft.com/office/powerpoint/2010/main" val="325457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lgn="just">
              <a:buAutoNum type="arabicPeriod"/>
            </a:pPr>
            <a:r>
              <a:rPr lang="es-ES"/>
              <a:t>Resume las características clave de cada estudiante, como su edad, etnia, discapacidad, talentos, </a:t>
            </a:r>
            <a:r>
              <a:rPr lang="es-ES" err="1"/>
              <a:t>etc</a:t>
            </a:r>
            <a:r>
              <a:rPr lang="es-ES"/>
              <a:t>, algo así como una “hoja de vida” de cada aspirante.</a:t>
            </a:r>
          </a:p>
          <a:p>
            <a:pPr marL="342900" indent="-342900" algn="just">
              <a:buAutoNum type="arabicPeriod"/>
            </a:pPr>
            <a:r>
              <a:rPr lang="es-ES"/>
              <a:t>Transformamos estas características textuales en vectores numéricos que capturan de manera semántica qué tan similar es un estudiante a otro según estas descripciones.</a:t>
            </a:r>
          </a:p>
          <a:p>
            <a:pPr marL="342900" indent="-342900" algn="just">
              <a:buAutoNum type="arabicPeriod"/>
            </a:pPr>
            <a:r>
              <a:rPr lang="es-ES"/>
              <a:t>Dado que esta transformación genera una gran cantidad de datos reducimos la dimensionalidad, reteniendo solo las 9 componentes más importantes, las cuales capturan aproximadamente el 80% de la varianza de los datos.</a:t>
            </a:r>
            <a:endParaRPr lang="en-US"/>
          </a:p>
          <a:p>
            <a:pPr marL="342900" indent="-342900" algn="just">
              <a:buAutoNum type="arabicPeriod"/>
            </a:pPr>
            <a:r>
              <a:rPr lang="es-ES"/>
              <a:t>implementamos tres algoritmos de agrupamiento: DBSCAN, que agrupa estudiantes basándose en la densidad de sus características, y los algoritmos más tradicionales como K-</a:t>
            </a:r>
            <a:r>
              <a:rPr lang="es-ES" err="1"/>
              <a:t>Means</a:t>
            </a:r>
            <a:r>
              <a:rPr lang="es-ES"/>
              <a:t> y K-</a:t>
            </a:r>
            <a:r>
              <a:rPr lang="es-ES" err="1"/>
              <a:t>Medoids</a:t>
            </a:r>
            <a:r>
              <a:rPr lang="es-ES"/>
              <a:t>.</a:t>
            </a:r>
          </a:p>
        </p:txBody>
      </p:sp>
      <p:sp>
        <p:nvSpPr>
          <p:cNvPr id="4" name="Marcador de número de diapositiva 3"/>
          <p:cNvSpPr>
            <a:spLocks noGrp="1"/>
          </p:cNvSpPr>
          <p:nvPr>
            <p:ph type="sldNum" sz="quarter" idx="5"/>
          </p:nvPr>
        </p:nvSpPr>
        <p:spPr/>
        <p:txBody>
          <a:bodyPr/>
          <a:lstStyle/>
          <a:p>
            <a:fld id="{348B24D9-AAB6-4327-8C7D-FE850ECAABBB}" type="slidenum">
              <a:t>8</a:t>
            </a:fld>
            <a:endParaRPr lang="es-ES"/>
          </a:p>
        </p:txBody>
      </p:sp>
    </p:spTree>
    <p:extLst>
      <p:ext uri="{BB962C8B-B14F-4D97-AF65-F5344CB8AC3E}">
        <p14:creationId xmlns:p14="http://schemas.microsoft.com/office/powerpoint/2010/main" val="81502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9/25/2024</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55769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9/25/2024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40067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9/25/2024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6494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9/25/2024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19101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9/25/2024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96468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9/25/2024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71477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9/25/2024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13184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9/25/2024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68741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9/25/2024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60204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9/25/2024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48683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9/25/2024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69306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9/25/2024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6239280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F85AB6A1-61C7-9799-C05B-2DF1584D899A}"/>
              </a:ext>
            </a:extLst>
          </p:cNvPr>
          <p:cNvPicPr>
            <a:picLocks noGrp="1" noChangeAspect="1"/>
          </p:cNvPicPr>
          <p:nvPr>
            <p:ph idx="1"/>
          </p:nvPr>
        </p:nvPicPr>
        <p:blipFill>
          <a:blip r:embed="rId2"/>
          <a:srcRect l="12080" r="37920"/>
          <a:stretch/>
        </p:blipFill>
        <p:spPr>
          <a:xfrm>
            <a:off x="6096001" y="10"/>
            <a:ext cx="6096000" cy="6857990"/>
          </a:xfrm>
          <a:prstGeom prst="rect">
            <a:avLst/>
          </a:prstGeom>
        </p:spPr>
      </p:pic>
      <p:sp>
        <p:nvSpPr>
          <p:cNvPr id="6" name="Título 1">
            <a:extLst>
              <a:ext uri="{FF2B5EF4-FFF2-40B4-BE49-F238E27FC236}">
                <a16:creationId xmlns:a16="http://schemas.microsoft.com/office/drawing/2014/main" id="{E71EA270-8A34-CEF8-E3E9-0323DC2FD81C}"/>
              </a:ext>
            </a:extLst>
          </p:cNvPr>
          <p:cNvSpPr txBox="1">
            <a:spLocks/>
          </p:cNvSpPr>
          <p:nvPr/>
        </p:nvSpPr>
        <p:spPr>
          <a:xfrm>
            <a:off x="1838179" y="1777217"/>
            <a:ext cx="2541564" cy="210898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s-ES" sz="1600" b="1">
                <a:solidFill>
                  <a:srgbClr val="000000"/>
                </a:solidFill>
                <a:latin typeface="Arial"/>
                <a:cs typeface="Arial"/>
              </a:rPr>
              <a:t>Análisis de asignación de cupos en los colegios distritales mediante técnicas de aprendizaje no supervisado.</a:t>
            </a:r>
            <a:endParaRPr lang="es-ES" sz="1600">
              <a:solidFill>
                <a:srgbClr val="000000"/>
              </a:solidFill>
              <a:latin typeface="Arial"/>
              <a:cs typeface="Arial"/>
            </a:endParaRPr>
          </a:p>
        </p:txBody>
      </p:sp>
      <p:sp>
        <p:nvSpPr>
          <p:cNvPr id="8" name="Subtítulo 2">
            <a:extLst>
              <a:ext uri="{FF2B5EF4-FFF2-40B4-BE49-F238E27FC236}">
                <a16:creationId xmlns:a16="http://schemas.microsoft.com/office/drawing/2014/main" id="{22CFA952-4D54-8C11-D4BA-9A8309C75CCB}"/>
              </a:ext>
            </a:extLst>
          </p:cNvPr>
          <p:cNvSpPr txBox="1">
            <a:spLocks/>
          </p:cNvSpPr>
          <p:nvPr/>
        </p:nvSpPr>
        <p:spPr>
          <a:xfrm>
            <a:off x="1800665" y="4114800"/>
            <a:ext cx="2579077" cy="1076178"/>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000">
                <a:solidFill>
                  <a:schemeClr val="bg1"/>
                </a:solidFill>
              </a:rPr>
              <a:t>Grupo 5</a:t>
            </a:r>
            <a:endParaRPr lang="es-ES"/>
          </a:p>
          <a:p>
            <a:pPr marL="0" indent="0">
              <a:buNone/>
            </a:pPr>
            <a:r>
              <a:rPr lang="es-ES" sz="2000">
                <a:solidFill>
                  <a:schemeClr val="bg1"/>
                </a:solidFill>
              </a:rPr>
              <a:t>Diana Bayona, Juan Diego Pérez, Santiago Gutiérrez, Jorge Andrés Rodríguez</a:t>
            </a:r>
          </a:p>
          <a:p>
            <a:endParaRPr lang="es-ES" sz="2000">
              <a:solidFill>
                <a:schemeClr val="bg1"/>
              </a:solidFill>
            </a:endParaRPr>
          </a:p>
        </p:txBody>
      </p:sp>
    </p:spTree>
    <p:extLst>
      <p:ext uri="{BB962C8B-B14F-4D97-AF65-F5344CB8AC3E}">
        <p14:creationId xmlns:p14="http://schemas.microsoft.com/office/powerpoint/2010/main" val="22944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82061"/>
            <a:ext cx="9876900" cy="1014061"/>
          </a:xfrm>
        </p:spPr>
        <p:txBody>
          <a:bodyPr anchor="b">
            <a:normAutofit/>
          </a:bodyPr>
          <a:lstStyle/>
          <a:p>
            <a:pPr algn="ctr"/>
            <a:r>
              <a:rPr lang="es-ES"/>
              <a:t>Análisis mejor Algoritmo (K-</a:t>
            </a:r>
            <a:r>
              <a:rPr lang="es-ES" err="1"/>
              <a:t>Medoids</a:t>
            </a:r>
            <a:r>
              <a:rPr lang="es-ES"/>
              <a:t>)</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2200940"/>
            <a:ext cx="9854293" cy="3577854"/>
          </a:xfrm>
        </p:spPr>
        <p:txBody>
          <a:bodyPr vert="horz" lIns="91440" tIns="45720" rIns="91440" bIns="45720" rtlCol="0" anchor="t">
            <a:normAutofit/>
          </a:bodyPr>
          <a:lstStyle/>
          <a:p>
            <a:pPr marL="0" indent="0">
              <a:buNone/>
            </a:pPr>
            <a:endParaRPr lang="es-ES" sz="2000" b="1"/>
          </a:p>
          <a:p>
            <a:pPr algn="just">
              <a:buNone/>
            </a:pPr>
            <a:endParaRPr lang="es-ES" sz="1600"/>
          </a:p>
          <a:p>
            <a:pPr algn="just">
              <a:buNone/>
            </a:pPr>
            <a:endParaRPr lang="es-ES" sz="1600"/>
          </a:p>
          <a:p>
            <a:pPr>
              <a:buNone/>
            </a:pPr>
            <a:endParaRPr lang="es-ES" sz="1600"/>
          </a:p>
          <a:p>
            <a:pPr>
              <a:buNone/>
            </a:pPr>
            <a:endParaRPr lang="es-ES" sz="1600"/>
          </a:p>
          <a:p>
            <a:pPr marL="0" indent="0">
              <a:buNone/>
            </a:pPr>
            <a:endParaRPr lang="es-ES" sz="1600"/>
          </a:p>
        </p:txBody>
      </p:sp>
      <p:sp>
        <p:nvSpPr>
          <p:cNvPr id="6" name="CuadroTexto 5">
            <a:extLst>
              <a:ext uri="{FF2B5EF4-FFF2-40B4-BE49-F238E27FC236}">
                <a16:creationId xmlns:a16="http://schemas.microsoft.com/office/drawing/2014/main" id="{8BD6347C-0847-E4AA-E259-CCB1BF7F9557}"/>
              </a:ext>
            </a:extLst>
          </p:cNvPr>
          <p:cNvSpPr txBox="1"/>
          <p:nvPr/>
        </p:nvSpPr>
        <p:spPr>
          <a:xfrm>
            <a:off x="4454008" y="1972378"/>
            <a:ext cx="6723158"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s-ES" sz="1600">
                <a:latin typeface="Goudy Old Style"/>
              </a:rPr>
              <a:t>Los aspirantes analizados presentan una gran diversidad en niveles educativos, que van desde preescolar hasta la educación media, con una notable concentración en los niveles de educación primaria y secundaria. </a:t>
            </a:r>
          </a:p>
          <a:p>
            <a:pPr marL="285750" indent="-285750" algn="just">
              <a:buFont typeface="Arial"/>
              <a:buChar char="•"/>
            </a:pPr>
            <a:endParaRPr lang="es-ES" sz="1600">
              <a:latin typeface="Goudy Old Style"/>
            </a:endParaRPr>
          </a:p>
          <a:p>
            <a:pPr marL="285750" indent="-285750" algn="just">
              <a:buFont typeface="Arial"/>
              <a:buChar char="•"/>
            </a:pPr>
            <a:r>
              <a:rPr lang="es-ES" sz="1600">
                <a:latin typeface="Goudy Old Style"/>
              </a:rPr>
              <a:t>Los aspirantes que destacan por tener talentos excepcionales son asignados a colegios con deciles más altos, lo que les permite beneficiarse de mejores condiciones educativas, y aparentemente tener mejores resultados en las pruebas académicas. </a:t>
            </a:r>
          </a:p>
          <a:p>
            <a:pPr marL="285750" indent="-285750" algn="just">
              <a:buFont typeface="Arial"/>
              <a:buChar char="•"/>
            </a:pPr>
            <a:endParaRPr lang="es-ES" sz="1600">
              <a:latin typeface="Goudy Old Style"/>
              <a:ea typeface="+mn-lt"/>
              <a:cs typeface="+mn-lt"/>
            </a:endParaRPr>
          </a:p>
          <a:p>
            <a:pPr marL="285750" indent="-285750" algn="just">
              <a:buFont typeface="Arial"/>
              <a:buChar char="•"/>
            </a:pPr>
            <a:r>
              <a:rPr lang="es-ES" sz="1600">
                <a:latin typeface="Goudy Old Style"/>
                <a:ea typeface="+mn-lt"/>
                <a:cs typeface="+mn-lt"/>
              </a:rPr>
              <a:t>La distribución de etnias se observa de manera equitativa a lo largo de los diferentes deciles del ICFES, lo que sugiere que la etnia no actúa como un factor de discriminación o vulnerabilidad en el proceso de asignación. Este fenómeno se mantiene evidente incluso al considerar los niveles de moda secundarios o terciarios dentro de cada clúster, lo que refuerza la idea de que la pertenencia étnica no influye significativamente en la asignación de cupos.</a:t>
            </a:r>
          </a:p>
          <a:p>
            <a:pPr marL="285750" indent="-285750" algn="just">
              <a:buFont typeface="Arial"/>
              <a:buChar char="•"/>
            </a:pPr>
            <a:endParaRPr lang="es-ES" sz="1600">
              <a:latin typeface="Goudy Old Style"/>
              <a:ea typeface="+mn-lt"/>
              <a:cs typeface="+mn-lt"/>
            </a:endParaRPr>
          </a:p>
          <a:p>
            <a:endParaRPr lang="es-ES"/>
          </a:p>
        </p:txBody>
      </p:sp>
      <p:pic>
        <p:nvPicPr>
          <p:cNvPr id="5" name="Imagen 4" descr="Gráfico, Gráfico de dispersión&#10;&#10;Descripción generada automáticamente">
            <a:extLst>
              <a:ext uri="{FF2B5EF4-FFF2-40B4-BE49-F238E27FC236}">
                <a16:creationId xmlns:a16="http://schemas.microsoft.com/office/drawing/2014/main" id="{0A0463D1-0342-226D-FBA9-C17F165167D3}"/>
              </a:ext>
            </a:extLst>
          </p:cNvPr>
          <p:cNvPicPr>
            <a:picLocks noChangeAspect="1"/>
          </p:cNvPicPr>
          <p:nvPr/>
        </p:nvPicPr>
        <p:blipFill>
          <a:blip r:embed="rId2"/>
          <a:stretch>
            <a:fillRect/>
          </a:stretch>
        </p:blipFill>
        <p:spPr>
          <a:xfrm>
            <a:off x="1346874" y="1691510"/>
            <a:ext cx="2890853" cy="1977524"/>
          </a:xfrm>
          <a:prstGeom prst="rect">
            <a:avLst/>
          </a:prstGeom>
        </p:spPr>
      </p:pic>
      <p:pic>
        <p:nvPicPr>
          <p:cNvPr id="4" name="Imagen 3" descr="Gráfico, Gráfico de líneas&#10;&#10;Descripción generada automáticamente">
            <a:extLst>
              <a:ext uri="{FF2B5EF4-FFF2-40B4-BE49-F238E27FC236}">
                <a16:creationId xmlns:a16="http://schemas.microsoft.com/office/drawing/2014/main" id="{E7768E8A-8605-A5DA-0D47-89882A1C14AC}"/>
              </a:ext>
            </a:extLst>
          </p:cNvPr>
          <p:cNvPicPr>
            <a:picLocks noChangeAspect="1"/>
          </p:cNvPicPr>
          <p:nvPr/>
        </p:nvPicPr>
        <p:blipFill>
          <a:blip r:embed="rId3"/>
          <a:stretch>
            <a:fillRect/>
          </a:stretch>
        </p:blipFill>
        <p:spPr>
          <a:xfrm>
            <a:off x="1353033" y="3663334"/>
            <a:ext cx="2886641" cy="2117776"/>
          </a:xfrm>
          <a:prstGeom prst="rect">
            <a:avLst/>
          </a:prstGeom>
        </p:spPr>
      </p:pic>
    </p:spTree>
    <p:extLst>
      <p:ext uri="{BB962C8B-B14F-4D97-AF65-F5344CB8AC3E}">
        <p14:creationId xmlns:p14="http://schemas.microsoft.com/office/powerpoint/2010/main" val="314641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82061"/>
            <a:ext cx="9876900" cy="1014061"/>
          </a:xfrm>
        </p:spPr>
        <p:txBody>
          <a:bodyPr anchor="b">
            <a:normAutofit/>
          </a:bodyPr>
          <a:lstStyle/>
          <a:p>
            <a:pPr algn="ctr"/>
            <a:r>
              <a:rPr lang="es-ES"/>
              <a:t>Análisis mejor Algoritmo (K-</a:t>
            </a:r>
            <a:r>
              <a:rPr lang="es-ES" err="1"/>
              <a:t>Medoids</a:t>
            </a:r>
            <a:r>
              <a:rPr lang="es-ES"/>
              <a:t>)</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2200940"/>
            <a:ext cx="9854293" cy="3577854"/>
          </a:xfrm>
        </p:spPr>
        <p:txBody>
          <a:bodyPr vert="horz" lIns="91440" tIns="45720" rIns="91440" bIns="45720" rtlCol="0" anchor="t">
            <a:normAutofit/>
          </a:bodyPr>
          <a:lstStyle/>
          <a:p>
            <a:pPr marL="0" indent="0">
              <a:buNone/>
            </a:pPr>
            <a:endParaRPr lang="es-ES" sz="2000" b="1"/>
          </a:p>
          <a:p>
            <a:pPr algn="just">
              <a:buNone/>
            </a:pPr>
            <a:endParaRPr lang="es-ES" sz="1600"/>
          </a:p>
          <a:p>
            <a:pPr algn="just">
              <a:buNone/>
            </a:pPr>
            <a:endParaRPr lang="es-ES" sz="1600"/>
          </a:p>
          <a:p>
            <a:pPr>
              <a:buNone/>
            </a:pPr>
            <a:endParaRPr lang="es-ES" sz="1600"/>
          </a:p>
          <a:p>
            <a:pPr>
              <a:buNone/>
            </a:pPr>
            <a:endParaRPr lang="es-ES" sz="1600"/>
          </a:p>
          <a:p>
            <a:pPr marL="0" indent="0">
              <a:buNone/>
            </a:pPr>
            <a:endParaRPr lang="es-ES" sz="1600"/>
          </a:p>
        </p:txBody>
      </p:sp>
      <p:sp>
        <p:nvSpPr>
          <p:cNvPr id="6" name="CuadroTexto 5">
            <a:extLst>
              <a:ext uri="{FF2B5EF4-FFF2-40B4-BE49-F238E27FC236}">
                <a16:creationId xmlns:a16="http://schemas.microsoft.com/office/drawing/2014/main" id="{8BD6347C-0847-E4AA-E259-CCB1BF7F9557}"/>
              </a:ext>
            </a:extLst>
          </p:cNvPr>
          <p:cNvSpPr txBox="1"/>
          <p:nvPr/>
        </p:nvSpPr>
        <p:spPr>
          <a:xfrm>
            <a:off x="970666" y="1960747"/>
            <a:ext cx="10279296"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s-ES" sz="1600">
              <a:latin typeface="Goudy Old Style"/>
              <a:ea typeface="+mn-lt"/>
              <a:cs typeface="+mn-lt"/>
            </a:endParaRPr>
          </a:p>
          <a:p>
            <a:pPr marL="285750" indent="-285750" algn="just">
              <a:buFont typeface="Arial"/>
              <a:buChar char="•"/>
            </a:pPr>
            <a:r>
              <a:rPr lang="es-ES" sz="1600">
                <a:latin typeface="Goudy Old Style"/>
                <a:ea typeface="+mn-lt"/>
                <a:cs typeface="+mn-lt"/>
              </a:rPr>
              <a:t>Los clústeres de aspirantes que se asignan a colegios con mejor desempeño (10mo decil) tienden a tener estudiantes más jóvenes (3-4 años) y presentan predominancia masculina. En contraste, los clústeres con bajo desempeño (1er decil) tienden a agrupar estudiantes de mayor edad (12-16 años), con discapacidades psicosociales o intelectuales. </a:t>
            </a:r>
            <a:endParaRPr lang="es-ES" sz="1600">
              <a:latin typeface="Goudy Old Style"/>
            </a:endParaRPr>
          </a:p>
          <a:p>
            <a:pPr marL="285750" indent="-285750" algn="just">
              <a:buFont typeface="Arial"/>
              <a:buChar char="•"/>
            </a:pPr>
            <a:endParaRPr lang="es-ES" sz="1600">
              <a:latin typeface="Goudy Old Style"/>
            </a:endParaRPr>
          </a:p>
          <a:p>
            <a:pPr marL="285750" indent="-285750" algn="just">
              <a:buFont typeface="Arial"/>
              <a:buChar char="•"/>
            </a:pPr>
            <a:r>
              <a:rPr lang="es-ES" sz="1600">
                <a:latin typeface="Goudy Old Style"/>
              </a:rPr>
              <a:t>Una de las características demográficas más marcadas es la disparidad en la edad de los estudiantes dentro de cada nivel escolar. Esta variación puede estar relacionada con programas de aceleración educativa o de educación especial, diseñados para estudiantes con discapacidades o talentos excepcionales. </a:t>
            </a:r>
          </a:p>
          <a:p>
            <a:pPr marL="285750" indent="-285750" algn="just">
              <a:buFont typeface="Arial"/>
              <a:buChar char="•"/>
            </a:pPr>
            <a:endParaRPr lang="es-ES" sz="1600">
              <a:latin typeface="Goudy Old Style"/>
            </a:endParaRPr>
          </a:p>
          <a:p>
            <a:pPr marL="285750" indent="-285750" algn="just">
              <a:buFont typeface="Arial"/>
              <a:buChar char="•"/>
            </a:pPr>
            <a:r>
              <a:rPr lang="es-ES" sz="1600">
                <a:latin typeface="Goudy Old Style"/>
              </a:rPr>
              <a:t>Finalmente, el uso de 26 </a:t>
            </a:r>
            <a:r>
              <a:rPr lang="es-ES" sz="1600" err="1">
                <a:latin typeface="Goudy Old Style"/>
              </a:rPr>
              <a:t>clusters</a:t>
            </a:r>
            <a:r>
              <a:rPr lang="es-ES" sz="1600">
                <a:latin typeface="Goudy Old Style"/>
              </a:rPr>
              <a:t> en el análisis plantea el riesgo de sobreajuste o de captura de ruido en los datos. La segmentación puede estar capturando pequeñas diferencias, que no necesariamente representan patrones sólidos, sino variaciones irrelevantes. Esto sugiere que, aunque la agrupación puede reflejar aspectos importantes como las condiciones demográficas, también es posible que parte del agrupamiento refleje ruido en los datos.</a:t>
            </a:r>
          </a:p>
        </p:txBody>
      </p:sp>
    </p:spTree>
    <p:extLst>
      <p:ext uri="{BB962C8B-B14F-4D97-AF65-F5344CB8AC3E}">
        <p14:creationId xmlns:p14="http://schemas.microsoft.com/office/powerpoint/2010/main" val="39051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El </a:t>
            </a:r>
            <a:r>
              <a:rPr lang="en-US" err="1"/>
              <a:t>análisis</a:t>
            </a:r>
            <a:r>
              <a:rPr lang="en-US"/>
              <a:t> </a:t>
            </a:r>
            <a:r>
              <a:rPr lang="en-US" err="1"/>
              <a:t>revela</a:t>
            </a:r>
            <a:r>
              <a:rPr lang="en-US"/>
              <a:t> que </a:t>
            </a:r>
            <a:r>
              <a:rPr lang="en-US" err="1"/>
              <a:t>los</a:t>
            </a:r>
            <a:r>
              <a:rPr lang="en-US"/>
              <a:t> </a:t>
            </a:r>
            <a:r>
              <a:rPr lang="en-US" err="1"/>
              <a:t>aspirantes</a:t>
            </a:r>
            <a:r>
              <a:rPr lang="en-US"/>
              <a:t> con </a:t>
            </a:r>
            <a:r>
              <a:rPr lang="en-US" err="1"/>
              <a:t>talentos</a:t>
            </a:r>
            <a:r>
              <a:rPr lang="en-US"/>
              <a:t> </a:t>
            </a:r>
            <a:r>
              <a:rPr lang="en-US" err="1"/>
              <a:t>excepcionales</a:t>
            </a:r>
            <a:r>
              <a:rPr lang="en-US"/>
              <a:t> son </a:t>
            </a:r>
            <a:r>
              <a:rPr lang="en-US" err="1"/>
              <a:t>asignados</a:t>
            </a:r>
            <a:r>
              <a:rPr lang="en-US"/>
              <a:t> a colegios con </a:t>
            </a:r>
            <a:r>
              <a:rPr lang="en-US" err="1"/>
              <a:t>mejor</a:t>
            </a:r>
            <a:r>
              <a:rPr lang="en-US"/>
              <a:t> </a:t>
            </a:r>
            <a:r>
              <a:rPr lang="en-US" err="1"/>
              <a:t>desempeño</a:t>
            </a:r>
            <a:r>
              <a:rPr lang="en-US"/>
              <a:t>, lo que les </a:t>
            </a:r>
            <a:r>
              <a:rPr lang="en-US" err="1"/>
              <a:t>permite</a:t>
            </a:r>
            <a:r>
              <a:rPr lang="en-US"/>
              <a:t> acceder a </a:t>
            </a:r>
            <a:r>
              <a:rPr lang="en-US" err="1"/>
              <a:t>condiciones</a:t>
            </a:r>
            <a:r>
              <a:rPr lang="en-US"/>
              <a:t> </a:t>
            </a:r>
            <a:r>
              <a:rPr lang="en-US" err="1"/>
              <a:t>educativas</a:t>
            </a:r>
            <a:r>
              <a:rPr lang="en-US"/>
              <a:t> </a:t>
            </a:r>
            <a:r>
              <a:rPr lang="en-US" err="1"/>
              <a:t>más</a:t>
            </a:r>
            <a:r>
              <a:rPr lang="en-US"/>
              <a:t> </a:t>
            </a:r>
            <a:r>
              <a:rPr lang="en-US" err="1"/>
              <a:t>favorables</a:t>
            </a:r>
            <a:r>
              <a:rPr lang="en-US"/>
              <a:t> y </a:t>
            </a:r>
            <a:r>
              <a:rPr lang="en-US" err="1"/>
              <a:t>obtener</a:t>
            </a:r>
            <a:r>
              <a:rPr lang="en-US"/>
              <a:t> </a:t>
            </a:r>
            <a:r>
              <a:rPr lang="en-US" err="1"/>
              <a:t>mejores</a:t>
            </a:r>
            <a:r>
              <a:rPr lang="en-US"/>
              <a:t> </a:t>
            </a:r>
            <a:r>
              <a:rPr lang="en-US" err="1"/>
              <a:t>resultados</a:t>
            </a:r>
            <a:r>
              <a:rPr lang="en-US"/>
              <a:t> </a:t>
            </a:r>
            <a:r>
              <a:rPr lang="en-US" err="1"/>
              <a:t>en</a:t>
            </a:r>
            <a:r>
              <a:rPr lang="en-US"/>
              <a:t> </a:t>
            </a:r>
            <a:r>
              <a:rPr lang="en-US" err="1"/>
              <a:t>pruebas</a:t>
            </a:r>
            <a:r>
              <a:rPr lang="en-US"/>
              <a:t> </a:t>
            </a:r>
            <a:r>
              <a:rPr lang="en-US" err="1"/>
              <a:t>académicas</a:t>
            </a:r>
            <a:r>
              <a:rPr lang="en-US"/>
              <a:t>. </a:t>
            </a:r>
            <a:r>
              <a:rPr lang="en-US" err="1"/>
              <a:t>Además</a:t>
            </a:r>
            <a:r>
              <a:rPr lang="en-US"/>
              <a:t>, la </a:t>
            </a:r>
            <a:r>
              <a:rPr lang="en-US" err="1"/>
              <a:t>distribución</a:t>
            </a:r>
            <a:r>
              <a:rPr lang="en-US"/>
              <a:t> de </a:t>
            </a:r>
            <a:r>
              <a:rPr lang="en-US" err="1"/>
              <a:t>etnias</a:t>
            </a:r>
            <a:r>
              <a:rPr lang="en-US"/>
              <a:t> es </a:t>
            </a:r>
            <a:r>
              <a:rPr lang="en-US" err="1"/>
              <a:t>equitativa</a:t>
            </a:r>
            <a:r>
              <a:rPr lang="en-US"/>
              <a:t> a lo largo de </a:t>
            </a:r>
            <a:r>
              <a:rPr lang="en-US" err="1"/>
              <a:t>los</a:t>
            </a:r>
            <a:r>
              <a:rPr lang="en-US"/>
              <a:t> </a:t>
            </a:r>
            <a:r>
              <a:rPr lang="en-US" err="1"/>
              <a:t>diferentes</a:t>
            </a:r>
            <a:r>
              <a:rPr lang="en-US"/>
              <a:t> deciles de </a:t>
            </a:r>
            <a:r>
              <a:rPr lang="en-US" err="1"/>
              <a:t>desempeño</a:t>
            </a:r>
            <a:r>
              <a:rPr lang="en-US"/>
              <a:t> del ICFES, lo que indica que la </a:t>
            </a:r>
            <a:r>
              <a:rPr lang="en-US" err="1"/>
              <a:t>etnia</a:t>
            </a:r>
            <a:r>
              <a:rPr lang="en-US"/>
              <a:t> no </a:t>
            </a:r>
            <a:r>
              <a:rPr lang="en-US" err="1"/>
              <a:t>influye</a:t>
            </a:r>
            <a:r>
              <a:rPr lang="en-US"/>
              <a:t> </a:t>
            </a:r>
            <a:r>
              <a:rPr lang="en-US" err="1"/>
              <a:t>como</a:t>
            </a:r>
            <a:r>
              <a:rPr lang="en-US"/>
              <a:t> factor de </a:t>
            </a:r>
            <a:r>
              <a:rPr lang="en-US" err="1"/>
              <a:t>discriminación</a:t>
            </a:r>
            <a:r>
              <a:rPr lang="en-US"/>
              <a:t> o </a:t>
            </a:r>
            <a:r>
              <a:rPr lang="en-US" err="1"/>
              <a:t>vulnerabilidad</a:t>
            </a:r>
            <a:r>
              <a:rPr lang="en-US"/>
              <a:t> </a:t>
            </a:r>
            <a:r>
              <a:rPr lang="en-US" err="1"/>
              <a:t>en</a:t>
            </a:r>
            <a:r>
              <a:rPr lang="en-US"/>
              <a:t> </a:t>
            </a:r>
            <a:r>
              <a:rPr lang="en-US" err="1"/>
              <a:t>el</a:t>
            </a:r>
            <a:r>
              <a:rPr lang="en-US"/>
              <a:t> </a:t>
            </a:r>
            <a:r>
              <a:rPr lang="en-US" err="1"/>
              <a:t>proceso</a:t>
            </a:r>
            <a:r>
              <a:rPr lang="en-US"/>
              <a:t> de </a:t>
            </a:r>
            <a:r>
              <a:rPr lang="en-US" err="1"/>
              <a:t>asignación</a:t>
            </a:r>
            <a:r>
              <a:rPr lang="en-US"/>
              <a:t> escolar. </a:t>
            </a:r>
            <a:endParaRPr lang="es-ES"/>
          </a:p>
        </p:txBody>
      </p:sp>
      <p:sp>
        <p:nvSpPr>
          <p:cNvPr id="22" name="Rectangle 2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599" y="733958"/>
            <a:ext cx="9486901" cy="1010088"/>
          </a:xfrm>
        </p:spPr>
        <p:txBody>
          <a:bodyPr anchor="b">
            <a:normAutofit/>
          </a:bodyPr>
          <a:lstStyle/>
          <a:p>
            <a:pPr algn="ctr"/>
            <a:r>
              <a:rPr lang="es-ES"/>
              <a:t>Conclusión</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1852196"/>
            <a:ext cx="9486901" cy="3540642"/>
          </a:xfrm>
        </p:spPr>
        <p:txBody>
          <a:bodyPr vert="horz" lIns="91440" tIns="45720" rIns="91440" bIns="45720" rtlCol="0" anchor="t">
            <a:noAutofit/>
          </a:bodyPr>
          <a:lstStyle/>
          <a:p>
            <a:pPr marL="0" indent="0" algn="just">
              <a:buNone/>
            </a:pPr>
            <a:r>
              <a:rPr lang="en-US" sz="1600"/>
              <a:t>El </a:t>
            </a:r>
            <a:r>
              <a:rPr lang="en-US" sz="1600" err="1"/>
              <a:t>análisis</a:t>
            </a:r>
            <a:r>
              <a:rPr lang="en-US" sz="1600"/>
              <a:t> </a:t>
            </a:r>
            <a:r>
              <a:rPr lang="en-US" sz="1600" err="1"/>
              <a:t>revela</a:t>
            </a:r>
            <a:r>
              <a:rPr lang="en-US" sz="1600"/>
              <a:t> que </a:t>
            </a:r>
            <a:r>
              <a:rPr lang="en-US" sz="1600" err="1"/>
              <a:t>los</a:t>
            </a:r>
            <a:r>
              <a:rPr lang="en-US" sz="1600"/>
              <a:t> </a:t>
            </a:r>
            <a:r>
              <a:rPr lang="en-US" sz="1600" err="1"/>
              <a:t>aspirantes</a:t>
            </a:r>
            <a:r>
              <a:rPr lang="en-US" sz="1600"/>
              <a:t> con </a:t>
            </a:r>
            <a:r>
              <a:rPr lang="en-US" sz="1600" err="1"/>
              <a:t>talentos</a:t>
            </a:r>
            <a:r>
              <a:rPr lang="en-US" sz="1600"/>
              <a:t> </a:t>
            </a:r>
            <a:r>
              <a:rPr lang="en-US" sz="1600" err="1"/>
              <a:t>excepcionales</a:t>
            </a:r>
            <a:r>
              <a:rPr lang="en-US" sz="1600"/>
              <a:t> son </a:t>
            </a:r>
            <a:r>
              <a:rPr lang="en-US" sz="1600" err="1"/>
              <a:t>asignados</a:t>
            </a:r>
            <a:r>
              <a:rPr lang="en-US" sz="1600"/>
              <a:t> a colegios con </a:t>
            </a:r>
            <a:r>
              <a:rPr lang="en-US" sz="1600" err="1"/>
              <a:t>mejor</a:t>
            </a:r>
            <a:r>
              <a:rPr lang="en-US" sz="1600"/>
              <a:t> </a:t>
            </a:r>
            <a:r>
              <a:rPr lang="en-US" sz="1600" err="1"/>
              <a:t>desempeño</a:t>
            </a:r>
            <a:r>
              <a:rPr lang="en-US" sz="1600"/>
              <a:t>, lo que les </a:t>
            </a:r>
            <a:r>
              <a:rPr lang="en-US" sz="1600" err="1"/>
              <a:t>permite</a:t>
            </a:r>
            <a:r>
              <a:rPr lang="en-US" sz="1600"/>
              <a:t> acceder a </a:t>
            </a:r>
            <a:r>
              <a:rPr lang="en-US" sz="1600" err="1"/>
              <a:t>condiciones</a:t>
            </a:r>
            <a:r>
              <a:rPr lang="en-US" sz="1600"/>
              <a:t> </a:t>
            </a:r>
            <a:r>
              <a:rPr lang="en-US" sz="1600" err="1"/>
              <a:t>educativas</a:t>
            </a:r>
            <a:r>
              <a:rPr lang="en-US" sz="1600"/>
              <a:t> </a:t>
            </a:r>
            <a:r>
              <a:rPr lang="en-US" sz="1600" err="1"/>
              <a:t>más</a:t>
            </a:r>
            <a:r>
              <a:rPr lang="en-US" sz="1600"/>
              <a:t> </a:t>
            </a:r>
            <a:r>
              <a:rPr lang="en-US" sz="1600" err="1"/>
              <a:t>favorables</a:t>
            </a:r>
            <a:r>
              <a:rPr lang="en-US" sz="1600"/>
              <a:t> y </a:t>
            </a:r>
            <a:r>
              <a:rPr lang="en-US" sz="1600" err="1"/>
              <a:t>obtener</a:t>
            </a:r>
            <a:r>
              <a:rPr lang="en-US" sz="1600"/>
              <a:t> </a:t>
            </a:r>
            <a:r>
              <a:rPr lang="en-US" sz="1600" err="1"/>
              <a:t>mejores</a:t>
            </a:r>
            <a:r>
              <a:rPr lang="en-US" sz="1600"/>
              <a:t> </a:t>
            </a:r>
            <a:r>
              <a:rPr lang="en-US" sz="1600" err="1"/>
              <a:t>resultados</a:t>
            </a:r>
            <a:r>
              <a:rPr lang="en-US" sz="1600"/>
              <a:t> </a:t>
            </a:r>
            <a:r>
              <a:rPr lang="en-US" sz="1600" err="1"/>
              <a:t>en</a:t>
            </a:r>
            <a:r>
              <a:rPr lang="en-US" sz="1600"/>
              <a:t> </a:t>
            </a:r>
            <a:r>
              <a:rPr lang="en-US" sz="1600" err="1"/>
              <a:t>pruebas</a:t>
            </a:r>
            <a:r>
              <a:rPr lang="en-US" sz="1600"/>
              <a:t> </a:t>
            </a:r>
            <a:r>
              <a:rPr lang="en-US" sz="1600" err="1"/>
              <a:t>académicas</a:t>
            </a:r>
            <a:r>
              <a:rPr lang="en-US" sz="1600"/>
              <a:t>. </a:t>
            </a:r>
            <a:r>
              <a:rPr lang="en-US" sz="1600" err="1"/>
              <a:t>Además</a:t>
            </a:r>
            <a:r>
              <a:rPr lang="en-US" sz="1600"/>
              <a:t>, la </a:t>
            </a:r>
            <a:r>
              <a:rPr lang="en-US" sz="1600" err="1"/>
              <a:t>distribución</a:t>
            </a:r>
            <a:r>
              <a:rPr lang="en-US" sz="1600"/>
              <a:t> de </a:t>
            </a:r>
            <a:r>
              <a:rPr lang="en-US" sz="1600" err="1"/>
              <a:t>etnias</a:t>
            </a:r>
            <a:r>
              <a:rPr lang="en-US" sz="1600"/>
              <a:t> es </a:t>
            </a:r>
            <a:r>
              <a:rPr lang="en-US" sz="1600" err="1"/>
              <a:t>equitativa</a:t>
            </a:r>
            <a:r>
              <a:rPr lang="en-US" sz="1600"/>
              <a:t> a lo largo de </a:t>
            </a:r>
            <a:r>
              <a:rPr lang="en-US" sz="1600" err="1"/>
              <a:t>los</a:t>
            </a:r>
            <a:r>
              <a:rPr lang="en-US" sz="1600"/>
              <a:t> </a:t>
            </a:r>
            <a:r>
              <a:rPr lang="en-US" sz="1600" err="1"/>
              <a:t>diferentes</a:t>
            </a:r>
            <a:r>
              <a:rPr lang="en-US" sz="1600"/>
              <a:t> deciles de </a:t>
            </a:r>
            <a:r>
              <a:rPr lang="en-US" sz="1600" err="1"/>
              <a:t>desempeño</a:t>
            </a:r>
            <a:r>
              <a:rPr lang="en-US" sz="1600"/>
              <a:t> del ICFES, lo que indica que la </a:t>
            </a:r>
            <a:r>
              <a:rPr lang="en-US" sz="1600" err="1"/>
              <a:t>etnia</a:t>
            </a:r>
            <a:r>
              <a:rPr lang="en-US" sz="1600"/>
              <a:t> no </a:t>
            </a:r>
            <a:r>
              <a:rPr lang="en-US" sz="1600" err="1"/>
              <a:t>influye</a:t>
            </a:r>
            <a:r>
              <a:rPr lang="en-US" sz="1600"/>
              <a:t> </a:t>
            </a:r>
            <a:r>
              <a:rPr lang="en-US" sz="1600" err="1"/>
              <a:t>como</a:t>
            </a:r>
            <a:r>
              <a:rPr lang="en-US" sz="1600"/>
              <a:t> factor de </a:t>
            </a:r>
            <a:r>
              <a:rPr lang="en-US" sz="1600" err="1"/>
              <a:t>discriminación</a:t>
            </a:r>
            <a:r>
              <a:rPr lang="en-US" sz="1600"/>
              <a:t> o </a:t>
            </a:r>
            <a:r>
              <a:rPr lang="en-US" sz="1600" err="1"/>
              <a:t>vulnerabilidad</a:t>
            </a:r>
            <a:r>
              <a:rPr lang="en-US" sz="1600"/>
              <a:t> </a:t>
            </a:r>
            <a:r>
              <a:rPr lang="en-US" sz="1600" err="1"/>
              <a:t>en</a:t>
            </a:r>
            <a:r>
              <a:rPr lang="en-US" sz="1600"/>
              <a:t> </a:t>
            </a:r>
            <a:r>
              <a:rPr lang="en-US" sz="1600" err="1"/>
              <a:t>el</a:t>
            </a:r>
            <a:r>
              <a:rPr lang="en-US" sz="1600"/>
              <a:t> </a:t>
            </a:r>
            <a:r>
              <a:rPr lang="en-US" sz="1600" err="1"/>
              <a:t>proceso</a:t>
            </a:r>
            <a:r>
              <a:rPr lang="en-US" sz="1600"/>
              <a:t> de </a:t>
            </a:r>
            <a:r>
              <a:rPr lang="en-US" sz="1600" err="1"/>
              <a:t>asignación</a:t>
            </a:r>
            <a:r>
              <a:rPr lang="en-US" sz="1600"/>
              <a:t> escolar. </a:t>
            </a:r>
            <a:endParaRPr lang="es-ES" sz="1600"/>
          </a:p>
          <a:p>
            <a:pPr marL="0" indent="0" algn="just">
              <a:buNone/>
            </a:pPr>
            <a:r>
              <a:rPr lang="es-ES" sz="1600"/>
              <a:t>Sin embargo, el algoritmo arrojo un número elevado de clústeres, lo que sugiere que podría estar sobre ajustándose a los datos, es decir, agrupando los puntos de manera excesivamente específica en lugar de identificar patrones generales más representativos. Esto puede llevar a una pérdida de capacidad de generalización e interpretación, dificultando la extracción de conclusiones mas útiles y prácticas.</a:t>
            </a:r>
            <a:endParaRPr lang="en-US" sz="1600"/>
          </a:p>
          <a:p>
            <a:pPr marL="0" indent="0" algn="just">
              <a:buNone/>
            </a:pPr>
            <a:r>
              <a:rPr lang="es-ES" sz="1600"/>
              <a:t>Este análisis preliminar nos da una primera aproximación a la estructura subyacente de los datos, pero no es suficiente para realizar interpretaciones definitivas o totalmente confiables. Será necesario ajustar los parámetros de los algoritmos y explorar enfoques adicionales para mejorar la calidad y relevancia de los clústeres, así como realizar una validación más robusta de los resultados.</a:t>
            </a:r>
          </a:p>
          <a:p>
            <a:pPr marL="0" indent="0">
              <a:buNone/>
            </a:pPr>
            <a:endParaRPr lang="es-ES" sz="2200"/>
          </a:p>
          <a:p>
            <a:pPr marL="0" indent="0">
              <a:buNone/>
            </a:pPr>
            <a:endParaRPr lang="es-ES" sz="2200"/>
          </a:p>
          <a:p>
            <a:pPr marL="0" indent="0">
              <a:buNone/>
            </a:pPr>
            <a:endParaRPr lang="es-ES" sz="2200"/>
          </a:p>
          <a:p>
            <a:pPr marL="0" indent="0">
              <a:buNone/>
            </a:pPr>
            <a:endParaRPr lang="es-ES" sz="2200"/>
          </a:p>
          <a:p>
            <a:pPr marL="0" indent="0">
              <a:buNone/>
            </a:pPr>
            <a:endParaRPr lang="es-ES" sz="2200"/>
          </a:p>
          <a:p>
            <a:pPr>
              <a:buNone/>
            </a:pPr>
            <a:endParaRPr lang="es-ES" b="1"/>
          </a:p>
          <a:p>
            <a:pPr marL="0" indent="0">
              <a:buNone/>
            </a:pPr>
            <a:endParaRPr lang="es-ES"/>
          </a:p>
        </p:txBody>
      </p:sp>
    </p:spTree>
    <p:extLst>
      <p:ext uri="{BB962C8B-B14F-4D97-AF65-F5344CB8AC3E}">
        <p14:creationId xmlns:p14="http://schemas.microsoft.com/office/powerpoint/2010/main" val="361985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599" y="733958"/>
            <a:ext cx="9486901" cy="1010088"/>
          </a:xfrm>
        </p:spPr>
        <p:txBody>
          <a:bodyPr anchor="b">
            <a:normAutofit/>
          </a:bodyPr>
          <a:lstStyle/>
          <a:p>
            <a:pPr algn="ctr"/>
            <a:r>
              <a:rPr lang="es-ES"/>
              <a:t>recomendaciones</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1852196"/>
            <a:ext cx="9486901" cy="3540642"/>
          </a:xfrm>
        </p:spPr>
        <p:txBody>
          <a:bodyPr vert="horz" lIns="91440" tIns="45720" rIns="91440" bIns="45720" rtlCol="0" anchor="t">
            <a:normAutofit/>
          </a:bodyPr>
          <a:lstStyle/>
          <a:p>
            <a:pPr marL="285750" indent="-285750" algn="just">
              <a:buFont typeface="Wingdings" panose="020B0604020202020204" pitchFamily="34" charset="0"/>
              <a:buChar char="Ø"/>
            </a:pPr>
            <a:r>
              <a:rPr lang="es-ES" sz="1600"/>
              <a:t>Mejorar la selección de variables a priori que permitan un análisis más efectivo:</a:t>
            </a:r>
            <a:endParaRPr lang="es-ES"/>
          </a:p>
          <a:p>
            <a:pPr marL="514350" lvl="1" indent="-285750" algn="just"/>
            <a:r>
              <a:rPr lang="es-ES" sz="1400"/>
              <a:t>Utilizando algoritmos de aprendizaje no supervisado, como </a:t>
            </a:r>
            <a:r>
              <a:rPr lang="es-ES" sz="1400" err="1"/>
              <a:t>XGBoost</a:t>
            </a:r>
            <a:r>
              <a:rPr lang="es-ES" sz="1400"/>
              <a:t>,</a:t>
            </a:r>
            <a:r>
              <a:rPr lang="es-ES" sz="1400">
                <a:ea typeface="+mj-lt"/>
                <a:cs typeface="+mj-lt"/>
              </a:rPr>
              <a:t> entrenarlo y usar su </a:t>
            </a:r>
            <a:r>
              <a:rPr lang="es-ES" sz="1400" err="1">
                <a:ea typeface="+mj-lt"/>
                <a:cs typeface="+mj-lt"/>
              </a:rPr>
              <a:t>feature</a:t>
            </a:r>
            <a:r>
              <a:rPr lang="es-ES" sz="1400">
                <a:ea typeface="+mj-lt"/>
                <a:cs typeface="+mj-lt"/>
              </a:rPr>
              <a:t> </a:t>
            </a:r>
            <a:r>
              <a:rPr lang="es-ES" sz="1400" err="1">
                <a:ea typeface="+mj-lt"/>
                <a:cs typeface="+mj-lt"/>
              </a:rPr>
              <a:t>importance</a:t>
            </a:r>
            <a:r>
              <a:rPr lang="es-ES" sz="1400">
                <a:ea typeface="+mj-lt"/>
                <a:cs typeface="+mj-lt"/>
              </a:rPr>
              <a:t> para identificar cuáles son las variables más significativas para el agrupamiento.</a:t>
            </a:r>
            <a:endParaRPr lang="es-ES" sz="1400"/>
          </a:p>
          <a:p>
            <a:pPr marL="514350" lvl="1" indent="-285750" algn="just"/>
            <a:r>
              <a:rPr lang="es-ES" sz="1400"/>
              <a:t>Mejorar el análisis exploratorio exhaustivo para entender mejor la distribución de las variables.</a:t>
            </a:r>
          </a:p>
          <a:p>
            <a:pPr marL="285750" indent="-285750" algn="just">
              <a:buFont typeface="Wingdings" panose="020B0604020202020204" pitchFamily="34" charset="0"/>
              <a:buChar char="Ø"/>
            </a:pPr>
            <a:r>
              <a:rPr lang="es-ES" sz="1600"/>
              <a:t>Aplicar regularización durante el proceso de agrupamiento para penalizar la complejidad del modelo como en los modelos de aprendizaje supervisado.</a:t>
            </a:r>
          </a:p>
          <a:p>
            <a:pPr algn="just">
              <a:buFont typeface="Wingdings" panose="020B0604020202020204" pitchFamily="34" charset="0"/>
              <a:buChar char="Ø"/>
            </a:pPr>
            <a:r>
              <a:rPr lang="es-ES" sz="1600"/>
              <a:t>Aunque DBSCAN es robusto frente a datos desbalanceados, se podría mejorar el análisis de variables particularmente desbalanceadas, como aquellas que indican si un aspirante sufre de discapacidad, es víctima del conflicto armado u otras condiciones específicas, mediante el uso de modelos más avanzados como </a:t>
            </a:r>
            <a:r>
              <a:rPr lang="es-ES" sz="1600">
                <a:ea typeface="+mj-lt"/>
                <a:cs typeface="+mj-lt"/>
              </a:rPr>
              <a:t>HDBSCAN y OPTICS, que manejan mejor densidades variables y grupos pequeños.</a:t>
            </a:r>
          </a:p>
          <a:p>
            <a:pPr algn="just">
              <a:buFont typeface="Wingdings" panose="020B0604020202020204" pitchFamily="34" charset="0"/>
              <a:buChar char="Ø"/>
            </a:pPr>
            <a:r>
              <a:rPr lang="es-ES" sz="1600">
                <a:ea typeface="+mj-lt"/>
                <a:cs typeface="+mj-lt"/>
              </a:rPr>
              <a:t>Finalmente, sería recomendable combinar diferentes técnicas y aplicar un método de </a:t>
            </a:r>
            <a:r>
              <a:rPr lang="es-ES" sz="1600" err="1">
                <a:ea typeface="+mj-lt"/>
                <a:cs typeface="+mj-lt"/>
              </a:rPr>
              <a:t>clustering</a:t>
            </a:r>
            <a:r>
              <a:rPr lang="es-ES" sz="1600">
                <a:ea typeface="+mj-lt"/>
                <a:cs typeface="+mj-lt"/>
              </a:rPr>
              <a:t> por consenso para consolidar los resultados y obtener agrupaciones más estables y representativas.</a:t>
            </a:r>
          </a:p>
          <a:p>
            <a:pPr marL="0" indent="0">
              <a:buNone/>
            </a:pPr>
            <a:endParaRPr lang="es-ES" sz="2200" b="1">
              <a:ea typeface="+mj-lt"/>
              <a:cs typeface="+mj-lt"/>
            </a:endParaRPr>
          </a:p>
          <a:p>
            <a:pPr marL="0" indent="0">
              <a:buNone/>
            </a:pPr>
            <a:endParaRPr lang="es-ES" sz="2200" b="1">
              <a:ea typeface="+mj-lt"/>
              <a:cs typeface="+mj-lt"/>
            </a:endParaRPr>
          </a:p>
          <a:p>
            <a:pPr marL="0" indent="0">
              <a:buNone/>
            </a:pPr>
            <a:endParaRPr lang="es-ES" sz="2200" b="1">
              <a:ea typeface="+mj-lt"/>
              <a:cs typeface="+mj-lt"/>
            </a:endParaRPr>
          </a:p>
          <a:p>
            <a:pPr marL="0" indent="0">
              <a:buNone/>
            </a:pPr>
            <a:endParaRPr lang="es-ES" sz="2200" b="1">
              <a:ea typeface="+mj-lt"/>
              <a:cs typeface="+mj-lt"/>
            </a:endParaRPr>
          </a:p>
          <a:p>
            <a:pPr marL="0" indent="0">
              <a:buNone/>
            </a:pPr>
            <a:endParaRPr lang="es-ES" sz="2200" b="1">
              <a:ea typeface="+mj-lt"/>
              <a:cs typeface="+mj-lt"/>
            </a:endParaRPr>
          </a:p>
          <a:p>
            <a:pPr marL="0" indent="0">
              <a:buNone/>
            </a:pPr>
            <a:endParaRPr lang="es-ES" sz="2200">
              <a:ea typeface="+mj-lt"/>
              <a:cs typeface="+mj-lt"/>
            </a:endParaRPr>
          </a:p>
          <a:p>
            <a:pPr marL="0" indent="0">
              <a:buNone/>
            </a:pPr>
            <a:endParaRPr lang="es-ES" sz="2200">
              <a:ea typeface="+mj-lt"/>
              <a:cs typeface="+mj-lt"/>
            </a:endParaRPr>
          </a:p>
          <a:p>
            <a:pPr marL="0" indent="0">
              <a:buNone/>
            </a:pPr>
            <a:endParaRPr lang="es-ES" sz="2200"/>
          </a:p>
          <a:p>
            <a:pPr marL="0" indent="0">
              <a:buNone/>
            </a:pPr>
            <a:endParaRPr lang="es-ES" sz="2200"/>
          </a:p>
          <a:p>
            <a:pPr marL="0" indent="0">
              <a:buNone/>
            </a:pPr>
            <a:endParaRPr lang="es-ES" sz="2200"/>
          </a:p>
          <a:p>
            <a:pPr marL="0" indent="0">
              <a:buNone/>
            </a:pPr>
            <a:endParaRPr lang="es-ES" sz="2200"/>
          </a:p>
          <a:p>
            <a:pPr marL="0" indent="0">
              <a:buNone/>
            </a:pPr>
            <a:endParaRPr lang="es-ES" sz="2200"/>
          </a:p>
          <a:p>
            <a:pPr marL="0" indent="0">
              <a:buNone/>
            </a:pPr>
            <a:endParaRPr lang="es-ES" sz="2200"/>
          </a:p>
          <a:p>
            <a:pPr>
              <a:buNone/>
            </a:pPr>
            <a:endParaRPr lang="es-ES" b="1"/>
          </a:p>
          <a:p>
            <a:pPr marL="0" indent="0">
              <a:buNone/>
            </a:pPr>
            <a:endParaRPr lang="es-ES"/>
          </a:p>
        </p:txBody>
      </p:sp>
    </p:spTree>
    <p:extLst>
      <p:ext uri="{BB962C8B-B14F-4D97-AF65-F5344CB8AC3E}">
        <p14:creationId xmlns:p14="http://schemas.microsoft.com/office/powerpoint/2010/main" val="117788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599" y="686824"/>
            <a:ext cx="9486901" cy="1010088"/>
          </a:xfrm>
        </p:spPr>
        <p:txBody>
          <a:bodyPr anchor="b">
            <a:normAutofit/>
          </a:bodyPr>
          <a:lstStyle/>
          <a:p>
            <a:pPr algn="ctr"/>
            <a:r>
              <a:rPr lang="es-ES"/>
              <a:t>Problema</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1852196"/>
            <a:ext cx="9486901" cy="3540642"/>
          </a:xfrm>
        </p:spPr>
        <p:txBody>
          <a:bodyPr vert="horz" lIns="91440" tIns="45720" rIns="91440" bIns="45720" rtlCol="0" anchor="t">
            <a:normAutofit/>
          </a:bodyPr>
          <a:lstStyle/>
          <a:p>
            <a:pPr marL="0" indent="0">
              <a:buNone/>
            </a:pPr>
            <a:r>
              <a:rPr lang="es-ES" sz="2200">
                <a:ea typeface="+mj-lt"/>
                <a:cs typeface="+mj-lt"/>
              </a:rPr>
              <a:t>Imagínate que eres un padre o madre en Bogotá buscando un cupo escolar en un colegio distrital para tu hijo. Has investigado, te has inscrito a tiempo, pero, al final, el colegio deseado está fuera de tu alcance porque otros niños fueron priorizados por criterios que no entiendes completamente. Te preguntas: ¿Es justo este proceso? ¿Está realmente considerando las necesidades de los más vulnerables?</a:t>
            </a:r>
            <a:endParaRPr lang="es-ES" sz="2200"/>
          </a:p>
          <a:p>
            <a:pPr>
              <a:buNone/>
            </a:pPr>
            <a:endParaRPr lang="es-ES" b="1"/>
          </a:p>
          <a:p>
            <a:pPr marL="0" indent="0">
              <a:buNone/>
            </a:pPr>
            <a:endParaRPr lang="es-ES"/>
          </a:p>
        </p:txBody>
      </p:sp>
      <p:pic>
        <p:nvPicPr>
          <p:cNvPr id="6" name="Imagen 5" descr="Interfaz de usuario gráfica, Aplicación&#10;&#10;Descripción generada automáticamente">
            <a:extLst>
              <a:ext uri="{FF2B5EF4-FFF2-40B4-BE49-F238E27FC236}">
                <a16:creationId xmlns:a16="http://schemas.microsoft.com/office/drawing/2014/main" id="{F6008403-297F-671A-F8D6-3B6A201E01B8}"/>
              </a:ext>
            </a:extLst>
          </p:cNvPr>
          <p:cNvPicPr>
            <a:picLocks noChangeAspect="1"/>
          </p:cNvPicPr>
          <p:nvPr/>
        </p:nvPicPr>
        <p:blipFill>
          <a:blip r:embed="rId2"/>
          <a:stretch>
            <a:fillRect/>
          </a:stretch>
        </p:blipFill>
        <p:spPr>
          <a:xfrm rot="-10800000" flipV="1">
            <a:off x="4109015" y="3728548"/>
            <a:ext cx="3973973" cy="2221432"/>
          </a:xfrm>
          <a:prstGeom prst="rect">
            <a:avLst/>
          </a:prstGeom>
        </p:spPr>
      </p:pic>
    </p:spTree>
    <p:extLst>
      <p:ext uri="{BB962C8B-B14F-4D97-AF65-F5344CB8AC3E}">
        <p14:creationId xmlns:p14="http://schemas.microsoft.com/office/powerpoint/2010/main" val="307502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94157"/>
            <a:ext cx="9486900" cy="996061"/>
          </a:xfrm>
        </p:spPr>
        <p:txBody>
          <a:bodyPr anchor="b">
            <a:normAutofit/>
          </a:bodyPr>
          <a:lstStyle/>
          <a:p>
            <a:pPr algn="ctr"/>
            <a:r>
              <a:rPr lang="es-ES"/>
              <a:t>contexto</a:t>
            </a:r>
          </a:p>
        </p:txBody>
      </p:sp>
      <p:graphicFrame>
        <p:nvGraphicFramePr>
          <p:cNvPr id="270" name="Diagrama 269">
            <a:extLst>
              <a:ext uri="{FF2B5EF4-FFF2-40B4-BE49-F238E27FC236}">
                <a16:creationId xmlns:a16="http://schemas.microsoft.com/office/drawing/2014/main" id="{959E0FBD-EAB1-A33D-93E0-477B024F78D6}"/>
              </a:ext>
            </a:extLst>
          </p:cNvPr>
          <p:cNvGraphicFramePr/>
          <p:nvPr>
            <p:extLst>
              <p:ext uri="{D42A27DB-BD31-4B8C-83A1-F6EECF244321}">
                <p14:modId xmlns:p14="http://schemas.microsoft.com/office/powerpoint/2010/main" val="2817859141"/>
              </p:ext>
            </p:extLst>
          </p:nvPr>
        </p:nvGraphicFramePr>
        <p:xfrm>
          <a:off x="1040947" y="2307772"/>
          <a:ext cx="10150928" cy="3113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3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599" y="733958"/>
            <a:ext cx="9486901" cy="1010088"/>
          </a:xfrm>
        </p:spPr>
        <p:txBody>
          <a:bodyPr anchor="b">
            <a:normAutofit/>
          </a:bodyPr>
          <a:lstStyle/>
          <a:p>
            <a:pPr algn="ctr"/>
            <a:r>
              <a:rPr lang="es-ES"/>
              <a:t>¿Por qué aprendizaje no Supervisado?</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1852196"/>
            <a:ext cx="9912901" cy="3540642"/>
          </a:xfrm>
        </p:spPr>
        <p:txBody>
          <a:bodyPr vert="horz" lIns="91440" tIns="45720" rIns="91440" bIns="45720" rtlCol="0" anchor="t">
            <a:normAutofit/>
          </a:bodyPr>
          <a:lstStyle/>
          <a:p>
            <a:pPr marL="0" indent="0" algn="just">
              <a:buNone/>
            </a:pPr>
            <a:r>
              <a:rPr lang="es-ES" sz="2000">
                <a:ea typeface="+mj-lt"/>
                <a:cs typeface="+mj-lt"/>
              </a:rPr>
              <a:t>No existe una clasificación previa ni sabemos que tan bien el puntaje define qué estudiantes deben recibir prioridad. En su lugar, agrupamos a los aspirantes en clústeres similares para analizar cómo se distribuyen los cupos  y detectar posibles desigualdades.</a:t>
            </a:r>
            <a:endParaRPr lang="es-ES" sz="2000"/>
          </a:p>
          <a:p>
            <a:pPr marL="0" indent="0">
              <a:buNone/>
            </a:pPr>
            <a:endParaRPr lang="es-ES" sz="2200"/>
          </a:p>
          <a:p>
            <a:pPr>
              <a:buNone/>
            </a:pPr>
            <a:endParaRPr lang="es-ES" b="1"/>
          </a:p>
          <a:p>
            <a:pPr marL="0" indent="0">
              <a:buNone/>
            </a:pPr>
            <a:endParaRPr lang="es-ES"/>
          </a:p>
        </p:txBody>
      </p:sp>
      <p:pic>
        <p:nvPicPr>
          <p:cNvPr id="4" name="Imagen 3" descr="Gráfico, Gráfico de dispersión&#10;&#10;Descripción generada automáticamente">
            <a:extLst>
              <a:ext uri="{FF2B5EF4-FFF2-40B4-BE49-F238E27FC236}">
                <a16:creationId xmlns:a16="http://schemas.microsoft.com/office/drawing/2014/main" id="{58448FEF-C06D-EB7D-E4F9-B8E0D204EC52}"/>
              </a:ext>
            </a:extLst>
          </p:cNvPr>
          <p:cNvPicPr>
            <a:picLocks noChangeAspect="1"/>
          </p:cNvPicPr>
          <p:nvPr/>
        </p:nvPicPr>
        <p:blipFill>
          <a:blip r:embed="rId2"/>
          <a:stretch>
            <a:fillRect/>
          </a:stretch>
        </p:blipFill>
        <p:spPr>
          <a:xfrm>
            <a:off x="3842709" y="3207522"/>
            <a:ext cx="4510725" cy="2564853"/>
          </a:xfrm>
          <a:prstGeom prst="rect">
            <a:avLst/>
          </a:prstGeom>
        </p:spPr>
      </p:pic>
    </p:spTree>
    <p:extLst>
      <p:ext uri="{BB962C8B-B14F-4D97-AF65-F5344CB8AC3E}">
        <p14:creationId xmlns:p14="http://schemas.microsoft.com/office/powerpoint/2010/main" val="19865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94157"/>
            <a:ext cx="9486900" cy="996061"/>
          </a:xfrm>
        </p:spPr>
        <p:txBody>
          <a:bodyPr anchor="b">
            <a:normAutofit/>
          </a:bodyPr>
          <a:lstStyle/>
          <a:p>
            <a:pPr algn="ctr"/>
            <a:r>
              <a:rPr lang="es-ES"/>
              <a:t>Datos</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2200940"/>
            <a:ext cx="9854293" cy="3577854"/>
          </a:xfrm>
        </p:spPr>
        <p:txBody>
          <a:bodyPr vert="horz" lIns="91440" tIns="45720" rIns="91440" bIns="45720" rtlCol="0" anchor="t">
            <a:normAutofit/>
          </a:bodyPr>
          <a:lstStyle/>
          <a:p>
            <a:pPr marL="0" indent="0">
              <a:buNone/>
            </a:pPr>
            <a:endParaRPr lang="es-ES" sz="2000" b="1"/>
          </a:p>
          <a:p>
            <a:pPr algn="just">
              <a:buNone/>
            </a:pPr>
            <a:endParaRPr lang="es-ES" sz="1600"/>
          </a:p>
          <a:p>
            <a:pPr algn="just">
              <a:buNone/>
            </a:pPr>
            <a:endParaRPr lang="es-ES" sz="1600"/>
          </a:p>
          <a:p>
            <a:pPr>
              <a:buNone/>
            </a:pPr>
            <a:endParaRPr lang="es-ES" sz="1600"/>
          </a:p>
          <a:p>
            <a:pPr>
              <a:buNone/>
            </a:pPr>
            <a:endParaRPr lang="es-ES" sz="1600"/>
          </a:p>
          <a:p>
            <a:pPr marL="0" indent="0">
              <a:buNone/>
            </a:pPr>
            <a:endParaRPr lang="es-ES" sz="1600"/>
          </a:p>
        </p:txBody>
      </p:sp>
      <p:sp>
        <p:nvSpPr>
          <p:cNvPr id="7" name="Marcador de contenido 2">
            <a:extLst>
              <a:ext uri="{FF2B5EF4-FFF2-40B4-BE49-F238E27FC236}">
                <a16:creationId xmlns:a16="http://schemas.microsoft.com/office/drawing/2014/main" id="{C7801E81-0CC3-E2DE-6F5A-8B96A0C8A663}"/>
              </a:ext>
            </a:extLst>
          </p:cNvPr>
          <p:cNvSpPr txBox="1">
            <a:spLocks/>
          </p:cNvSpPr>
          <p:nvPr/>
        </p:nvSpPr>
        <p:spPr>
          <a:xfrm>
            <a:off x="1085850" y="1983226"/>
            <a:ext cx="10140043" cy="379556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s-ES" sz="1600"/>
              <a:t> La base de datos contiene las solicitudes de cupos en colegios distritales de Bogotá y está compuesta por </a:t>
            </a:r>
            <a:r>
              <a:rPr lang="es-ES" sz="1600" b="1"/>
              <a:t>137 características iniciales.</a:t>
            </a:r>
            <a:r>
              <a:rPr lang="es-ES" sz="1600"/>
              <a:t> Estas características incluyen información  clave de los aspirantes, como: Edad, localidad, barrio y etnia, discapacidad, talento, grado del solicitante, entre otros.</a:t>
            </a:r>
            <a:endParaRPr lang="es-ES"/>
          </a:p>
          <a:p>
            <a:pPr marL="285750" indent="-285750" algn="just"/>
            <a:r>
              <a:rPr lang="es-ES" sz="1600"/>
              <a:t>Tras un análisis preliminar, se identificaron varias características redundantes o con información incompleta, por lo que se redujeron a 27 características clave que capturan la esencia del problema. </a:t>
            </a:r>
          </a:p>
          <a:p>
            <a:pPr marL="285750" indent="-285750" algn="just"/>
            <a:r>
              <a:rPr lang="es-ES" sz="1600"/>
              <a:t>Se incluyeron datos externos, como la capacidad instalada y el puntaje de ICFES de los colegios, lo que permite comparar el ranking de los colegios asignados con las características de los estudiantes.</a:t>
            </a:r>
          </a:p>
          <a:p>
            <a:pPr marL="285750" indent="-285750" algn="just"/>
            <a:r>
              <a:rPr lang="es-ES" sz="1600"/>
              <a:t>Debido a la inclusión de nuevos colegios no se puede recupera información de todos, lo que redujo la información, aun </a:t>
            </a:r>
            <a:r>
              <a:rPr lang="es-ES" sz="1600" err="1"/>
              <a:t>asi</a:t>
            </a:r>
            <a:r>
              <a:rPr lang="es-ES" sz="1600"/>
              <a:t> conservando el 80% de la misma</a:t>
            </a:r>
            <a:r>
              <a:rPr lang="es-ES" sz="1800"/>
              <a:t>.</a:t>
            </a:r>
          </a:p>
          <a:p>
            <a:pPr marL="285750" indent="-285750" algn="just">
              <a:buFont typeface="Arial" panose="020B0604020202020204" pitchFamily="34" charset="0"/>
              <a:buChar char="•"/>
            </a:pPr>
            <a:endParaRPr lang="es-ES" sz="1600"/>
          </a:p>
          <a:p>
            <a:pPr algn="just">
              <a:buFont typeface="Arial" panose="020B0604020202020204" pitchFamily="34" charset="0"/>
              <a:buNone/>
            </a:pPr>
            <a:endParaRPr lang="es-ES" sz="1600"/>
          </a:p>
          <a:p>
            <a:pPr>
              <a:buFont typeface="Arial" panose="020B0604020202020204" pitchFamily="34" charset="0"/>
              <a:buNone/>
            </a:pPr>
            <a:endParaRPr lang="es-ES" sz="1600"/>
          </a:p>
          <a:p>
            <a:pPr>
              <a:buFont typeface="Arial" panose="020B0604020202020204" pitchFamily="34" charset="0"/>
              <a:buNone/>
            </a:pPr>
            <a:endParaRPr lang="es-ES" sz="1600"/>
          </a:p>
          <a:p>
            <a:pPr marL="0" indent="0">
              <a:buNone/>
            </a:pPr>
            <a:endParaRPr lang="es-ES" sz="1600"/>
          </a:p>
        </p:txBody>
      </p:sp>
    </p:spTree>
    <p:extLst>
      <p:ext uri="{BB962C8B-B14F-4D97-AF65-F5344CB8AC3E}">
        <p14:creationId xmlns:p14="http://schemas.microsoft.com/office/powerpoint/2010/main" val="357026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94157"/>
            <a:ext cx="9486900" cy="996061"/>
          </a:xfrm>
        </p:spPr>
        <p:txBody>
          <a:bodyPr anchor="b">
            <a:normAutofit/>
          </a:bodyPr>
          <a:lstStyle/>
          <a:p>
            <a:pPr algn="ctr"/>
            <a:r>
              <a:rPr lang="es-ES"/>
              <a:t>Análisis descriptivo</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2200940"/>
            <a:ext cx="9854293" cy="3577854"/>
          </a:xfrm>
        </p:spPr>
        <p:txBody>
          <a:bodyPr vert="horz" lIns="91440" tIns="45720" rIns="91440" bIns="45720" rtlCol="0" anchor="t">
            <a:normAutofit/>
          </a:bodyPr>
          <a:lstStyle/>
          <a:p>
            <a:pPr marL="0" indent="0">
              <a:buNone/>
            </a:pPr>
            <a:endParaRPr lang="es-ES" sz="2000" b="1"/>
          </a:p>
          <a:p>
            <a:pPr algn="just">
              <a:buNone/>
            </a:pPr>
            <a:endParaRPr lang="es-ES" sz="1600"/>
          </a:p>
          <a:p>
            <a:pPr algn="just">
              <a:buNone/>
            </a:pPr>
            <a:endParaRPr lang="es-ES" sz="1600"/>
          </a:p>
          <a:p>
            <a:pPr>
              <a:buNone/>
            </a:pPr>
            <a:endParaRPr lang="es-ES" sz="1600"/>
          </a:p>
          <a:p>
            <a:pPr>
              <a:buNone/>
            </a:pPr>
            <a:endParaRPr lang="es-ES" sz="1600"/>
          </a:p>
          <a:p>
            <a:pPr marL="0" indent="0">
              <a:buNone/>
            </a:pPr>
            <a:endParaRPr lang="es-ES" sz="1600"/>
          </a:p>
        </p:txBody>
      </p:sp>
      <p:pic>
        <p:nvPicPr>
          <p:cNvPr id="9" name="Imagen 8" descr="Gráfico, Gráfico en cascada&#10;&#10;Descripción generada automáticamente">
            <a:extLst>
              <a:ext uri="{FF2B5EF4-FFF2-40B4-BE49-F238E27FC236}">
                <a16:creationId xmlns:a16="http://schemas.microsoft.com/office/drawing/2014/main" id="{89C4C7BA-934C-26F4-2387-4B783ABAAA89}"/>
              </a:ext>
            </a:extLst>
          </p:cNvPr>
          <p:cNvPicPr>
            <a:picLocks noChangeAspect="1"/>
          </p:cNvPicPr>
          <p:nvPr/>
        </p:nvPicPr>
        <p:blipFill>
          <a:blip r:embed="rId2"/>
          <a:stretch>
            <a:fillRect/>
          </a:stretch>
        </p:blipFill>
        <p:spPr>
          <a:xfrm>
            <a:off x="8203386" y="1694736"/>
            <a:ext cx="2880673" cy="2793366"/>
          </a:xfrm>
          <a:prstGeom prst="rect">
            <a:avLst/>
          </a:prstGeom>
        </p:spPr>
      </p:pic>
      <p:sp>
        <p:nvSpPr>
          <p:cNvPr id="13" name="CuadroTexto 12">
            <a:extLst>
              <a:ext uri="{FF2B5EF4-FFF2-40B4-BE49-F238E27FC236}">
                <a16:creationId xmlns:a16="http://schemas.microsoft.com/office/drawing/2014/main" id="{607DE3F1-9392-E630-C069-AD8E59A65289}"/>
              </a:ext>
            </a:extLst>
          </p:cNvPr>
          <p:cNvSpPr txBox="1"/>
          <p:nvPr/>
        </p:nvSpPr>
        <p:spPr>
          <a:xfrm>
            <a:off x="1143686" y="4490309"/>
            <a:ext cx="994127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latin typeface="Goudy Old Style"/>
              </a:rPr>
              <a:t>Entre las discapacidades que más presentan los aspirantes se encuentra discapacidad intelectual (268) y trastorno del espectro autista (236). Así mismo, 3.045 estudiantes fueron víctimas del conflicto armado. Mientras que la etnia que más se presenta es la de afrodescendiente con 1.239 jóvenes, seguida de la categoría de otros (227), wayuu (201) y pijao (120). Estas características están desbalanceadas. Es decir, que de los aspirantes muy pocos las presentan.*</a:t>
            </a:r>
            <a:endParaRPr lang="es-ES"/>
          </a:p>
        </p:txBody>
      </p:sp>
      <p:sp>
        <p:nvSpPr>
          <p:cNvPr id="5" name="CuadroTexto 4">
            <a:extLst>
              <a:ext uri="{FF2B5EF4-FFF2-40B4-BE49-F238E27FC236}">
                <a16:creationId xmlns:a16="http://schemas.microsoft.com/office/drawing/2014/main" id="{91F86949-C2CB-78FB-0625-6BDF00C911F3}"/>
              </a:ext>
            </a:extLst>
          </p:cNvPr>
          <p:cNvSpPr txBox="1"/>
          <p:nvPr/>
        </p:nvSpPr>
        <p:spPr>
          <a:xfrm>
            <a:off x="685627" y="6178779"/>
            <a:ext cx="7585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a:t>*Sobre la base final que cruza contra la información de cada uno de los colegios.</a:t>
            </a:r>
          </a:p>
        </p:txBody>
      </p:sp>
      <p:pic>
        <p:nvPicPr>
          <p:cNvPr id="14" name="Imagen 13" descr="Gráfico&#10;&#10;Descripción generada automáticamente">
            <a:extLst>
              <a:ext uri="{FF2B5EF4-FFF2-40B4-BE49-F238E27FC236}">
                <a16:creationId xmlns:a16="http://schemas.microsoft.com/office/drawing/2014/main" id="{55AAE81E-E6CF-12AF-6C0A-62708EAA3186}"/>
              </a:ext>
            </a:extLst>
          </p:cNvPr>
          <p:cNvPicPr>
            <a:picLocks noChangeAspect="1"/>
          </p:cNvPicPr>
          <p:nvPr/>
        </p:nvPicPr>
        <p:blipFill>
          <a:blip r:embed="rId3"/>
          <a:stretch>
            <a:fillRect/>
          </a:stretch>
        </p:blipFill>
        <p:spPr>
          <a:xfrm>
            <a:off x="1146732" y="1697382"/>
            <a:ext cx="2968454" cy="2629158"/>
          </a:xfrm>
          <a:prstGeom prst="rect">
            <a:avLst/>
          </a:prstGeom>
        </p:spPr>
      </p:pic>
      <p:pic>
        <p:nvPicPr>
          <p:cNvPr id="15" name="Imagen 14" descr="Gráfico, Gráfico de barras&#10;&#10;Descripción generada automáticamente">
            <a:extLst>
              <a:ext uri="{FF2B5EF4-FFF2-40B4-BE49-F238E27FC236}">
                <a16:creationId xmlns:a16="http://schemas.microsoft.com/office/drawing/2014/main" id="{A6BFAC56-4AC4-E965-B112-33A4699106AF}"/>
              </a:ext>
            </a:extLst>
          </p:cNvPr>
          <p:cNvPicPr>
            <a:picLocks noChangeAspect="1"/>
          </p:cNvPicPr>
          <p:nvPr/>
        </p:nvPicPr>
        <p:blipFill>
          <a:blip r:embed="rId4"/>
          <a:stretch>
            <a:fillRect/>
          </a:stretch>
        </p:blipFill>
        <p:spPr>
          <a:xfrm>
            <a:off x="4713422" y="1712060"/>
            <a:ext cx="2801997" cy="1952341"/>
          </a:xfrm>
          <a:prstGeom prst="rect">
            <a:avLst/>
          </a:prstGeom>
        </p:spPr>
      </p:pic>
    </p:spTree>
    <p:extLst>
      <p:ext uri="{BB962C8B-B14F-4D97-AF65-F5344CB8AC3E}">
        <p14:creationId xmlns:p14="http://schemas.microsoft.com/office/powerpoint/2010/main" val="103972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94157"/>
            <a:ext cx="9486900" cy="996061"/>
          </a:xfrm>
        </p:spPr>
        <p:txBody>
          <a:bodyPr anchor="b">
            <a:normAutofit/>
          </a:bodyPr>
          <a:lstStyle/>
          <a:p>
            <a:pPr algn="ctr"/>
            <a:r>
              <a:rPr lang="es-ES"/>
              <a:t>Análisis descriptivo</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2200940"/>
            <a:ext cx="9854293" cy="3577854"/>
          </a:xfrm>
        </p:spPr>
        <p:txBody>
          <a:bodyPr vert="horz" lIns="91440" tIns="45720" rIns="91440" bIns="45720" rtlCol="0" anchor="t">
            <a:normAutofit/>
          </a:bodyPr>
          <a:lstStyle/>
          <a:p>
            <a:pPr marL="0" indent="0">
              <a:buNone/>
            </a:pPr>
            <a:endParaRPr lang="es-ES" sz="2000" b="1"/>
          </a:p>
          <a:p>
            <a:pPr algn="just">
              <a:buNone/>
            </a:pPr>
            <a:endParaRPr lang="es-ES" sz="1600"/>
          </a:p>
          <a:p>
            <a:pPr algn="just">
              <a:buNone/>
            </a:pPr>
            <a:endParaRPr lang="es-ES" sz="1600"/>
          </a:p>
          <a:p>
            <a:pPr>
              <a:buNone/>
            </a:pPr>
            <a:endParaRPr lang="es-ES" sz="1600"/>
          </a:p>
          <a:p>
            <a:pPr>
              <a:buNone/>
            </a:pPr>
            <a:endParaRPr lang="es-ES" sz="1600"/>
          </a:p>
          <a:p>
            <a:pPr marL="0" indent="0">
              <a:buNone/>
            </a:pPr>
            <a:endParaRPr lang="es-ES" sz="1600"/>
          </a:p>
        </p:txBody>
      </p:sp>
      <p:sp>
        <p:nvSpPr>
          <p:cNvPr id="13" name="CuadroTexto 12">
            <a:extLst>
              <a:ext uri="{FF2B5EF4-FFF2-40B4-BE49-F238E27FC236}">
                <a16:creationId xmlns:a16="http://schemas.microsoft.com/office/drawing/2014/main" id="{607DE3F1-9392-E630-C069-AD8E59A65289}"/>
              </a:ext>
            </a:extLst>
          </p:cNvPr>
          <p:cNvSpPr txBox="1"/>
          <p:nvPr/>
        </p:nvSpPr>
        <p:spPr>
          <a:xfrm>
            <a:off x="1143686" y="4490309"/>
            <a:ext cx="99412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latin typeface="Goudy Old Style"/>
              </a:rPr>
              <a:t>Mientras que estudiantes con discapacidad auditiva y visual están distribuidos de manera más uniforme, aquellos con discapacidades intelectuales o físicas se concentran en los deciles inferiores, lo que sugiere mayores dificultades para alcanzar altos niveles de rendimiento. Esto plantea importantes desafíos para una asignación justa de cupos en colegios, destacando la necesidad de ajustar los criterios de selección para mitigar posibles desventajas y garantizar un acceso equitativo para todos los estudiantes, independientemente de sus limitaciones.</a:t>
            </a:r>
            <a:endParaRPr lang="es-ES"/>
          </a:p>
        </p:txBody>
      </p:sp>
      <p:sp>
        <p:nvSpPr>
          <p:cNvPr id="5" name="CuadroTexto 4">
            <a:extLst>
              <a:ext uri="{FF2B5EF4-FFF2-40B4-BE49-F238E27FC236}">
                <a16:creationId xmlns:a16="http://schemas.microsoft.com/office/drawing/2014/main" id="{91F86949-C2CB-78FB-0625-6BDF00C911F3}"/>
              </a:ext>
            </a:extLst>
          </p:cNvPr>
          <p:cNvSpPr txBox="1"/>
          <p:nvPr/>
        </p:nvSpPr>
        <p:spPr>
          <a:xfrm>
            <a:off x="685627" y="6178779"/>
            <a:ext cx="7585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a:t>*Sobre la base final que cruza contra la información de cada uno de los colegios.</a:t>
            </a:r>
          </a:p>
        </p:txBody>
      </p:sp>
      <p:pic>
        <p:nvPicPr>
          <p:cNvPr id="6" name="Imagen 5" descr="Gráfico&#10;&#10;Descripción generada automáticamente">
            <a:extLst>
              <a:ext uri="{FF2B5EF4-FFF2-40B4-BE49-F238E27FC236}">
                <a16:creationId xmlns:a16="http://schemas.microsoft.com/office/drawing/2014/main" id="{342C9AE0-EE28-FC3F-BE1F-EFB106569716}"/>
              </a:ext>
            </a:extLst>
          </p:cNvPr>
          <p:cNvPicPr>
            <a:picLocks noChangeAspect="1"/>
          </p:cNvPicPr>
          <p:nvPr/>
        </p:nvPicPr>
        <p:blipFill>
          <a:blip r:embed="rId2"/>
          <a:stretch>
            <a:fillRect/>
          </a:stretch>
        </p:blipFill>
        <p:spPr>
          <a:xfrm>
            <a:off x="2286000" y="1607490"/>
            <a:ext cx="7092000" cy="2881020"/>
          </a:xfrm>
          <a:prstGeom prst="rect">
            <a:avLst/>
          </a:prstGeom>
        </p:spPr>
      </p:pic>
    </p:spTree>
    <p:extLst>
      <p:ext uri="{BB962C8B-B14F-4D97-AF65-F5344CB8AC3E}">
        <p14:creationId xmlns:p14="http://schemas.microsoft.com/office/powerpoint/2010/main" val="89642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1020728"/>
            <a:ext cx="9486900" cy="996061"/>
          </a:xfrm>
        </p:spPr>
        <p:txBody>
          <a:bodyPr anchor="b">
            <a:normAutofit/>
          </a:bodyPr>
          <a:lstStyle/>
          <a:p>
            <a:pPr algn="ctr"/>
            <a:r>
              <a:rPr lang="es-ES"/>
              <a:t>preprocesamiento</a:t>
            </a:r>
          </a:p>
        </p:txBody>
      </p:sp>
      <p:sp>
        <p:nvSpPr>
          <p:cNvPr id="6" name="Rectángulo: esquinas redondeadas 5">
            <a:extLst>
              <a:ext uri="{FF2B5EF4-FFF2-40B4-BE49-F238E27FC236}">
                <a16:creationId xmlns:a16="http://schemas.microsoft.com/office/drawing/2014/main" id="{BB28E446-47F7-AD94-4185-ACE54FC79F02}"/>
              </a:ext>
              <a:ext uri="{C183D7F6-B498-43B3-948B-1728B52AA6E4}">
                <adec:decorative xmlns:adec="http://schemas.microsoft.com/office/drawing/2017/decorative" val="0"/>
              </a:ext>
            </a:extLst>
          </p:cNvPr>
          <p:cNvSpPr/>
          <p:nvPr/>
        </p:nvSpPr>
        <p:spPr>
          <a:xfrm>
            <a:off x="1775731" y="2971967"/>
            <a:ext cx="1513114" cy="1288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a:t>Creación campo "Hoja de Vida" del Aspirante</a:t>
            </a:r>
          </a:p>
        </p:txBody>
      </p:sp>
      <p:sp>
        <p:nvSpPr>
          <p:cNvPr id="7" name="Rectángulo: esquinas redondeadas 6">
            <a:extLst>
              <a:ext uri="{FF2B5EF4-FFF2-40B4-BE49-F238E27FC236}">
                <a16:creationId xmlns:a16="http://schemas.microsoft.com/office/drawing/2014/main" id="{3FDBFB1F-1EB9-02B9-574F-DD6AF0BEE4A4}"/>
              </a:ext>
            </a:extLst>
          </p:cNvPr>
          <p:cNvSpPr/>
          <p:nvPr/>
        </p:nvSpPr>
        <p:spPr>
          <a:xfrm>
            <a:off x="3728356" y="2958360"/>
            <a:ext cx="2261506" cy="1288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1600"/>
              <a:t>Transformación características del aspirante usando un modelo de lenguaje (LLM)</a:t>
            </a:r>
          </a:p>
        </p:txBody>
      </p:sp>
      <p:sp>
        <p:nvSpPr>
          <p:cNvPr id="11" name="Rectángulo: esquinas redondeadas 10">
            <a:extLst>
              <a:ext uri="{FF2B5EF4-FFF2-40B4-BE49-F238E27FC236}">
                <a16:creationId xmlns:a16="http://schemas.microsoft.com/office/drawing/2014/main" id="{31B77111-FEC9-0A2A-431D-9C9C6E9048E7}"/>
              </a:ext>
            </a:extLst>
          </p:cNvPr>
          <p:cNvSpPr/>
          <p:nvPr/>
        </p:nvSpPr>
        <p:spPr>
          <a:xfrm>
            <a:off x="6422570" y="2965165"/>
            <a:ext cx="1907721" cy="1295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1600"/>
              <a:t>Reducción Dimensionalidad por Componentes Principales (PCA)</a:t>
            </a:r>
          </a:p>
        </p:txBody>
      </p:sp>
      <p:sp>
        <p:nvSpPr>
          <p:cNvPr id="13" name="Rectángulo: esquinas redondeadas 12">
            <a:extLst>
              <a:ext uri="{FF2B5EF4-FFF2-40B4-BE49-F238E27FC236}">
                <a16:creationId xmlns:a16="http://schemas.microsoft.com/office/drawing/2014/main" id="{AE1DF55A-DC44-3060-FFCB-83E252328E39}"/>
              </a:ext>
            </a:extLst>
          </p:cNvPr>
          <p:cNvSpPr/>
          <p:nvPr/>
        </p:nvSpPr>
        <p:spPr>
          <a:xfrm>
            <a:off x="8764539" y="2965164"/>
            <a:ext cx="1665103" cy="1274220"/>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1600">
                <a:solidFill>
                  <a:schemeClr val="accent1">
                    <a:lumMod val="49000"/>
                  </a:schemeClr>
                </a:solidFill>
              </a:rPr>
              <a:t>Implementación del Algoritmo</a:t>
            </a:r>
          </a:p>
        </p:txBody>
      </p:sp>
      <p:sp>
        <p:nvSpPr>
          <p:cNvPr id="386" name="Flecha: a la derecha 385">
            <a:extLst>
              <a:ext uri="{FF2B5EF4-FFF2-40B4-BE49-F238E27FC236}">
                <a16:creationId xmlns:a16="http://schemas.microsoft.com/office/drawing/2014/main" id="{889AF227-3DC5-2366-4745-CADC47D9D137}"/>
              </a:ext>
            </a:extLst>
          </p:cNvPr>
          <p:cNvSpPr/>
          <p:nvPr/>
        </p:nvSpPr>
        <p:spPr>
          <a:xfrm>
            <a:off x="3286124" y="3509451"/>
            <a:ext cx="427320" cy="26691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7" name="Flecha: a la derecha 386">
            <a:extLst>
              <a:ext uri="{FF2B5EF4-FFF2-40B4-BE49-F238E27FC236}">
                <a16:creationId xmlns:a16="http://schemas.microsoft.com/office/drawing/2014/main" id="{DEA64561-B989-85C5-4A08-6D484838EF7E}"/>
              </a:ext>
            </a:extLst>
          </p:cNvPr>
          <p:cNvSpPr/>
          <p:nvPr/>
        </p:nvSpPr>
        <p:spPr>
          <a:xfrm>
            <a:off x="5993944" y="3468630"/>
            <a:ext cx="427320" cy="26691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8" name="Flecha: a la derecha 387">
            <a:extLst>
              <a:ext uri="{FF2B5EF4-FFF2-40B4-BE49-F238E27FC236}">
                <a16:creationId xmlns:a16="http://schemas.microsoft.com/office/drawing/2014/main" id="{ACEB7E96-0718-337B-10A3-15C354FE6AB3}"/>
              </a:ext>
            </a:extLst>
          </p:cNvPr>
          <p:cNvSpPr/>
          <p:nvPr/>
        </p:nvSpPr>
        <p:spPr>
          <a:xfrm>
            <a:off x="8327568" y="3468629"/>
            <a:ext cx="427320" cy="26691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9" name="Elipse 388">
            <a:extLst>
              <a:ext uri="{FF2B5EF4-FFF2-40B4-BE49-F238E27FC236}">
                <a16:creationId xmlns:a16="http://schemas.microsoft.com/office/drawing/2014/main" id="{D786928F-BC0F-7B3C-1EC2-9B06756BFD40}"/>
              </a:ext>
            </a:extLst>
          </p:cNvPr>
          <p:cNvSpPr/>
          <p:nvPr/>
        </p:nvSpPr>
        <p:spPr>
          <a:xfrm>
            <a:off x="1544410" y="2767861"/>
            <a:ext cx="465364" cy="4109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1</a:t>
            </a:r>
          </a:p>
        </p:txBody>
      </p:sp>
      <p:sp>
        <p:nvSpPr>
          <p:cNvPr id="390" name="Elipse 389">
            <a:extLst>
              <a:ext uri="{FF2B5EF4-FFF2-40B4-BE49-F238E27FC236}">
                <a16:creationId xmlns:a16="http://schemas.microsoft.com/office/drawing/2014/main" id="{EDF0C982-D423-2F68-2DB0-8AF093549906}"/>
              </a:ext>
            </a:extLst>
          </p:cNvPr>
          <p:cNvSpPr/>
          <p:nvPr/>
        </p:nvSpPr>
        <p:spPr>
          <a:xfrm>
            <a:off x="3497035" y="2767860"/>
            <a:ext cx="465364" cy="4109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t>2</a:t>
            </a:r>
          </a:p>
        </p:txBody>
      </p:sp>
      <p:sp>
        <p:nvSpPr>
          <p:cNvPr id="391" name="Elipse 390">
            <a:extLst>
              <a:ext uri="{FF2B5EF4-FFF2-40B4-BE49-F238E27FC236}">
                <a16:creationId xmlns:a16="http://schemas.microsoft.com/office/drawing/2014/main" id="{9AF955BA-F9A7-3D3D-8044-5242E1282BAE}"/>
              </a:ext>
            </a:extLst>
          </p:cNvPr>
          <p:cNvSpPr/>
          <p:nvPr/>
        </p:nvSpPr>
        <p:spPr>
          <a:xfrm>
            <a:off x="6204856" y="2754253"/>
            <a:ext cx="465364" cy="4109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t>3</a:t>
            </a:r>
          </a:p>
        </p:txBody>
      </p:sp>
      <p:sp>
        <p:nvSpPr>
          <p:cNvPr id="392" name="Elipse 391">
            <a:extLst>
              <a:ext uri="{FF2B5EF4-FFF2-40B4-BE49-F238E27FC236}">
                <a16:creationId xmlns:a16="http://schemas.microsoft.com/office/drawing/2014/main" id="{D0143568-3CC3-0DE8-9272-5210437B2458}"/>
              </a:ext>
            </a:extLst>
          </p:cNvPr>
          <p:cNvSpPr/>
          <p:nvPr/>
        </p:nvSpPr>
        <p:spPr>
          <a:xfrm>
            <a:off x="8538480" y="2767860"/>
            <a:ext cx="465364" cy="410936"/>
          </a:xfrm>
          <a:prstGeom prst="ellipse">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a:solidFill>
                  <a:schemeClr val="accent1">
                    <a:lumMod val="49000"/>
                  </a:schemeClr>
                </a:solidFill>
              </a:rPr>
              <a:t>4</a:t>
            </a:r>
          </a:p>
        </p:txBody>
      </p:sp>
    </p:spTree>
    <p:extLst>
      <p:ext uri="{BB962C8B-B14F-4D97-AF65-F5344CB8AC3E}">
        <p14:creationId xmlns:p14="http://schemas.microsoft.com/office/powerpoint/2010/main" val="336391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2DFD80-D16F-13D9-7833-ED113A4E75BA}"/>
              </a:ext>
            </a:extLst>
          </p:cNvPr>
          <p:cNvSpPr>
            <a:spLocks noGrp="1"/>
          </p:cNvSpPr>
          <p:nvPr>
            <p:ph type="title"/>
          </p:nvPr>
        </p:nvSpPr>
        <p:spPr>
          <a:xfrm>
            <a:off x="1371600" y="682061"/>
            <a:ext cx="9486900" cy="996061"/>
          </a:xfrm>
        </p:spPr>
        <p:txBody>
          <a:bodyPr anchor="b">
            <a:normAutofit/>
          </a:bodyPr>
          <a:lstStyle/>
          <a:p>
            <a:pPr algn="ctr"/>
            <a:r>
              <a:rPr lang="es-ES"/>
              <a:t>Algoritmos</a:t>
            </a:r>
          </a:p>
        </p:txBody>
      </p:sp>
      <p:sp>
        <p:nvSpPr>
          <p:cNvPr id="3" name="Marcador de contenido 2">
            <a:extLst>
              <a:ext uri="{FF2B5EF4-FFF2-40B4-BE49-F238E27FC236}">
                <a16:creationId xmlns:a16="http://schemas.microsoft.com/office/drawing/2014/main" id="{87DBA9D3-C292-868C-CAB9-4AEFDAE05320}"/>
              </a:ext>
            </a:extLst>
          </p:cNvPr>
          <p:cNvSpPr>
            <a:spLocks noGrp="1"/>
          </p:cNvSpPr>
          <p:nvPr>
            <p:ph idx="1"/>
          </p:nvPr>
        </p:nvSpPr>
        <p:spPr>
          <a:xfrm>
            <a:off x="1371600" y="2200940"/>
            <a:ext cx="9854293" cy="3577854"/>
          </a:xfrm>
        </p:spPr>
        <p:txBody>
          <a:bodyPr vert="horz" lIns="91440" tIns="45720" rIns="91440" bIns="45720" rtlCol="0" anchor="t">
            <a:normAutofit/>
          </a:bodyPr>
          <a:lstStyle/>
          <a:p>
            <a:pPr marL="0" indent="0">
              <a:buNone/>
            </a:pPr>
            <a:endParaRPr lang="es-ES" sz="2000" b="1"/>
          </a:p>
          <a:p>
            <a:pPr algn="just">
              <a:buNone/>
            </a:pPr>
            <a:endParaRPr lang="es-ES" sz="1600"/>
          </a:p>
          <a:p>
            <a:pPr algn="just">
              <a:buNone/>
            </a:pPr>
            <a:endParaRPr lang="es-ES" sz="1600"/>
          </a:p>
          <a:p>
            <a:pPr>
              <a:buNone/>
            </a:pPr>
            <a:endParaRPr lang="es-ES" sz="1600"/>
          </a:p>
          <a:p>
            <a:pPr>
              <a:buNone/>
            </a:pPr>
            <a:endParaRPr lang="es-ES" sz="1600"/>
          </a:p>
          <a:p>
            <a:pPr marL="0" indent="0">
              <a:buNone/>
            </a:pPr>
            <a:endParaRPr lang="es-ES" sz="1600"/>
          </a:p>
        </p:txBody>
      </p:sp>
      <p:pic>
        <p:nvPicPr>
          <p:cNvPr id="4" name="Imagen 3" descr="Gráfico, Gráfico de líneas, Gráfico de dispersión&#10;&#10;Descripción generada automáticamente">
            <a:extLst>
              <a:ext uri="{FF2B5EF4-FFF2-40B4-BE49-F238E27FC236}">
                <a16:creationId xmlns:a16="http://schemas.microsoft.com/office/drawing/2014/main" id="{56978620-0ECC-9D42-F66C-B4C08F122454}"/>
              </a:ext>
            </a:extLst>
          </p:cNvPr>
          <p:cNvPicPr>
            <a:picLocks noChangeAspect="1"/>
          </p:cNvPicPr>
          <p:nvPr/>
        </p:nvPicPr>
        <p:blipFill>
          <a:blip r:embed="rId2"/>
          <a:stretch>
            <a:fillRect/>
          </a:stretch>
        </p:blipFill>
        <p:spPr>
          <a:xfrm>
            <a:off x="4603452" y="2199588"/>
            <a:ext cx="3016519" cy="1728248"/>
          </a:xfrm>
          <a:prstGeom prst="rect">
            <a:avLst/>
          </a:prstGeom>
        </p:spPr>
      </p:pic>
      <p:sp>
        <p:nvSpPr>
          <p:cNvPr id="5" name="CuadroTexto 4">
            <a:extLst>
              <a:ext uri="{FF2B5EF4-FFF2-40B4-BE49-F238E27FC236}">
                <a16:creationId xmlns:a16="http://schemas.microsoft.com/office/drawing/2014/main" id="{B5815C43-FF47-D4EE-05E5-838D179DBBDA}"/>
              </a:ext>
            </a:extLst>
          </p:cNvPr>
          <p:cNvSpPr txBox="1"/>
          <p:nvPr/>
        </p:nvSpPr>
        <p:spPr>
          <a:xfrm>
            <a:off x="5553958" y="1712535"/>
            <a:ext cx="1093510" cy="373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latin typeface="Goudy Old Style"/>
              </a:rPr>
              <a:t>K-</a:t>
            </a:r>
            <a:r>
              <a:rPr lang="es-ES" b="1" err="1">
                <a:latin typeface="Goudy Old Style"/>
              </a:rPr>
              <a:t>Means</a:t>
            </a:r>
          </a:p>
        </p:txBody>
      </p:sp>
      <p:sp>
        <p:nvSpPr>
          <p:cNvPr id="7" name="CuadroTexto 6">
            <a:extLst>
              <a:ext uri="{FF2B5EF4-FFF2-40B4-BE49-F238E27FC236}">
                <a16:creationId xmlns:a16="http://schemas.microsoft.com/office/drawing/2014/main" id="{3E83EBF9-4A5F-2EB4-2D3A-3ED4A3DAB3F1}"/>
              </a:ext>
            </a:extLst>
          </p:cNvPr>
          <p:cNvSpPr txBox="1"/>
          <p:nvPr/>
        </p:nvSpPr>
        <p:spPr>
          <a:xfrm>
            <a:off x="2081752" y="1712535"/>
            <a:ext cx="12349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latin typeface="Goudy Old Style"/>
              </a:rPr>
              <a:t>DBSCAN</a:t>
            </a:r>
          </a:p>
        </p:txBody>
      </p:sp>
      <p:sp>
        <p:nvSpPr>
          <p:cNvPr id="9" name="CuadroTexto 8">
            <a:extLst>
              <a:ext uri="{FF2B5EF4-FFF2-40B4-BE49-F238E27FC236}">
                <a16:creationId xmlns:a16="http://schemas.microsoft.com/office/drawing/2014/main" id="{E33B302E-3934-585C-E678-103BD73BAE59}"/>
              </a:ext>
            </a:extLst>
          </p:cNvPr>
          <p:cNvSpPr txBox="1"/>
          <p:nvPr/>
        </p:nvSpPr>
        <p:spPr>
          <a:xfrm>
            <a:off x="9026164" y="1712534"/>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latin typeface="Goudy Old Style"/>
              </a:rPr>
              <a:t>K-</a:t>
            </a:r>
            <a:r>
              <a:rPr lang="es-ES" b="1" err="1">
                <a:latin typeface="Goudy Old Style"/>
              </a:rPr>
              <a:t>Medoids</a:t>
            </a:r>
          </a:p>
        </p:txBody>
      </p:sp>
      <p:sp>
        <p:nvSpPr>
          <p:cNvPr id="11" name="CuadroTexto 10">
            <a:extLst>
              <a:ext uri="{FF2B5EF4-FFF2-40B4-BE49-F238E27FC236}">
                <a16:creationId xmlns:a16="http://schemas.microsoft.com/office/drawing/2014/main" id="{60DCF0D3-9735-EAE5-232A-AFC5058B9C6D}"/>
              </a:ext>
            </a:extLst>
          </p:cNvPr>
          <p:cNvSpPr txBox="1"/>
          <p:nvPr/>
        </p:nvSpPr>
        <p:spPr>
          <a:xfrm>
            <a:off x="4352041" y="4147793"/>
            <a:ext cx="3660742"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400">
                <a:latin typeface="Goudy Old Style"/>
              </a:rPr>
              <a:t>El número optimo de </a:t>
            </a:r>
            <a:r>
              <a:rPr lang="es-ES" sz="1400" err="1">
                <a:latin typeface="Goudy Old Style"/>
              </a:rPr>
              <a:t>clústers</a:t>
            </a:r>
            <a:r>
              <a:rPr lang="es-ES" sz="1400">
                <a:latin typeface="Goudy Old Style"/>
              </a:rPr>
              <a:t> según el coeficiente </a:t>
            </a:r>
            <a:r>
              <a:rPr lang="es-ES" sz="1400" err="1">
                <a:latin typeface="Goudy Old Style"/>
              </a:rPr>
              <a:t>Silhouettes</a:t>
            </a:r>
            <a:r>
              <a:rPr lang="es-ES" sz="1400">
                <a:latin typeface="Goudy Old Style"/>
              </a:rPr>
              <a:t> fue de 79. </a:t>
            </a:r>
          </a:p>
          <a:p>
            <a:pPr marL="285750" indent="-285750">
              <a:buFont typeface="Arial"/>
              <a:buChar char="•"/>
            </a:pPr>
            <a:r>
              <a:rPr lang="es-ES" sz="1400">
                <a:latin typeface="Goudy Old Style"/>
              </a:rPr>
              <a:t>Posible riesgo de sobreajuste. Los centroides pueden estar muy cerca unos de otros, lo que puede generar resultados inconsistentes y no representativos.</a:t>
            </a:r>
          </a:p>
          <a:p>
            <a:endParaRPr lang="es-ES"/>
          </a:p>
        </p:txBody>
      </p:sp>
      <p:sp>
        <p:nvSpPr>
          <p:cNvPr id="13" name="CuadroTexto 12">
            <a:extLst>
              <a:ext uri="{FF2B5EF4-FFF2-40B4-BE49-F238E27FC236}">
                <a16:creationId xmlns:a16="http://schemas.microsoft.com/office/drawing/2014/main" id="{15DA22D3-829F-CB0E-6CB6-54B5D3D7CAE9}"/>
              </a:ext>
            </a:extLst>
          </p:cNvPr>
          <p:cNvSpPr txBox="1"/>
          <p:nvPr/>
        </p:nvSpPr>
        <p:spPr>
          <a:xfrm>
            <a:off x="706163" y="4124346"/>
            <a:ext cx="363729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400">
                <a:latin typeface="Goudy Old Style"/>
              </a:rPr>
              <a:t>El numero optimo de </a:t>
            </a:r>
            <a:r>
              <a:rPr lang="es-ES" sz="1400" err="1">
                <a:latin typeface="Goudy Old Style"/>
              </a:rPr>
              <a:t>clusters</a:t>
            </a:r>
            <a:r>
              <a:rPr lang="es-ES" sz="1400">
                <a:latin typeface="Goudy Old Style"/>
              </a:rPr>
              <a:t> según los parámetros de </a:t>
            </a:r>
            <a:r>
              <a:rPr lang="es-ES" sz="1400" err="1">
                <a:latin typeface="Goudy Old Style"/>
              </a:rPr>
              <a:t>eps</a:t>
            </a:r>
            <a:r>
              <a:rPr lang="es-ES" sz="1400">
                <a:latin typeface="Goudy Old Style"/>
              </a:rPr>
              <a:t>=1.2 y </a:t>
            </a:r>
            <a:r>
              <a:rPr lang="es-ES" sz="1400" err="1">
                <a:latin typeface="Goudy Old Style"/>
              </a:rPr>
              <a:t>min_pts</a:t>
            </a:r>
            <a:r>
              <a:rPr lang="es-ES" sz="1400">
                <a:latin typeface="Goudy Old Style"/>
              </a:rPr>
              <a:t>= 39 es de 63.</a:t>
            </a:r>
          </a:p>
          <a:p>
            <a:pPr marL="285750" indent="-285750">
              <a:buFont typeface="Arial"/>
              <a:buChar char="•"/>
            </a:pPr>
            <a:r>
              <a:rPr lang="es-ES" sz="1400">
                <a:latin typeface="Goudy Old Style"/>
                <a:ea typeface="+mn-lt"/>
                <a:cs typeface="+mn-lt"/>
              </a:rPr>
              <a:t>Dificultades para identificar </a:t>
            </a:r>
            <a:r>
              <a:rPr lang="es-ES" sz="1400" err="1">
                <a:latin typeface="Goudy Old Style"/>
                <a:ea typeface="+mn-lt"/>
                <a:cs typeface="+mn-lt"/>
              </a:rPr>
              <a:t>clusters</a:t>
            </a:r>
            <a:r>
              <a:rPr lang="es-ES" sz="1400">
                <a:latin typeface="Goudy Old Style"/>
                <a:ea typeface="+mn-lt"/>
                <a:cs typeface="+mn-lt"/>
              </a:rPr>
              <a:t> con densidades muy diferentes entre sí.</a:t>
            </a:r>
            <a:endParaRPr lang="es-ES" sz="1400">
              <a:latin typeface="Goudy Old Style"/>
            </a:endParaRPr>
          </a:p>
          <a:p>
            <a:pPr marL="285750" indent="-285750">
              <a:buFont typeface="Arial"/>
              <a:buChar char="•"/>
            </a:pPr>
            <a:r>
              <a:rPr lang="es-ES" sz="1400">
                <a:latin typeface="Goudy Old Style"/>
              </a:rPr>
              <a:t>Para cada </a:t>
            </a:r>
            <a:r>
              <a:rPr lang="es-ES" sz="1400" err="1">
                <a:latin typeface="Goudy Old Style"/>
              </a:rPr>
              <a:t>cluster</a:t>
            </a:r>
            <a:r>
              <a:rPr lang="es-ES" sz="1400">
                <a:latin typeface="Goudy Old Style"/>
              </a:rPr>
              <a:t> se genera bastante ruido dado la cantidad de variables y categorías en cada una de ellas.</a:t>
            </a:r>
          </a:p>
        </p:txBody>
      </p:sp>
      <p:sp>
        <p:nvSpPr>
          <p:cNvPr id="15" name="CuadroTexto 14">
            <a:extLst>
              <a:ext uri="{FF2B5EF4-FFF2-40B4-BE49-F238E27FC236}">
                <a16:creationId xmlns:a16="http://schemas.microsoft.com/office/drawing/2014/main" id="{C4AAD98D-8664-CBE4-6303-97FF59781100}"/>
              </a:ext>
            </a:extLst>
          </p:cNvPr>
          <p:cNvSpPr txBox="1"/>
          <p:nvPr/>
        </p:nvSpPr>
        <p:spPr>
          <a:xfrm>
            <a:off x="8159109" y="4066316"/>
            <a:ext cx="332879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400">
                <a:latin typeface="Goudy Old Style"/>
              </a:rPr>
              <a:t>El número óptimo de </a:t>
            </a:r>
            <a:r>
              <a:rPr lang="es-ES" sz="1400" err="1">
                <a:latin typeface="Goudy Old Style"/>
              </a:rPr>
              <a:t>clústers</a:t>
            </a:r>
            <a:r>
              <a:rPr lang="es-ES" sz="1400">
                <a:latin typeface="Goudy Old Style"/>
              </a:rPr>
              <a:t> según el coeficiente de </a:t>
            </a:r>
            <a:r>
              <a:rPr lang="es-ES" sz="1400" err="1">
                <a:latin typeface="Goudy Old Style"/>
              </a:rPr>
              <a:t>Silhouettes</a:t>
            </a:r>
            <a:r>
              <a:rPr lang="es-ES" sz="1400">
                <a:latin typeface="Goudy Old Style"/>
              </a:rPr>
              <a:t> fue de 26.</a:t>
            </a:r>
          </a:p>
          <a:p>
            <a:pPr marL="285750" indent="-285750">
              <a:buFont typeface="Arial"/>
              <a:buChar char="•"/>
            </a:pPr>
            <a:r>
              <a:rPr lang="es-ES" sz="1400">
                <a:latin typeface="Goudy Old Style"/>
                <a:ea typeface="+mn-lt"/>
                <a:cs typeface="+mn-lt"/>
              </a:rPr>
              <a:t>Posibles riesgos de sobreajuste: Dividir en 26 </a:t>
            </a:r>
            <a:r>
              <a:rPr lang="es-ES" sz="1400" err="1">
                <a:latin typeface="Goudy Old Style"/>
                <a:ea typeface="+mn-lt"/>
                <a:cs typeface="+mn-lt"/>
              </a:rPr>
              <a:t>clusters</a:t>
            </a:r>
            <a:r>
              <a:rPr lang="es-ES" sz="1400">
                <a:latin typeface="Goudy Old Style"/>
                <a:ea typeface="+mn-lt"/>
                <a:cs typeface="+mn-lt"/>
              </a:rPr>
              <a:t> puede capturar demasiado ruido o variaciones irrelevantes.</a:t>
            </a:r>
          </a:p>
          <a:p>
            <a:pPr marL="285750" indent="-285750">
              <a:buFont typeface="Arial"/>
              <a:buChar char="•"/>
            </a:pPr>
            <a:r>
              <a:rPr lang="es-ES" sz="1400">
                <a:latin typeface="Goudy Old Style"/>
                <a:ea typeface="+mn-lt"/>
                <a:cs typeface="+mn-lt"/>
              </a:rPr>
              <a:t>Algunos </a:t>
            </a:r>
            <a:r>
              <a:rPr lang="es-ES" sz="1400" err="1">
                <a:latin typeface="Goudy Old Style"/>
                <a:ea typeface="+mn-lt"/>
                <a:cs typeface="+mn-lt"/>
              </a:rPr>
              <a:t>clusters</a:t>
            </a:r>
            <a:r>
              <a:rPr lang="es-ES" sz="1400">
                <a:latin typeface="Goudy Old Style"/>
                <a:ea typeface="+mn-lt"/>
                <a:cs typeface="+mn-lt"/>
              </a:rPr>
              <a:t> pueden incluir datos dispersos que afecten la interpretación del agrupamiento.</a:t>
            </a:r>
            <a:endParaRPr lang="es-ES" sz="1400">
              <a:latin typeface="Goudy Old Style"/>
            </a:endParaRPr>
          </a:p>
        </p:txBody>
      </p:sp>
      <p:pic>
        <p:nvPicPr>
          <p:cNvPr id="14" name="Imagen 13" descr="Gráfico, Gráfico de dispersión&#10;&#10;Descripción generada automáticamente">
            <a:extLst>
              <a:ext uri="{FF2B5EF4-FFF2-40B4-BE49-F238E27FC236}">
                <a16:creationId xmlns:a16="http://schemas.microsoft.com/office/drawing/2014/main" id="{5D2A7CE5-547F-0DB3-9F3C-42B97081EBF4}"/>
              </a:ext>
            </a:extLst>
          </p:cNvPr>
          <p:cNvPicPr>
            <a:picLocks noChangeAspect="1"/>
          </p:cNvPicPr>
          <p:nvPr/>
        </p:nvPicPr>
        <p:blipFill>
          <a:blip r:embed="rId3"/>
          <a:stretch>
            <a:fillRect/>
          </a:stretch>
        </p:blipFill>
        <p:spPr>
          <a:xfrm>
            <a:off x="1045552" y="2069855"/>
            <a:ext cx="2973267" cy="1874229"/>
          </a:xfrm>
          <a:prstGeom prst="rect">
            <a:avLst/>
          </a:prstGeom>
        </p:spPr>
      </p:pic>
      <p:pic>
        <p:nvPicPr>
          <p:cNvPr id="19" name="Imagen 18" descr="Gráfico, Gráfico de dispersión&#10;&#10;Descripción generada automáticamente">
            <a:extLst>
              <a:ext uri="{FF2B5EF4-FFF2-40B4-BE49-F238E27FC236}">
                <a16:creationId xmlns:a16="http://schemas.microsoft.com/office/drawing/2014/main" id="{9539A5EC-B995-6583-EAFF-AA0794C5B25D}"/>
              </a:ext>
            </a:extLst>
          </p:cNvPr>
          <p:cNvPicPr>
            <a:picLocks noChangeAspect="1"/>
          </p:cNvPicPr>
          <p:nvPr/>
        </p:nvPicPr>
        <p:blipFill>
          <a:blip r:embed="rId4"/>
          <a:stretch>
            <a:fillRect/>
          </a:stretch>
        </p:blipFill>
        <p:spPr>
          <a:xfrm>
            <a:off x="8381227" y="2087262"/>
            <a:ext cx="2699438" cy="1880288"/>
          </a:xfrm>
          <a:prstGeom prst="rect">
            <a:avLst/>
          </a:prstGeom>
        </p:spPr>
      </p:pic>
    </p:spTree>
    <p:extLst>
      <p:ext uri="{BB962C8B-B14F-4D97-AF65-F5344CB8AC3E}">
        <p14:creationId xmlns:p14="http://schemas.microsoft.com/office/powerpoint/2010/main" val="2100429815"/>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13</Slides>
  <Notes>1</Notes>
  <HiddenSlides>0</HiddenSlide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ClassicFrameVTI</vt:lpstr>
      <vt:lpstr>Presentación de PowerPoint</vt:lpstr>
      <vt:lpstr>Problema</vt:lpstr>
      <vt:lpstr>contexto</vt:lpstr>
      <vt:lpstr>¿Por qué aprendizaje no Supervisado?</vt:lpstr>
      <vt:lpstr>Datos</vt:lpstr>
      <vt:lpstr>Análisis descriptivo</vt:lpstr>
      <vt:lpstr>Análisis descriptivo</vt:lpstr>
      <vt:lpstr>preprocesamiento</vt:lpstr>
      <vt:lpstr>Algoritmos</vt:lpstr>
      <vt:lpstr>Análisis mejor Algoritmo (K-Medoids)</vt:lpstr>
      <vt:lpstr>Análisis mejor Algoritmo (K-Medoids)</vt:lpstr>
      <vt:lpstr>Conclusión</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2024-09-25T21:00:05Z</dcterms:created>
  <dcterms:modified xsi:type="dcterms:W3CDTF">2024-09-26T04:39:14Z</dcterms:modified>
</cp:coreProperties>
</file>