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80" r:id="rId4"/>
    <p:sldId id="275" r:id="rId5"/>
    <p:sldId id="286" r:id="rId6"/>
    <p:sldId id="281" r:id="rId7"/>
    <p:sldId id="282" r:id="rId8"/>
    <p:sldId id="283" r:id="rId9"/>
    <p:sldId id="258" r:id="rId10"/>
    <p:sldId id="284" r:id="rId11"/>
    <p:sldId id="285" r:id="rId12"/>
    <p:sldId id="274"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s-ES" sz="4400" b="0" strike="noStrike" spc="-1">
                <a:latin typeface="Arial"/>
              </a:rPr>
              <a:t>Pulse para desplazar la diapositiva</a:t>
            </a:r>
          </a:p>
        </p:txBody>
      </p:sp>
      <p:sp>
        <p:nvSpPr>
          <p:cNvPr id="40" name="PlaceHolder 2"/>
          <p:cNvSpPr>
            <a:spLocks noGrp="1"/>
          </p:cNvSpPr>
          <p:nvPr>
            <p:ph type="body"/>
          </p:nvPr>
        </p:nvSpPr>
        <p:spPr>
          <a:xfrm>
            <a:off x="756000" y="5078520"/>
            <a:ext cx="6047640" cy="4811040"/>
          </a:xfrm>
          <a:prstGeom prst="rect">
            <a:avLst/>
          </a:prstGeom>
        </p:spPr>
        <p:txBody>
          <a:bodyPr lIns="0" tIns="0" rIns="0" bIns="0">
            <a:noAutofit/>
          </a:bodyPr>
          <a:lstStyle/>
          <a:p>
            <a:r>
              <a:rPr lang="es-ES" sz="2000" b="0" strike="noStrike" spc="-1">
                <a:latin typeface="Arial"/>
              </a:rPr>
              <a:t>Pulse para editar el formato de las notas</a:t>
            </a:r>
          </a:p>
        </p:txBody>
      </p:sp>
      <p:sp>
        <p:nvSpPr>
          <p:cNvPr id="41" name="PlaceHolder 3"/>
          <p:cNvSpPr>
            <a:spLocks noGrp="1"/>
          </p:cNvSpPr>
          <p:nvPr>
            <p:ph type="hdr"/>
          </p:nvPr>
        </p:nvSpPr>
        <p:spPr>
          <a:xfrm>
            <a:off x="0" y="0"/>
            <a:ext cx="3280680" cy="534240"/>
          </a:xfrm>
          <a:prstGeom prst="rect">
            <a:avLst/>
          </a:prstGeom>
        </p:spPr>
        <p:txBody>
          <a:bodyPr lIns="0" tIns="0" rIns="0" bIns="0">
            <a:noAutofit/>
          </a:bodyPr>
          <a:lstStyle/>
          <a:p>
            <a:r>
              <a:rPr lang="es-ES" sz="1400" b="0" strike="noStrike" spc="-1">
                <a:latin typeface="Times New Roman"/>
              </a:rPr>
              <a:t>&lt;cabecera&gt;</a:t>
            </a:r>
          </a:p>
        </p:txBody>
      </p:sp>
      <p:sp>
        <p:nvSpPr>
          <p:cNvPr id="42"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s-ES" sz="1400" b="0" strike="noStrike" spc="-1">
                <a:latin typeface="Times New Roman"/>
              </a:rPr>
              <a:t>&lt;fecha/hora&gt;</a:t>
            </a:r>
          </a:p>
        </p:txBody>
      </p:sp>
      <p:sp>
        <p:nvSpPr>
          <p:cNvPr id="43"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s-ES" sz="1400" b="0" strike="noStrike" spc="-1">
                <a:latin typeface="Times New Roman"/>
              </a:rPr>
              <a:t>&lt;pie de página&gt;</a:t>
            </a:r>
          </a:p>
        </p:txBody>
      </p:sp>
      <p:sp>
        <p:nvSpPr>
          <p:cNvPr id="44"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4032ADF7-E131-44F8-917E-5B4AF5FF4628}" type="slidenum">
              <a:rPr lang="es-ES" sz="1400" b="0" strike="noStrike" spc="-1">
                <a:latin typeface="Times New Roman"/>
              </a:rPr>
              <a:t>‹Nº›</a:t>
            </a:fld>
            <a:endParaRPr lang="es-E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noRot="1" noChangeAspect="1"/>
          </p:cNvSpPr>
          <p:nvPr>
            <p:ph type="sldImg"/>
          </p:nvPr>
        </p:nvSpPr>
        <p:spPr>
          <a:xfrm>
            <a:off x="685800" y="1143000"/>
            <a:ext cx="5486400" cy="3086100"/>
          </a:xfrm>
          <a:prstGeom prst="rect">
            <a:avLst/>
          </a:prstGeom>
        </p:spPr>
      </p:sp>
      <p:sp>
        <p:nvSpPr>
          <p:cNvPr id="109"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0"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D5F6B02-84FB-436A-9EC6-C5B12966F495}" type="slidenum">
              <a:rPr lang="es-ES" sz="1200" b="0" strike="noStrike" spc="-1">
                <a:latin typeface="Times New Roman"/>
              </a:rPr>
              <a:t>1</a:t>
            </a:fld>
            <a:endParaRPr lang="es-E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10</a:t>
            </a:fld>
            <a:endParaRPr lang="es-ES" sz="1200" b="0" strike="noStrike" spc="-1">
              <a:latin typeface="Arial"/>
            </a:endParaRPr>
          </a:p>
        </p:txBody>
      </p:sp>
    </p:spTree>
    <p:extLst>
      <p:ext uri="{BB962C8B-B14F-4D97-AF65-F5344CB8AC3E}">
        <p14:creationId xmlns:p14="http://schemas.microsoft.com/office/powerpoint/2010/main" val="3510322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11</a:t>
            </a:fld>
            <a:endParaRPr lang="es-ES" sz="1200" b="0" strike="noStrike" spc="-1">
              <a:latin typeface="Arial"/>
            </a:endParaRPr>
          </a:p>
        </p:txBody>
      </p:sp>
    </p:spTree>
    <p:extLst>
      <p:ext uri="{BB962C8B-B14F-4D97-AF65-F5344CB8AC3E}">
        <p14:creationId xmlns:p14="http://schemas.microsoft.com/office/powerpoint/2010/main" val="855629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noRot="1" noChangeAspect="1"/>
          </p:cNvSpPr>
          <p:nvPr>
            <p:ph type="sldImg"/>
          </p:nvPr>
        </p:nvSpPr>
        <p:spPr>
          <a:xfrm>
            <a:off x="685800" y="1143000"/>
            <a:ext cx="5486400" cy="3086100"/>
          </a:xfrm>
          <a:prstGeom prst="rect">
            <a:avLst/>
          </a:prstGeom>
        </p:spPr>
      </p:sp>
      <p:sp>
        <p:nvSpPr>
          <p:cNvPr id="163"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64"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FEF7E9FA-2F49-402C-A0B8-2027A52743D9}" type="slidenum">
              <a:rPr lang="es-ES" sz="1200" b="0" strike="noStrike" spc="-1">
                <a:latin typeface="Times New Roman"/>
              </a:rPr>
              <a:t>12</a:t>
            </a:fld>
            <a:endParaRPr lang="es-E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2</a:t>
            </a:fld>
            <a:endParaRPr lang="es-E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3</a:t>
            </a:fld>
            <a:endParaRPr lang="es-ES" sz="1200" b="0" strike="noStrike" spc="-1">
              <a:latin typeface="Arial"/>
            </a:endParaRPr>
          </a:p>
        </p:txBody>
      </p:sp>
    </p:spTree>
    <p:extLst>
      <p:ext uri="{BB962C8B-B14F-4D97-AF65-F5344CB8AC3E}">
        <p14:creationId xmlns:p14="http://schemas.microsoft.com/office/powerpoint/2010/main" val="337077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dirty="0">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4</a:t>
            </a:fld>
            <a:endParaRPr lang="es-ES" sz="1200" b="0" strike="noStrike" spc="-1">
              <a:latin typeface="Arial"/>
            </a:endParaRPr>
          </a:p>
        </p:txBody>
      </p:sp>
    </p:spTree>
    <p:extLst>
      <p:ext uri="{BB962C8B-B14F-4D97-AF65-F5344CB8AC3E}">
        <p14:creationId xmlns:p14="http://schemas.microsoft.com/office/powerpoint/2010/main" val="3765492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5</a:t>
            </a:fld>
            <a:endParaRPr lang="es-ES" sz="1200" b="0" strike="noStrike" spc="-1">
              <a:latin typeface="Arial"/>
            </a:endParaRPr>
          </a:p>
        </p:txBody>
      </p:sp>
    </p:spTree>
    <p:extLst>
      <p:ext uri="{BB962C8B-B14F-4D97-AF65-F5344CB8AC3E}">
        <p14:creationId xmlns:p14="http://schemas.microsoft.com/office/powerpoint/2010/main" val="697227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6</a:t>
            </a:fld>
            <a:endParaRPr lang="es-ES" sz="1200" b="0" strike="noStrike" spc="-1">
              <a:latin typeface="Arial"/>
            </a:endParaRPr>
          </a:p>
        </p:txBody>
      </p:sp>
    </p:spTree>
    <p:extLst>
      <p:ext uri="{BB962C8B-B14F-4D97-AF65-F5344CB8AC3E}">
        <p14:creationId xmlns:p14="http://schemas.microsoft.com/office/powerpoint/2010/main" val="3471188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7</a:t>
            </a:fld>
            <a:endParaRPr lang="es-ES" sz="1200" b="0" strike="noStrike" spc="-1">
              <a:latin typeface="Arial"/>
            </a:endParaRPr>
          </a:p>
        </p:txBody>
      </p:sp>
    </p:spTree>
    <p:extLst>
      <p:ext uri="{BB962C8B-B14F-4D97-AF65-F5344CB8AC3E}">
        <p14:creationId xmlns:p14="http://schemas.microsoft.com/office/powerpoint/2010/main" val="2746378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8</a:t>
            </a:fld>
            <a:endParaRPr lang="es-ES" sz="1200" b="0" strike="noStrike" spc="-1">
              <a:latin typeface="Arial"/>
            </a:endParaRPr>
          </a:p>
        </p:txBody>
      </p:sp>
    </p:spTree>
    <p:extLst>
      <p:ext uri="{BB962C8B-B14F-4D97-AF65-F5344CB8AC3E}">
        <p14:creationId xmlns:p14="http://schemas.microsoft.com/office/powerpoint/2010/main" val="528486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noRot="1" noChangeAspect="1"/>
          </p:cNvSpPr>
          <p:nvPr>
            <p:ph type="sldImg"/>
          </p:nvPr>
        </p:nvSpPr>
        <p:spPr>
          <a:xfrm>
            <a:off x="685800" y="1143000"/>
            <a:ext cx="5486400" cy="3086100"/>
          </a:xfrm>
          <a:prstGeom prst="rect">
            <a:avLst/>
          </a:prstGeom>
        </p:spPr>
      </p:sp>
      <p:sp>
        <p:nvSpPr>
          <p:cNvPr id="11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BBD8118-C669-425E-AD88-4536C113CC15}" type="slidenum">
              <a:rPr lang="es-ES" sz="1200" b="0" strike="noStrike" spc="-1">
                <a:latin typeface="Times New Roman"/>
              </a:rPr>
              <a:t>9</a:t>
            </a:fld>
            <a:endParaRPr lang="es-E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25" name="PlaceHolder 2"/>
          <p:cNvSpPr>
            <a:spLocks noGrp="1"/>
          </p:cNvSpPr>
          <p:nvPr>
            <p:ph type="body"/>
          </p:nvPr>
        </p:nvSpPr>
        <p:spPr>
          <a:xfrm>
            <a:off x="838080" y="1825560"/>
            <a:ext cx="2527920" cy="2075040"/>
          </a:xfrm>
          <a:prstGeom prst="rect">
            <a:avLst/>
          </a:prstGeom>
        </p:spPr>
        <p:txBody>
          <a:bodyPr lIns="0" tIns="0" rIns="0" bIns="0">
            <a:normAutofit/>
          </a:bodyPr>
          <a:lstStyle/>
          <a:p>
            <a:endParaRPr lang="es-ES" sz="3200" b="0" strike="noStrike" spc="-1">
              <a:latin typeface="Arial"/>
            </a:endParaRPr>
          </a:p>
        </p:txBody>
      </p:sp>
      <p:sp>
        <p:nvSpPr>
          <p:cNvPr id="26" name="PlaceHolder 3"/>
          <p:cNvSpPr>
            <a:spLocks noGrp="1"/>
          </p:cNvSpPr>
          <p:nvPr>
            <p:ph type="body"/>
          </p:nvPr>
        </p:nvSpPr>
        <p:spPr>
          <a:xfrm>
            <a:off x="838080" y="4098240"/>
            <a:ext cx="2527920" cy="20750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28" name="PlaceHolder 2"/>
          <p:cNvSpPr>
            <a:spLocks noGrp="1"/>
          </p:cNvSpPr>
          <p:nvPr>
            <p:ph type="body"/>
          </p:nvPr>
        </p:nvSpPr>
        <p:spPr>
          <a:xfrm>
            <a:off x="83808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29" name="PlaceHolder 3"/>
          <p:cNvSpPr>
            <a:spLocks noGrp="1"/>
          </p:cNvSpPr>
          <p:nvPr>
            <p:ph type="body"/>
          </p:nvPr>
        </p:nvSpPr>
        <p:spPr>
          <a:xfrm>
            <a:off x="213336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30" name="PlaceHolder 4"/>
          <p:cNvSpPr>
            <a:spLocks noGrp="1"/>
          </p:cNvSpPr>
          <p:nvPr>
            <p:ph type="body"/>
          </p:nvPr>
        </p:nvSpPr>
        <p:spPr>
          <a:xfrm>
            <a:off x="838080" y="409824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31" name="PlaceHolder 5"/>
          <p:cNvSpPr>
            <a:spLocks noGrp="1"/>
          </p:cNvSpPr>
          <p:nvPr>
            <p:ph type="body"/>
          </p:nvPr>
        </p:nvSpPr>
        <p:spPr>
          <a:xfrm>
            <a:off x="2133360" y="4098240"/>
            <a:ext cx="1233360" cy="2075040"/>
          </a:xfrm>
          <a:prstGeom prst="rect">
            <a:avLst/>
          </a:prstGeom>
        </p:spPr>
        <p:txBody>
          <a:bodyPr lIns="0" tIns="0" rIns="0" bIns="0">
            <a:normAutofit fontScale="42000"/>
          </a:bodyPr>
          <a:lstStyle/>
          <a:p>
            <a:endParaRPr lang="es-E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33" name="PlaceHolder 2"/>
          <p:cNvSpPr>
            <a:spLocks noGrp="1"/>
          </p:cNvSpPr>
          <p:nvPr>
            <p:ph type="body"/>
          </p:nvPr>
        </p:nvSpPr>
        <p:spPr>
          <a:xfrm>
            <a:off x="838080" y="182556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4" name="PlaceHolder 3"/>
          <p:cNvSpPr>
            <a:spLocks noGrp="1"/>
          </p:cNvSpPr>
          <p:nvPr>
            <p:ph type="body"/>
          </p:nvPr>
        </p:nvSpPr>
        <p:spPr>
          <a:xfrm>
            <a:off x="1692720" y="182556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5" name="PlaceHolder 4"/>
          <p:cNvSpPr>
            <a:spLocks noGrp="1"/>
          </p:cNvSpPr>
          <p:nvPr>
            <p:ph type="body"/>
          </p:nvPr>
        </p:nvSpPr>
        <p:spPr>
          <a:xfrm>
            <a:off x="2547360" y="182556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6" name="PlaceHolder 5"/>
          <p:cNvSpPr>
            <a:spLocks noGrp="1"/>
          </p:cNvSpPr>
          <p:nvPr>
            <p:ph type="body"/>
          </p:nvPr>
        </p:nvSpPr>
        <p:spPr>
          <a:xfrm>
            <a:off x="838080" y="409824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7" name="PlaceHolder 6"/>
          <p:cNvSpPr>
            <a:spLocks noGrp="1"/>
          </p:cNvSpPr>
          <p:nvPr>
            <p:ph type="body"/>
          </p:nvPr>
        </p:nvSpPr>
        <p:spPr>
          <a:xfrm>
            <a:off x="1692720" y="409824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8" name="PlaceHolder 7"/>
          <p:cNvSpPr>
            <a:spLocks noGrp="1"/>
          </p:cNvSpPr>
          <p:nvPr>
            <p:ph type="body"/>
          </p:nvPr>
        </p:nvSpPr>
        <p:spPr>
          <a:xfrm>
            <a:off x="2547360" y="4098240"/>
            <a:ext cx="813600" cy="2075040"/>
          </a:xfrm>
          <a:prstGeom prst="rect">
            <a:avLst/>
          </a:prstGeom>
        </p:spPr>
        <p:txBody>
          <a:bodyPr lIns="0" tIns="0" rIns="0" bIns="0">
            <a:normAutofit fontScale="16000"/>
          </a:bodyPr>
          <a:lstStyle/>
          <a:p>
            <a:endParaRPr lang="es-E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4" name="PlaceHolder 2"/>
          <p:cNvSpPr>
            <a:spLocks noGrp="1"/>
          </p:cNvSpPr>
          <p:nvPr>
            <p:ph type="subTitle"/>
          </p:nvPr>
        </p:nvSpPr>
        <p:spPr>
          <a:xfrm>
            <a:off x="838080" y="1825560"/>
            <a:ext cx="2527920" cy="4350600"/>
          </a:xfrm>
          <a:prstGeom prst="rect">
            <a:avLst/>
          </a:prstGeom>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6" name="PlaceHolder 2"/>
          <p:cNvSpPr>
            <a:spLocks noGrp="1"/>
          </p:cNvSpPr>
          <p:nvPr>
            <p:ph type="body"/>
          </p:nvPr>
        </p:nvSpPr>
        <p:spPr>
          <a:xfrm>
            <a:off x="838080" y="1825560"/>
            <a:ext cx="2527920" cy="435060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8" name="PlaceHolder 2"/>
          <p:cNvSpPr>
            <a:spLocks noGrp="1"/>
          </p:cNvSpPr>
          <p:nvPr>
            <p:ph type="body"/>
          </p:nvPr>
        </p:nvSpPr>
        <p:spPr>
          <a:xfrm>
            <a:off x="838080" y="1825560"/>
            <a:ext cx="1233360" cy="4350600"/>
          </a:xfrm>
          <a:prstGeom prst="rect">
            <a:avLst/>
          </a:prstGeom>
        </p:spPr>
        <p:txBody>
          <a:bodyPr lIns="0" tIns="0" rIns="0" bIns="0">
            <a:normAutofit/>
          </a:bodyPr>
          <a:lstStyle/>
          <a:p>
            <a:endParaRPr lang="es-ES" sz="3200" b="0" strike="noStrike" spc="-1">
              <a:latin typeface="Arial"/>
            </a:endParaRPr>
          </a:p>
        </p:txBody>
      </p:sp>
      <p:sp>
        <p:nvSpPr>
          <p:cNvPr id="9" name="PlaceHolder 3"/>
          <p:cNvSpPr>
            <a:spLocks noGrp="1"/>
          </p:cNvSpPr>
          <p:nvPr>
            <p:ph type="body"/>
          </p:nvPr>
        </p:nvSpPr>
        <p:spPr>
          <a:xfrm>
            <a:off x="2133360" y="1825560"/>
            <a:ext cx="1233360" cy="435060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838080" y="365040"/>
            <a:ext cx="10514880" cy="6142320"/>
          </a:xfrm>
          <a:prstGeom prst="rect">
            <a:avLst/>
          </a:prstGeom>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13" name="PlaceHolder 2"/>
          <p:cNvSpPr>
            <a:spLocks noGrp="1"/>
          </p:cNvSpPr>
          <p:nvPr>
            <p:ph type="body"/>
          </p:nvPr>
        </p:nvSpPr>
        <p:spPr>
          <a:xfrm>
            <a:off x="83808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14" name="PlaceHolder 3"/>
          <p:cNvSpPr>
            <a:spLocks noGrp="1"/>
          </p:cNvSpPr>
          <p:nvPr>
            <p:ph type="body"/>
          </p:nvPr>
        </p:nvSpPr>
        <p:spPr>
          <a:xfrm>
            <a:off x="2133360" y="1825560"/>
            <a:ext cx="1233360" cy="4350600"/>
          </a:xfrm>
          <a:prstGeom prst="rect">
            <a:avLst/>
          </a:prstGeom>
        </p:spPr>
        <p:txBody>
          <a:bodyPr lIns="0" tIns="0" rIns="0" bIns="0">
            <a:normAutofit/>
          </a:bodyPr>
          <a:lstStyle/>
          <a:p>
            <a:endParaRPr lang="es-ES" sz="3200" b="0" strike="noStrike" spc="-1">
              <a:latin typeface="Arial"/>
            </a:endParaRPr>
          </a:p>
        </p:txBody>
      </p:sp>
      <p:sp>
        <p:nvSpPr>
          <p:cNvPr id="15" name="PlaceHolder 4"/>
          <p:cNvSpPr>
            <a:spLocks noGrp="1"/>
          </p:cNvSpPr>
          <p:nvPr>
            <p:ph type="body"/>
          </p:nvPr>
        </p:nvSpPr>
        <p:spPr>
          <a:xfrm>
            <a:off x="838080" y="4098240"/>
            <a:ext cx="1233360" cy="2075040"/>
          </a:xfrm>
          <a:prstGeom prst="rect">
            <a:avLst/>
          </a:prstGeom>
        </p:spPr>
        <p:txBody>
          <a:bodyPr lIns="0" tIns="0" rIns="0" bIns="0">
            <a:normAutofit fontScale="42000"/>
          </a:bodyPr>
          <a:lstStyle/>
          <a:p>
            <a:endParaRPr lang="es-E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17" name="PlaceHolder 2"/>
          <p:cNvSpPr>
            <a:spLocks noGrp="1"/>
          </p:cNvSpPr>
          <p:nvPr>
            <p:ph type="body"/>
          </p:nvPr>
        </p:nvSpPr>
        <p:spPr>
          <a:xfrm>
            <a:off x="838080" y="1825560"/>
            <a:ext cx="1233360" cy="4350600"/>
          </a:xfrm>
          <a:prstGeom prst="rect">
            <a:avLst/>
          </a:prstGeom>
        </p:spPr>
        <p:txBody>
          <a:bodyPr lIns="0" tIns="0" rIns="0" bIns="0">
            <a:normAutofit/>
          </a:bodyPr>
          <a:lstStyle/>
          <a:p>
            <a:endParaRPr lang="es-ES" sz="3200" b="0" strike="noStrike" spc="-1">
              <a:latin typeface="Arial"/>
            </a:endParaRPr>
          </a:p>
        </p:txBody>
      </p:sp>
      <p:sp>
        <p:nvSpPr>
          <p:cNvPr id="18" name="PlaceHolder 3"/>
          <p:cNvSpPr>
            <a:spLocks noGrp="1"/>
          </p:cNvSpPr>
          <p:nvPr>
            <p:ph type="body"/>
          </p:nvPr>
        </p:nvSpPr>
        <p:spPr>
          <a:xfrm>
            <a:off x="213336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19" name="PlaceHolder 4"/>
          <p:cNvSpPr>
            <a:spLocks noGrp="1"/>
          </p:cNvSpPr>
          <p:nvPr>
            <p:ph type="body"/>
          </p:nvPr>
        </p:nvSpPr>
        <p:spPr>
          <a:xfrm>
            <a:off x="2133360" y="4098240"/>
            <a:ext cx="1233360" cy="2075040"/>
          </a:xfrm>
          <a:prstGeom prst="rect">
            <a:avLst/>
          </a:prstGeom>
        </p:spPr>
        <p:txBody>
          <a:bodyPr lIns="0" tIns="0" rIns="0" bIns="0">
            <a:normAutofit fontScale="42000"/>
          </a:bodyPr>
          <a:lstStyle/>
          <a:p>
            <a:endParaRPr lang="es-E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21" name="PlaceHolder 2"/>
          <p:cNvSpPr>
            <a:spLocks noGrp="1"/>
          </p:cNvSpPr>
          <p:nvPr>
            <p:ph type="body"/>
          </p:nvPr>
        </p:nvSpPr>
        <p:spPr>
          <a:xfrm>
            <a:off x="83808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22" name="PlaceHolder 3"/>
          <p:cNvSpPr>
            <a:spLocks noGrp="1"/>
          </p:cNvSpPr>
          <p:nvPr>
            <p:ph type="body"/>
          </p:nvPr>
        </p:nvSpPr>
        <p:spPr>
          <a:xfrm>
            <a:off x="213336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23" name="PlaceHolder 4"/>
          <p:cNvSpPr>
            <a:spLocks noGrp="1"/>
          </p:cNvSpPr>
          <p:nvPr>
            <p:ph type="body"/>
          </p:nvPr>
        </p:nvSpPr>
        <p:spPr>
          <a:xfrm>
            <a:off x="838080" y="4098240"/>
            <a:ext cx="2527920" cy="20750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r>
              <a:rPr lang="es-ES" sz="1800" b="0" strike="noStrike" spc="-1">
                <a:latin typeface="Arial"/>
              </a:rPr>
              <a:t>Pulse para editar el formato del texto de título</a:t>
            </a:r>
          </a:p>
        </p:txBody>
      </p:sp>
      <p:sp>
        <p:nvSpPr>
          <p:cNvPr id="4" name="PlaceHolder 2"/>
          <p:cNvSpPr>
            <a:spLocks noGrp="1"/>
          </p:cNvSpPr>
          <p:nvPr>
            <p:ph type="body"/>
          </p:nvPr>
        </p:nvSpPr>
        <p:spPr>
          <a:xfrm>
            <a:off x="838080" y="1825560"/>
            <a:ext cx="2527920" cy="4350600"/>
          </a:xfrm>
          <a:prstGeom prst="rect">
            <a:avLst/>
          </a:prstGeom>
        </p:spPr>
        <p:txBody>
          <a:bodyPr lIns="0" tIns="0" rIns="0" bIns="0">
            <a:normAutofit fontScale="10000"/>
          </a:bodyPr>
          <a:lstStyle/>
          <a:p>
            <a:pPr marL="432000" indent="-324000" algn="ctr">
              <a:spcBef>
                <a:spcPts val="1417"/>
              </a:spcBef>
              <a:buClr>
                <a:srgbClr val="FFFFFF"/>
              </a:buClr>
              <a:buSzPct val="45000"/>
              <a:buFont typeface="Wingdings" charset="2"/>
              <a:buChar char=""/>
            </a:pPr>
            <a:r>
              <a:rPr lang="es-ES" sz="1800" b="0" strike="noStrike" spc="-1">
                <a:latin typeface="Arial"/>
              </a:rPr>
              <a:t>Pulse para editar el formato de texto del esquema</a:t>
            </a:r>
          </a:p>
          <a:p>
            <a:pPr marL="864000" lvl="1" indent="-324000" algn="ctr">
              <a:spcBef>
                <a:spcPts val="1134"/>
              </a:spcBef>
              <a:buClr>
                <a:srgbClr val="FFFFFF"/>
              </a:buClr>
              <a:buSzPct val="75000"/>
              <a:buFont typeface="Symbol" charset="2"/>
              <a:buChar char=""/>
            </a:pPr>
            <a:r>
              <a:rPr lang="es-ES" sz="1800" b="0" strike="noStrike" spc="-1">
                <a:latin typeface="Arial"/>
              </a:rPr>
              <a:t>Segundo nivel del esquema</a:t>
            </a:r>
          </a:p>
          <a:p>
            <a:pPr marL="1296000" lvl="2" indent="-288000" algn="ctr">
              <a:spcBef>
                <a:spcPts val="850"/>
              </a:spcBef>
              <a:buClr>
                <a:srgbClr val="FFFFFF"/>
              </a:buClr>
              <a:buSzPct val="45000"/>
              <a:buFont typeface="Wingdings" charset="2"/>
              <a:buChar char=""/>
            </a:pPr>
            <a:r>
              <a:rPr lang="es-ES" sz="1800" b="0" strike="noStrike" spc="-1">
                <a:latin typeface="Arial"/>
              </a:rPr>
              <a:t>Tercer nivel del esquema</a:t>
            </a:r>
          </a:p>
          <a:p>
            <a:pPr marL="1728000" lvl="3" indent="-216000" algn="ctr">
              <a:spcBef>
                <a:spcPts val="567"/>
              </a:spcBef>
              <a:buClr>
                <a:srgbClr val="FFFFFF"/>
              </a:buClr>
              <a:buSzPct val="75000"/>
              <a:buFont typeface="Symbol" charset="2"/>
              <a:buChar char=""/>
            </a:pPr>
            <a:r>
              <a:rPr lang="es-ES" sz="1800" b="0" strike="noStrike" spc="-1">
                <a:latin typeface="Arial"/>
              </a:rPr>
              <a:t>Cuarto nivel del esquema</a:t>
            </a:r>
          </a:p>
          <a:p>
            <a:pPr marL="2160000" lvl="4" indent="-216000" algn="ctr">
              <a:spcBef>
                <a:spcPts val="283"/>
              </a:spcBef>
              <a:buClr>
                <a:srgbClr val="FFFFFF"/>
              </a:buClr>
              <a:buSzPct val="45000"/>
              <a:buFont typeface="Wingdings" charset="2"/>
              <a:buChar char=""/>
            </a:pPr>
            <a:r>
              <a:rPr lang="es-ES" sz="1800" b="0" strike="noStrike" spc="-1">
                <a:latin typeface="Arial"/>
              </a:rPr>
              <a:t>Quinto nivel del esquema</a:t>
            </a:r>
          </a:p>
          <a:p>
            <a:pPr marL="2592000" lvl="5" indent="-216000" algn="ctr">
              <a:spcBef>
                <a:spcPts val="283"/>
              </a:spcBef>
              <a:buClr>
                <a:srgbClr val="FFFFFF"/>
              </a:buClr>
              <a:buSzPct val="45000"/>
              <a:buFont typeface="Wingdings" charset="2"/>
              <a:buChar char=""/>
            </a:pPr>
            <a:r>
              <a:rPr lang="es-ES" sz="1800" b="0" strike="noStrike" spc="-1">
                <a:latin typeface="Arial"/>
              </a:rPr>
              <a:t>Sexto nivel del esquema</a:t>
            </a:r>
          </a:p>
          <a:p>
            <a:pPr marL="3024000" lvl="6" indent="-216000" algn="ctr">
              <a:spcBef>
                <a:spcPts val="283"/>
              </a:spcBef>
              <a:buClr>
                <a:srgbClr val="FFFFFF"/>
              </a:buClr>
              <a:buSzPct val="45000"/>
              <a:buFont typeface="Wingdings" charset="2"/>
              <a:buChar char=""/>
            </a:pPr>
            <a:r>
              <a:rPr lang="es-ES" sz="1800" b="0" strike="noStrike" spc="-1">
                <a:latin typeface="Arial"/>
              </a:rPr>
              <a:t>Séptimo nivel del esquema</a:t>
            </a:r>
          </a:p>
        </p:txBody>
      </p:sp>
      <p:sp>
        <p:nvSpPr>
          <p:cNvPr id="2" name="PlaceHolder 3"/>
          <p:cNvSpPr>
            <a:spLocks noGrp="1"/>
          </p:cNvSpPr>
          <p:nvPr>
            <p:ph type="body"/>
          </p:nvPr>
        </p:nvSpPr>
        <p:spPr>
          <a:xfrm>
            <a:off x="3493080" y="1825560"/>
            <a:ext cx="2527920" cy="4350600"/>
          </a:xfrm>
          <a:prstGeom prst="rect">
            <a:avLst/>
          </a:prstGeom>
        </p:spPr>
        <p:txBody>
          <a:bodyPr lIns="0" tIns="0" rIns="0" bIns="0">
            <a:normAutofit fontScale="10000"/>
          </a:bodyPr>
          <a:lstStyle/>
          <a:p>
            <a:pPr marL="432000" indent="-324000" algn="ctr">
              <a:spcBef>
                <a:spcPts val="1417"/>
              </a:spcBef>
              <a:buClr>
                <a:srgbClr val="FFFFFF"/>
              </a:buClr>
              <a:buSzPct val="45000"/>
              <a:buFont typeface="Wingdings" charset="2"/>
              <a:buChar char=""/>
            </a:pPr>
            <a:r>
              <a:rPr lang="es-ES" sz="1800" b="0" strike="noStrike" spc="-1">
                <a:latin typeface="Arial"/>
              </a:rPr>
              <a:t>Pulse para editar el formato de texto del esquema</a:t>
            </a:r>
          </a:p>
          <a:p>
            <a:pPr marL="864000" lvl="1" indent="-324000" algn="ctr">
              <a:spcBef>
                <a:spcPts val="1134"/>
              </a:spcBef>
              <a:buClr>
                <a:srgbClr val="FFFFFF"/>
              </a:buClr>
              <a:buSzPct val="75000"/>
              <a:buFont typeface="Symbol" charset="2"/>
              <a:buChar char=""/>
            </a:pPr>
            <a:r>
              <a:rPr lang="es-ES" sz="1800" b="0" strike="noStrike" spc="-1">
                <a:latin typeface="Arial"/>
              </a:rPr>
              <a:t>Segundo nivel del esquema</a:t>
            </a:r>
          </a:p>
          <a:p>
            <a:pPr marL="1296000" lvl="2" indent="-288000" algn="ctr">
              <a:spcBef>
                <a:spcPts val="850"/>
              </a:spcBef>
              <a:buClr>
                <a:srgbClr val="FFFFFF"/>
              </a:buClr>
              <a:buSzPct val="45000"/>
              <a:buFont typeface="Wingdings" charset="2"/>
              <a:buChar char=""/>
            </a:pPr>
            <a:r>
              <a:rPr lang="es-ES" sz="1800" b="0" strike="noStrike" spc="-1">
                <a:latin typeface="Arial"/>
              </a:rPr>
              <a:t>Tercer nivel del esquema</a:t>
            </a:r>
          </a:p>
          <a:p>
            <a:pPr marL="1728000" lvl="3" indent="-216000" algn="ctr">
              <a:spcBef>
                <a:spcPts val="567"/>
              </a:spcBef>
              <a:buClr>
                <a:srgbClr val="FFFFFF"/>
              </a:buClr>
              <a:buSzPct val="75000"/>
              <a:buFont typeface="Symbol" charset="2"/>
              <a:buChar char=""/>
            </a:pPr>
            <a:r>
              <a:rPr lang="es-ES" sz="1800" b="0" strike="noStrike" spc="-1">
                <a:latin typeface="Arial"/>
              </a:rPr>
              <a:t>Cuarto nivel del esquema</a:t>
            </a:r>
          </a:p>
          <a:p>
            <a:pPr marL="2160000" lvl="4" indent="-216000" algn="ctr">
              <a:spcBef>
                <a:spcPts val="283"/>
              </a:spcBef>
              <a:buClr>
                <a:srgbClr val="FFFFFF"/>
              </a:buClr>
              <a:buSzPct val="45000"/>
              <a:buFont typeface="Wingdings" charset="2"/>
              <a:buChar char=""/>
            </a:pPr>
            <a:r>
              <a:rPr lang="es-ES" sz="1800" b="0" strike="noStrike" spc="-1">
                <a:latin typeface="Arial"/>
              </a:rPr>
              <a:t>Quinto nivel del esquema</a:t>
            </a:r>
          </a:p>
          <a:p>
            <a:pPr marL="2592000" lvl="5" indent="-216000" algn="ctr">
              <a:spcBef>
                <a:spcPts val="283"/>
              </a:spcBef>
              <a:buClr>
                <a:srgbClr val="FFFFFF"/>
              </a:buClr>
              <a:buSzPct val="45000"/>
              <a:buFont typeface="Wingdings" charset="2"/>
              <a:buChar char=""/>
            </a:pPr>
            <a:r>
              <a:rPr lang="es-ES" sz="1800" b="0" strike="noStrike" spc="-1">
                <a:latin typeface="Arial"/>
              </a:rPr>
              <a:t>Sexto nivel del esquema</a:t>
            </a:r>
          </a:p>
          <a:p>
            <a:pPr marL="3024000" lvl="6" indent="-216000" algn="ctr">
              <a:spcBef>
                <a:spcPts val="283"/>
              </a:spcBef>
              <a:buClr>
                <a:srgbClr val="FFFFFF"/>
              </a:buClr>
              <a:buSzPct val="45000"/>
              <a:buFont typeface="Wingdings" charset="2"/>
              <a:buChar char=""/>
            </a:pPr>
            <a:r>
              <a:rPr lang="es-ES" sz="18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stomShape 1"/>
          <p:cNvSpPr/>
          <p:nvPr/>
        </p:nvSpPr>
        <p:spPr>
          <a:xfrm>
            <a:off x="2233440" y="2430000"/>
            <a:ext cx="7724880" cy="199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s-ES" sz="4400" b="0" strike="noStrike" spc="-1" dirty="0">
                <a:solidFill>
                  <a:srgbClr val="FF0000"/>
                </a:solidFill>
                <a:latin typeface="Calibri Light"/>
              </a:rPr>
              <a:t>Machine </a:t>
            </a:r>
            <a:r>
              <a:rPr lang="es-ES" sz="4400" b="0" strike="noStrike" spc="-1" dirty="0" err="1">
                <a:solidFill>
                  <a:srgbClr val="FF0000"/>
                </a:solidFill>
                <a:latin typeface="Calibri Light"/>
              </a:rPr>
              <a:t>Learning</a:t>
            </a:r>
            <a:r>
              <a:rPr lang="es-ES" sz="4400" b="0" strike="noStrike" spc="-1" dirty="0">
                <a:solidFill>
                  <a:srgbClr val="FF0000"/>
                </a:solidFill>
                <a:latin typeface="Calibri Light"/>
              </a:rPr>
              <a:t>  </a:t>
            </a:r>
            <a:br>
              <a:rPr lang="es-ES" dirty="0"/>
            </a:br>
            <a:r>
              <a:rPr lang="es-ES" sz="4400" spc="-1" dirty="0">
                <a:solidFill>
                  <a:srgbClr val="FF0000"/>
                </a:solidFill>
                <a:latin typeface="Calibri Light"/>
              </a:rPr>
              <a:t>PCA</a:t>
            </a:r>
            <a:endParaRPr lang="es-ES" sz="44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328710" y="272716"/>
            <a:ext cx="5569229" cy="15508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b="0" strike="noStrike" spc="-1" dirty="0">
                <a:solidFill>
                  <a:srgbClr val="FF0000"/>
                </a:solidFill>
                <a:latin typeface="Calibri Light"/>
              </a:rPr>
              <a:t>Proceso para calcular la primera componente</a:t>
            </a:r>
            <a:endParaRPr lang="es-ES" sz="4400" b="0" strike="noStrike" spc="-1" dirty="0">
              <a:latin typeface="Arial"/>
            </a:endParaRPr>
          </a:p>
        </p:txBody>
      </p:sp>
      <p:sp>
        <p:nvSpPr>
          <p:cNvPr id="47" name="CustomShape 2"/>
          <p:cNvSpPr/>
          <p:nvPr/>
        </p:nvSpPr>
        <p:spPr>
          <a:xfrm>
            <a:off x="641564" y="2025656"/>
            <a:ext cx="4943520" cy="330032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343620" indent="-342900">
              <a:lnSpc>
                <a:spcPct val="90000"/>
              </a:lnSpc>
              <a:spcBef>
                <a:spcPts val="1001"/>
              </a:spcBef>
              <a:buClr>
                <a:srgbClr val="FFFFFF"/>
              </a:buClr>
              <a:buFont typeface="+mj-lt"/>
              <a:buAutoNum type="arabicParenR"/>
            </a:pPr>
            <a:r>
              <a:rPr lang="es-ES" sz="1700" b="0" strike="noStrike" spc="-1" dirty="0">
                <a:solidFill>
                  <a:schemeClr val="bg1"/>
                </a:solidFill>
                <a:latin typeface="Calibri" panose="020F0502020204030204" pitchFamily="34" charset="0"/>
                <a:cs typeface="Calibri" panose="020F0502020204030204" pitchFamily="34" charset="0"/>
              </a:rPr>
              <a:t>Centralización de las variables: se resta a cada valor la media de la variable a la que pertenece. Con esto se consigue que todas las variables tengan media cero.</a:t>
            </a:r>
          </a:p>
          <a:p>
            <a:pPr marL="343620" indent="-342900">
              <a:lnSpc>
                <a:spcPct val="90000"/>
              </a:lnSpc>
              <a:spcBef>
                <a:spcPts val="1001"/>
              </a:spcBef>
              <a:buClr>
                <a:srgbClr val="FFFFFF"/>
              </a:buClr>
              <a:buFont typeface="+mj-lt"/>
              <a:buAutoNum type="arabicParenR"/>
            </a:pPr>
            <a:r>
              <a:rPr lang="es-ES" sz="1700" b="0" strike="noStrike" spc="-1" dirty="0">
                <a:solidFill>
                  <a:schemeClr val="bg1"/>
                </a:solidFill>
                <a:latin typeface="Calibri" panose="020F0502020204030204" pitchFamily="34" charset="0"/>
                <a:cs typeface="Calibri" panose="020F0502020204030204" pitchFamily="34" charset="0"/>
              </a:rPr>
              <a:t>Se obtiene cada componente a través de la optimización de combinaciones lineales para obtener aquellas con la máxima varianza. Esto lo podemos conseguir resolviendo el determinante de la matriz de covarianzas.</a:t>
            </a:r>
          </a:p>
          <a:p>
            <a:pPr marL="343620" indent="-342900">
              <a:lnSpc>
                <a:spcPct val="90000"/>
              </a:lnSpc>
              <a:spcBef>
                <a:spcPts val="1001"/>
              </a:spcBef>
              <a:buClr>
                <a:srgbClr val="FFFFFF"/>
              </a:buClr>
              <a:buFont typeface="+mj-lt"/>
              <a:buAutoNum type="arabicParenR"/>
            </a:pPr>
            <a:r>
              <a:rPr lang="es-ES" sz="1700" spc="-1" dirty="0">
                <a:solidFill>
                  <a:schemeClr val="bg1"/>
                </a:solidFill>
                <a:latin typeface="Calibri" panose="020F0502020204030204" pitchFamily="34" charset="0"/>
                <a:cs typeface="Calibri" panose="020F0502020204030204" pitchFamily="34" charset="0"/>
              </a:rPr>
              <a:t>Una vez calculada la primera, se obtiene la segunda y se repite iterativamente hasta calcular todas las posibles componentes, o hasta que se decida detener el proceso.</a:t>
            </a: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382139" y="557639"/>
            <a:ext cx="5325061" cy="6188393"/>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026" name="Picture 2">
            <a:extLst>
              <a:ext uri="{FF2B5EF4-FFF2-40B4-BE49-F238E27FC236}">
                <a16:creationId xmlns:a16="http://schemas.microsoft.com/office/drawing/2014/main" id="{BB3A32F4-B4D2-454C-A41C-2CC30A3209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4901" y="1982754"/>
            <a:ext cx="5419660" cy="3466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017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328710" y="272716"/>
            <a:ext cx="5569229" cy="15508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spc="-1" dirty="0">
                <a:solidFill>
                  <a:srgbClr val="FF0000"/>
                </a:solidFill>
                <a:latin typeface="Calibri Light"/>
              </a:rPr>
              <a:t>A TENER EN CUENTA</a:t>
            </a:r>
            <a:endParaRPr lang="es-ES" sz="4400" b="0" strike="noStrike" spc="-1" dirty="0">
              <a:latin typeface="Arial"/>
            </a:endParaRPr>
          </a:p>
        </p:txBody>
      </p:sp>
      <p:sp>
        <p:nvSpPr>
          <p:cNvPr id="47" name="CustomShape 2"/>
          <p:cNvSpPr/>
          <p:nvPr/>
        </p:nvSpPr>
        <p:spPr>
          <a:xfrm>
            <a:off x="641563" y="2025656"/>
            <a:ext cx="5080575" cy="442327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343620" indent="-342900">
              <a:lnSpc>
                <a:spcPct val="90000"/>
              </a:lnSpc>
              <a:spcBef>
                <a:spcPts val="1001"/>
              </a:spcBef>
              <a:buClr>
                <a:srgbClr val="FFFFFF"/>
              </a:buClr>
              <a:buFont typeface="Arial" panose="020B0604020202020204" pitchFamily="34" charset="0"/>
              <a:buChar char="•"/>
            </a:pPr>
            <a:r>
              <a:rPr lang="es-ES" sz="1700" spc="-1" dirty="0">
                <a:solidFill>
                  <a:schemeClr val="bg1"/>
                </a:solidFill>
                <a:latin typeface="Calibri" panose="020F0502020204030204" pitchFamily="34" charset="0"/>
                <a:cs typeface="Calibri" panose="020F0502020204030204" pitchFamily="34" charset="0"/>
              </a:rPr>
              <a:t>Escalado de variables: PCA identifica direcciones cuya varianza es mayor. Por ello deberemos tener los datos en la misma escala.</a:t>
            </a:r>
          </a:p>
          <a:p>
            <a:pPr marL="343620" indent="-342900">
              <a:lnSpc>
                <a:spcPct val="90000"/>
              </a:lnSpc>
              <a:spcBef>
                <a:spcPts val="1001"/>
              </a:spcBef>
              <a:buClr>
                <a:srgbClr val="FFFFFF"/>
              </a:buClr>
              <a:buFont typeface="Arial" panose="020B0604020202020204" pitchFamily="34" charset="0"/>
              <a:buChar char="•"/>
            </a:pPr>
            <a:r>
              <a:rPr lang="es-ES" sz="1700" spc="-1" dirty="0">
                <a:solidFill>
                  <a:schemeClr val="bg1"/>
                </a:solidFill>
                <a:latin typeface="Calibri" panose="020F0502020204030204" pitchFamily="34" charset="0"/>
                <a:cs typeface="Calibri" panose="020F0502020204030204" pitchFamily="34" charset="0"/>
              </a:rPr>
              <a:t>Influencia de </a:t>
            </a:r>
            <a:r>
              <a:rPr lang="es-ES" sz="1700" spc="-1" dirty="0" err="1">
                <a:solidFill>
                  <a:schemeClr val="bg1"/>
                </a:solidFill>
                <a:latin typeface="Calibri" panose="020F0502020204030204" pitchFamily="34" charset="0"/>
                <a:cs typeface="Calibri" panose="020F0502020204030204" pitchFamily="34" charset="0"/>
              </a:rPr>
              <a:t>outliers</a:t>
            </a:r>
            <a:r>
              <a:rPr lang="es-ES" sz="1700" spc="-1" dirty="0">
                <a:solidFill>
                  <a:schemeClr val="bg1"/>
                </a:solidFill>
                <a:latin typeface="Calibri" panose="020F0502020204030204" pitchFamily="34" charset="0"/>
                <a:cs typeface="Calibri" panose="020F0502020204030204" pitchFamily="34" charset="0"/>
              </a:rPr>
              <a:t>: al trabajar con varianzas, PCA es altamente sensible a </a:t>
            </a:r>
            <a:r>
              <a:rPr lang="es-ES" sz="1700" spc="-1" dirty="0" err="1">
                <a:solidFill>
                  <a:schemeClr val="bg1"/>
                </a:solidFill>
                <a:latin typeface="Calibri" panose="020F0502020204030204" pitchFamily="34" charset="0"/>
                <a:cs typeface="Calibri" panose="020F0502020204030204" pitchFamily="34" charset="0"/>
              </a:rPr>
              <a:t>outliers</a:t>
            </a:r>
            <a:r>
              <a:rPr lang="es-ES" sz="1700" spc="-1" dirty="0">
                <a:solidFill>
                  <a:schemeClr val="bg1"/>
                </a:solidFill>
                <a:latin typeface="Calibri" panose="020F0502020204030204" pitchFamily="34" charset="0"/>
                <a:cs typeface="Calibri" panose="020F0502020204030204" pitchFamily="34" charset="0"/>
              </a:rPr>
              <a:t>. Es muy recomendable estudiar si los hay. </a:t>
            </a:r>
          </a:p>
          <a:p>
            <a:pPr marL="343620" indent="-342900">
              <a:lnSpc>
                <a:spcPct val="90000"/>
              </a:lnSpc>
              <a:spcBef>
                <a:spcPts val="1001"/>
              </a:spcBef>
              <a:buClr>
                <a:srgbClr val="FFFFFF"/>
              </a:buClr>
              <a:buFont typeface="Arial" panose="020B0604020202020204" pitchFamily="34" charset="0"/>
              <a:buChar char="•"/>
            </a:pPr>
            <a:r>
              <a:rPr lang="es-ES" sz="1700" spc="-1" dirty="0">
                <a:solidFill>
                  <a:schemeClr val="bg1"/>
                </a:solidFill>
                <a:latin typeface="Calibri" panose="020F0502020204030204" pitchFamily="34" charset="0"/>
                <a:cs typeface="Calibri" panose="020F0502020204030204" pitchFamily="34" charset="0"/>
              </a:rPr>
              <a:t>¿Cuánta información presente en el set de datos original se pierde al proyectar las observaciones en un espacio de menor dimensión? (Varianza explicada de cada componente principal).</a:t>
            </a:r>
          </a:p>
          <a:p>
            <a:pPr marL="343620" indent="-342900">
              <a:lnSpc>
                <a:spcPct val="90000"/>
              </a:lnSpc>
              <a:spcBef>
                <a:spcPts val="1001"/>
              </a:spcBef>
              <a:buClr>
                <a:srgbClr val="FFFFFF"/>
              </a:buClr>
              <a:buFont typeface="Arial" panose="020B0604020202020204" pitchFamily="34" charset="0"/>
              <a:buChar char="•"/>
            </a:pPr>
            <a:r>
              <a:rPr lang="es-ES" sz="1700" spc="-1" dirty="0">
                <a:solidFill>
                  <a:schemeClr val="bg1"/>
                </a:solidFill>
                <a:latin typeface="Calibri" panose="020F0502020204030204" pitchFamily="34" charset="0"/>
                <a:cs typeface="Calibri" panose="020F0502020204030204" pitchFamily="34" charset="0"/>
              </a:rPr>
              <a:t>Es de interés utilizar el número mínimo de componentes que resultan suficientes para explicar los datos.</a:t>
            </a:r>
          </a:p>
          <a:p>
            <a:pPr marL="343620" indent="-342900">
              <a:lnSpc>
                <a:spcPct val="90000"/>
              </a:lnSpc>
              <a:spcBef>
                <a:spcPts val="1001"/>
              </a:spcBef>
              <a:buClr>
                <a:srgbClr val="FFFFFF"/>
              </a:buClr>
              <a:buFont typeface="Arial" panose="020B0604020202020204" pitchFamily="34" charset="0"/>
              <a:buChar char="•"/>
            </a:pPr>
            <a:endParaRPr lang="es-ES" sz="1700" spc="-1" dirty="0">
              <a:solidFill>
                <a:schemeClr val="bg1"/>
              </a:solidFill>
              <a:latin typeface="Calibri" panose="020F0502020204030204" pitchFamily="34" charset="0"/>
              <a:cs typeface="Calibri" panose="020F0502020204030204" pitchFamily="34" charset="0"/>
            </a:endParaRP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382139" y="557639"/>
            <a:ext cx="5325061" cy="6188393"/>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3" name="Imagen 2">
            <a:extLst>
              <a:ext uri="{FF2B5EF4-FFF2-40B4-BE49-F238E27FC236}">
                <a16:creationId xmlns:a16="http://schemas.microsoft.com/office/drawing/2014/main" id="{1939560F-3819-449E-A8AB-6A4B5839E3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9645" y="694799"/>
            <a:ext cx="2360855" cy="2132639"/>
          </a:xfrm>
          <a:prstGeom prst="rect">
            <a:avLst/>
          </a:prstGeom>
        </p:spPr>
      </p:pic>
      <p:pic>
        <p:nvPicPr>
          <p:cNvPr id="2050" name="Picture 2">
            <a:extLst>
              <a:ext uri="{FF2B5EF4-FFF2-40B4-BE49-F238E27FC236}">
                <a16:creationId xmlns:a16="http://schemas.microsoft.com/office/drawing/2014/main" id="{227E2A56-7FCF-4D9E-9514-0920211AEF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3018" y="3122505"/>
            <a:ext cx="5204107" cy="3328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805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4265280" y="2766240"/>
            <a:ext cx="366084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6600" b="0" strike="noStrike" spc="-1">
                <a:solidFill>
                  <a:srgbClr val="FF0000"/>
                </a:solidFill>
                <a:latin typeface="Calibri Light"/>
              </a:rPr>
              <a:t>Preguntas</a:t>
            </a:r>
            <a:endParaRPr lang="es-ES" sz="6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6" name="CustomShape 1"/>
          <p:cNvSpPr/>
          <p:nvPr/>
        </p:nvSpPr>
        <p:spPr>
          <a:xfrm>
            <a:off x="649080" y="629280"/>
            <a:ext cx="4943520" cy="1621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400" b="0" strike="noStrike" spc="-1" dirty="0">
                <a:solidFill>
                  <a:srgbClr val="FF0000"/>
                </a:solidFill>
                <a:latin typeface="Calibri Light"/>
              </a:rPr>
              <a:t>¿</a:t>
            </a:r>
            <a:r>
              <a:rPr lang="en-US" sz="4400" b="0" strike="noStrike" spc="-1" dirty="0" err="1">
                <a:solidFill>
                  <a:srgbClr val="FF0000"/>
                </a:solidFill>
                <a:latin typeface="Calibri Light"/>
              </a:rPr>
              <a:t>Qué</a:t>
            </a:r>
            <a:r>
              <a:rPr lang="en-US" sz="4400" b="0" strike="noStrike" spc="-1" dirty="0">
                <a:solidFill>
                  <a:srgbClr val="FF0000"/>
                </a:solidFill>
                <a:latin typeface="Calibri Light"/>
              </a:rPr>
              <a:t> es el </a:t>
            </a:r>
            <a:r>
              <a:rPr lang="en-US" sz="4400" spc="-1" dirty="0">
                <a:solidFill>
                  <a:srgbClr val="FF0000"/>
                </a:solidFill>
                <a:latin typeface="Calibri Light"/>
              </a:rPr>
              <a:t>PCA</a:t>
            </a:r>
            <a:r>
              <a:rPr lang="en-US" sz="4400" b="0" strike="noStrike" spc="-1" dirty="0">
                <a:solidFill>
                  <a:srgbClr val="FF0000"/>
                </a:solidFill>
                <a:latin typeface="Calibri Light"/>
              </a:rPr>
              <a:t>?</a:t>
            </a:r>
            <a:endParaRPr lang="es-ES" sz="4400" b="0" strike="noStrike" spc="-1" dirty="0">
              <a:latin typeface="Arial"/>
            </a:endParaRPr>
          </a:p>
        </p:txBody>
      </p:sp>
      <p:sp>
        <p:nvSpPr>
          <p:cNvPr id="47" name="CustomShape 2"/>
          <p:cNvSpPr/>
          <p:nvPr/>
        </p:nvSpPr>
        <p:spPr>
          <a:xfrm>
            <a:off x="649080" y="2438280"/>
            <a:ext cx="4943520" cy="41211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Principal </a:t>
            </a:r>
            <a:r>
              <a:rPr lang="es-ES" sz="1700" b="0" strike="noStrike" spc="-1" dirty="0" err="1">
                <a:solidFill>
                  <a:schemeClr val="bg1"/>
                </a:solidFill>
                <a:latin typeface="Calibri" panose="020F0502020204030204" pitchFamily="34" charset="0"/>
                <a:cs typeface="Calibri" panose="020F0502020204030204" pitchFamily="34" charset="0"/>
              </a:rPr>
              <a:t>Component</a:t>
            </a:r>
            <a:r>
              <a:rPr lang="es-ES" sz="1700" b="0" strike="noStrike" spc="-1" dirty="0">
                <a:solidFill>
                  <a:schemeClr val="bg1"/>
                </a:solidFill>
                <a:latin typeface="Calibri" panose="020F0502020204030204" pitchFamily="34" charset="0"/>
                <a:cs typeface="Calibri" panose="020F0502020204030204" pitchFamily="34" charset="0"/>
              </a:rPr>
              <a:t> </a:t>
            </a:r>
            <a:r>
              <a:rPr lang="es-ES" sz="1700" b="0" strike="noStrike" spc="-1" dirty="0" err="1">
                <a:solidFill>
                  <a:schemeClr val="bg1"/>
                </a:solidFill>
                <a:latin typeface="Calibri" panose="020F0502020204030204" pitchFamily="34" charset="0"/>
                <a:cs typeface="Calibri" panose="020F0502020204030204" pitchFamily="34" charset="0"/>
              </a:rPr>
              <a:t>Analysis</a:t>
            </a:r>
            <a:r>
              <a:rPr lang="es-ES" sz="1700" b="0" strike="noStrike" spc="-1" dirty="0">
                <a:solidFill>
                  <a:schemeClr val="bg1"/>
                </a:solidFill>
                <a:latin typeface="Calibri" panose="020F0502020204030204" pitchFamily="34" charset="0"/>
                <a:cs typeface="Calibri" panose="020F0502020204030204" pitchFamily="34" charset="0"/>
              </a:rPr>
              <a:t> (PCA)</a:t>
            </a: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M</a:t>
            </a:r>
            <a:r>
              <a:rPr lang="es-ES" sz="1700" b="0" strike="noStrike" spc="-1" dirty="0">
                <a:solidFill>
                  <a:schemeClr val="bg1"/>
                </a:solidFill>
                <a:latin typeface="Calibri" panose="020F0502020204030204" pitchFamily="34" charset="0"/>
                <a:cs typeface="Calibri" panose="020F0502020204030204" pitchFamily="34" charset="0"/>
              </a:rPr>
              <a:t>étodo estadístico que permite simplificar la complejidad de espacios muestrales con muchas dimensiones a la vez que conserva (la mayor parte de) su información. </a:t>
            </a:r>
            <a:endParaRPr lang="es-ES" sz="1700" spc="-1" dirty="0">
              <a:solidFill>
                <a:schemeClr val="bg1"/>
              </a:solidFill>
              <a:latin typeface="Arial"/>
              <a:cs typeface="Calibri" panose="020F0502020204030204" pitchFamily="34" charset="0"/>
            </a:endParaRPr>
          </a:p>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Supóngase que existe una muestra con n individuos cada uno con p variables (X1, X2, …, </a:t>
            </a:r>
            <a:r>
              <a:rPr lang="es-ES" sz="1700" b="0" strike="noStrike" spc="-1" dirty="0" err="1">
                <a:solidFill>
                  <a:schemeClr val="bg1"/>
                </a:solidFill>
                <a:latin typeface="Calibri" panose="020F0502020204030204" pitchFamily="34" charset="0"/>
                <a:cs typeface="Calibri" panose="020F0502020204030204" pitchFamily="34" charset="0"/>
              </a:rPr>
              <a:t>Xp</a:t>
            </a:r>
            <a:r>
              <a:rPr lang="es-ES" sz="1700" b="0" strike="noStrike" spc="-1" dirty="0">
                <a:solidFill>
                  <a:schemeClr val="bg1"/>
                </a:solidFill>
                <a:latin typeface="Calibri" panose="020F0502020204030204" pitchFamily="34" charset="0"/>
                <a:cs typeface="Calibri" panose="020F0502020204030204" pitchFamily="34" charset="0"/>
              </a:rPr>
              <a:t>), es decir, el espacio muestral tiene p dimensiones. PCA permite encontrar un número de factores subyacentes (z&lt;p) que explican aproximadamente lo mismo que las p variables originales. Donde antes se necesitaban p valores para caracterizar a cada individuo, ahora bastan z valores. </a:t>
            </a:r>
          </a:p>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Cada una de estas z nuevas variables recibe el nombre de componente principal.</a:t>
            </a: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graphicFrame>
        <p:nvGraphicFramePr>
          <p:cNvPr id="2" name="Tabla 1">
            <a:extLst>
              <a:ext uri="{FF2B5EF4-FFF2-40B4-BE49-F238E27FC236}">
                <a16:creationId xmlns:a16="http://schemas.microsoft.com/office/drawing/2014/main" id="{0C81FEAB-23DE-4637-BFE4-AE1011F5B75C}"/>
              </a:ext>
            </a:extLst>
          </p:cNvPr>
          <p:cNvGraphicFramePr>
            <a:graphicFrameLocks noGrp="1"/>
          </p:cNvGraphicFramePr>
          <p:nvPr>
            <p:extLst>
              <p:ext uri="{D42A27DB-BD31-4B8C-83A1-F6EECF244321}">
                <p14:modId xmlns:p14="http://schemas.microsoft.com/office/powerpoint/2010/main" val="961480045"/>
              </p:ext>
            </p:extLst>
          </p:nvPr>
        </p:nvGraphicFramePr>
        <p:xfrm>
          <a:off x="6488327" y="655461"/>
          <a:ext cx="5489145" cy="1595259"/>
        </p:xfrm>
        <a:graphic>
          <a:graphicData uri="http://schemas.openxmlformats.org/drawingml/2006/table">
            <a:tbl>
              <a:tblPr firstRow="1" bandRow="1">
                <a:tableStyleId>{5C22544A-7EE6-4342-B048-85BDC9FD1C3A}</a:tableStyleId>
              </a:tblPr>
              <a:tblGrid>
                <a:gridCol w="609905">
                  <a:extLst>
                    <a:ext uri="{9D8B030D-6E8A-4147-A177-3AD203B41FA5}">
                      <a16:colId xmlns:a16="http://schemas.microsoft.com/office/drawing/2014/main" val="3287278245"/>
                    </a:ext>
                  </a:extLst>
                </a:gridCol>
                <a:gridCol w="609905">
                  <a:extLst>
                    <a:ext uri="{9D8B030D-6E8A-4147-A177-3AD203B41FA5}">
                      <a16:colId xmlns:a16="http://schemas.microsoft.com/office/drawing/2014/main" val="1277500577"/>
                    </a:ext>
                  </a:extLst>
                </a:gridCol>
                <a:gridCol w="609905">
                  <a:extLst>
                    <a:ext uri="{9D8B030D-6E8A-4147-A177-3AD203B41FA5}">
                      <a16:colId xmlns:a16="http://schemas.microsoft.com/office/drawing/2014/main" val="4218238094"/>
                    </a:ext>
                  </a:extLst>
                </a:gridCol>
                <a:gridCol w="609905">
                  <a:extLst>
                    <a:ext uri="{9D8B030D-6E8A-4147-A177-3AD203B41FA5}">
                      <a16:colId xmlns:a16="http://schemas.microsoft.com/office/drawing/2014/main" val="143089045"/>
                    </a:ext>
                  </a:extLst>
                </a:gridCol>
                <a:gridCol w="609905">
                  <a:extLst>
                    <a:ext uri="{9D8B030D-6E8A-4147-A177-3AD203B41FA5}">
                      <a16:colId xmlns:a16="http://schemas.microsoft.com/office/drawing/2014/main" val="4023770350"/>
                    </a:ext>
                  </a:extLst>
                </a:gridCol>
                <a:gridCol w="609905">
                  <a:extLst>
                    <a:ext uri="{9D8B030D-6E8A-4147-A177-3AD203B41FA5}">
                      <a16:colId xmlns:a16="http://schemas.microsoft.com/office/drawing/2014/main" val="1820456916"/>
                    </a:ext>
                  </a:extLst>
                </a:gridCol>
                <a:gridCol w="609905">
                  <a:extLst>
                    <a:ext uri="{9D8B030D-6E8A-4147-A177-3AD203B41FA5}">
                      <a16:colId xmlns:a16="http://schemas.microsoft.com/office/drawing/2014/main" val="1596432439"/>
                    </a:ext>
                  </a:extLst>
                </a:gridCol>
                <a:gridCol w="609905">
                  <a:extLst>
                    <a:ext uri="{9D8B030D-6E8A-4147-A177-3AD203B41FA5}">
                      <a16:colId xmlns:a16="http://schemas.microsoft.com/office/drawing/2014/main" val="1162261254"/>
                    </a:ext>
                  </a:extLst>
                </a:gridCol>
                <a:gridCol w="609905">
                  <a:extLst>
                    <a:ext uri="{9D8B030D-6E8A-4147-A177-3AD203B41FA5}">
                      <a16:colId xmlns:a16="http://schemas.microsoft.com/office/drawing/2014/main" val="3104535546"/>
                    </a:ext>
                  </a:extLst>
                </a:gridCol>
              </a:tblGrid>
              <a:tr h="238897">
                <a:tc>
                  <a:txBody>
                    <a:bodyPr/>
                    <a:lstStyle/>
                    <a:p>
                      <a:r>
                        <a:rPr lang="es-ES" dirty="0"/>
                        <a:t>X1</a:t>
                      </a:r>
                    </a:p>
                  </a:txBody>
                  <a:tcPr/>
                </a:tc>
                <a:tc>
                  <a:txBody>
                    <a:bodyPr/>
                    <a:lstStyle/>
                    <a:p>
                      <a:r>
                        <a:rPr lang="es-ES" dirty="0"/>
                        <a:t>X2</a:t>
                      </a:r>
                    </a:p>
                  </a:txBody>
                  <a:tcPr/>
                </a:tc>
                <a:tc>
                  <a:txBody>
                    <a:bodyPr/>
                    <a:lstStyle/>
                    <a:p>
                      <a:r>
                        <a:rPr lang="es-ES" dirty="0"/>
                        <a:t>X3</a:t>
                      </a:r>
                    </a:p>
                  </a:txBody>
                  <a:tcPr/>
                </a:tc>
                <a:tc>
                  <a:txBody>
                    <a:bodyPr/>
                    <a:lstStyle/>
                    <a:p>
                      <a:r>
                        <a:rPr lang="es-ES" dirty="0"/>
                        <a:t>X4</a:t>
                      </a:r>
                    </a:p>
                  </a:txBody>
                  <a:tcPr/>
                </a:tc>
                <a:tc>
                  <a:txBody>
                    <a:bodyPr/>
                    <a:lstStyle/>
                    <a:p>
                      <a:r>
                        <a:rPr lang="es-ES" dirty="0"/>
                        <a:t>X5</a:t>
                      </a:r>
                    </a:p>
                  </a:txBody>
                  <a:tcPr/>
                </a:tc>
                <a:tc>
                  <a:txBody>
                    <a:bodyPr/>
                    <a:lstStyle/>
                    <a:p>
                      <a:r>
                        <a:rPr lang="es-ES" dirty="0"/>
                        <a:t>X6</a:t>
                      </a:r>
                    </a:p>
                  </a:txBody>
                  <a:tcPr/>
                </a:tc>
                <a:tc>
                  <a:txBody>
                    <a:bodyPr/>
                    <a:lstStyle/>
                    <a:p>
                      <a:r>
                        <a:rPr lang="es-ES" dirty="0"/>
                        <a:t>X7</a:t>
                      </a:r>
                    </a:p>
                  </a:txBody>
                  <a:tcPr/>
                </a:tc>
                <a:tc>
                  <a:txBody>
                    <a:bodyPr/>
                    <a:lstStyle/>
                    <a:p>
                      <a:r>
                        <a:rPr lang="es-ES" dirty="0"/>
                        <a:t>X8</a:t>
                      </a:r>
                    </a:p>
                  </a:txBody>
                  <a:tcPr/>
                </a:tc>
                <a:tc>
                  <a:txBody>
                    <a:bodyPr/>
                    <a:lstStyle/>
                    <a:p>
                      <a:r>
                        <a:rPr lang="es-ES" dirty="0"/>
                        <a:t>X9</a:t>
                      </a:r>
                    </a:p>
                  </a:txBody>
                  <a:tcPr/>
                </a:tc>
                <a:extLst>
                  <a:ext uri="{0D108BD9-81ED-4DB2-BD59-A6C34878D82A}">
                    <a16:rowId xmlns:a16="http://schemas.microsoft.com/office/drawing/2014/main" val="707549319"/>
                  </a:ext>
                </a:extLst>
              </a:tr>
              <a:tr h="409833">
                <a:tc>
                  <a:txBody>
                    <a:bodyPr/>
                    <a:lstStyle/>
                    <a:p>
                      <a:r>
                        <a:rPr lang="es-ES" dirty="0"/>
                        <a:t>1</a:t>
                      </a:r>
                    </a:p>
                  </a:txBody>
                  <a:tcPr/>
                </a:tc>
                <a:tc>
                  <a:txBody>
                    <a:bodyPr/>
                    <a:lstStyle/>
                    <a:p>
                      <a:r>
                        <a:rPr lang="es-ES" dirty="0"/>
                        <a:t>2</a:t>
                      </a:r>
                    </a:p>
                  </a:txBody>
                  <a:tcPr/>
                </a:tc>
                <a:tc>
                  <a:txBody>
                    <a:bodyPr/>
                    <a:lstStyle/>
                    <a:p>
                      <a:r>
                        <a:rPr lang="es-ES" dirty="0"/>
                        <a:t>2</a:t>
                      </a:r>
                    </a:p>
                  </a:txBody>
                  <a:tcPr/>
                </a:tc>
                <a:tc>
                  <a:txBody>
                    <a:bodyPr/>
                    <a:lstStyle/>
                    <a:p>
                      <a:r>
                        <a:rPr lang="es-ES" dirty="0"/>
                        <a:t>3</a:t>
                      </a:r>
                    </a:p>
                  </a:txBody>
                  <a:tcPr/>
                </a:tc>
                <a:tc>
                  <a:txBody>
                    <a:bodyPr/>
                    <a:lstStyle/>
                    <a:p>
                      <a:r>
                        <a:rPr lang="es-ES" dirty="0"/>
                        <a:t>4</a:t>
                      </a:r>
                    </a:p>
                  </a:txBody>
                  <a:tcPr/>
                </a:tc>
                <a:tc>
                  <a:txBody>
                    <a:bodyPr/>
                    <a:lstStyle/>
                    <a:p>
                      <a:r>
                        <a:rPr lang="es-ES" dirty="0"/>
                        <a:t>4</a:t>
                      </a:r>
                    </a:p>
                  </a:txBody>
                  <a:tcPr/>
                </a:tc>
                <a:tc>
                  <a:txBody>
                    <a:bodyPr/>
                    <a:lstStyle/>
                    <a:p>
                      <a:r>
                        <a:rPr lang="es-ES" dirty="0"/>
                        <a:t>1</a:t>
                      </a:r>
                    </a:p>
                  </a:txBody>
                  <a:tcPr/>
                </a:tc>
                <a:tc>
                  <a:txBody>
                    <a:bodyPr/>
                    <a:lstStyle/>
                    <a:p>
                      <a:r>
                        <a:rPr lang="es-ES" dirty="0"/>
                        <a:t>1</a:t>
                      </a:r>
                    </a:p>
                  </a:txBody>
                  <a:tcPr/>
                </a:tc>
                <a:tc>
                  <a:txBody>
                    <a:bodyPr/>
                    <a:lstStyle/>
                    <a:p>
                      <a:r>
                        <a:rPr lang="es-ES" dirty="0"/>
                        <a:t>2</a:t>
                      </a:r>
                    </a:p>
                  </a:txBody>
                  <a:tcPr/>
                </a:tc>
                <a:extLst>
                  <a:ext uri="{0D108BD9-81ED-4DB2-BD59-A6C34878D82A}">
                    <a16:rowId xmlns:a16="http://schemas.microsoft.com/office/drawing/2014/main" val="1572553048"/>
                  </a:ext>
                </a:extLst>
              </a:tr>
              <a:tr h="409833">
                <a:tc>
                  <a:txBody>
                    <a:bodyPr/>
                    <a:lstStyle/>
                    <a:p>
                      <a:r>
                        <a:rPr lang="es-ES" dirty="0"/>
                        <a:t>2</a:t>
                      </a:r>
                    </a:p>
                  </a:txBody>
                  <a:tcPr/>
                </a:tc>
                <a:tc>
                  <a:txBody>
                    <a:bodyPr/>
                    <a:lstStyle/>
                    <a:p>
                      <a:r>
                        <a:rPr lang="es-ES" dirty="0"/>
                        <a:t>3</a:t>
                      </a:r>
                    </a:p>
                  </a:txBody>
                  <a:tcPr/>
                </a:tc>
                <a:tc>
                  <a:txBody>
                    <a:bodyPr/>
                    <a:lstStyle/>
                    <a:p>
                      <a:r>
                        <a:rPr lang="es-ES" dirty="0"/>
                        <a:t>1</a:t>
                      </a:r>
                    </a:p>
                  </a:txBody>
                  <a:tcPr/>
                </a:tc>
                <a:tc>
                  <a:txBody>
                    <a:bodyPr/>
                    <a:lstStyle/>
                    <a:p>
                      <a:r>
                        <a:rPr lang="es-ES" dirty="0"/>
                        <a:t>2</a:t>
                      </a:r>
                    </a:p>
                  </a:txBody>
                  <a:tcPr/>
                </a:tc>
                <a:tc>
                  <a:txBody>
                    <a:bodyPr/>
                    <a:lstStyle/>
                    <a:p>
                      <a:r>
                        <a:rPr lang="es-ES" dirty="0"/>
                        <a:t>1</a:t>
                      </a:r>
                    </a:p>
                  </a:txBody>
                  <a:tcPr/>
                </a:tc>
                <a:tc>
                  <a:txBody>
                    <a:bodyPr/>
                    <a:lstStyle/>
                    <a:p>
                      <a:r>
                        <a:rPr lang="es-ES" dirty="0"/>
                        <a:t>5</a:t>
                      </a:r>
                    </a:p>
                  </a:txBody>
                  <a:tcPr/>
                </a:tc>
                <a:tc>
                  <a:txBody>
                    <a:bodyPr/>
                    <a:lstStyle/>
                    <a:p>
                      <a:r>
                        <a:rPr lang="es-ES" dirty="0"/>
                        <a:t>1</a:t>
                      </a:r>
                    </a:p>
                  </a:txBody>
                  <a:tcPr/>
                </a:tc>
                <a:tc>
                  <a:txBody>
                    <a:bodyPr/>
                    <a:lstStyle/>
                    <a:p>
                      <a:r>
                        <a:rPr lang="es-ES" dirty="0"/>
                        <a:t>2</a:t>
                      </a:r>
                    </a:p>
                  </a:txBody>
                  <a:tcPr/>
                </a:tc>
                <a:tc>
                  <a:txBody>
                    <a:bodyPr/>
                    <a:lstStyle/>
                    <a:p>
                      <a:r>
                        <a:rPr lang="es-ES" dirty="0"/>
                        <a:t>5</a:t>
                      </a:r>
                    </a:p>
                  </a:txBody>
                  <a:tcPr/>
                </a:tc>
                <a:extLst>
                  <a:ext uri="{0D108BD9-81ED-4DB2-BD59-A6C34878D82A}">
                    <a16:rowId xmlns:a16="http://schemas.microsoft.com/office/drawing/2014/main" val="2677093384"/>
                  </a:ext>
                </a:extLst>
              </a:tr>
              <a:tr h="409833">
                <a:tc>
                  <a:txBody>
                    <a:bodyPr/>
                    <a:lstStyle/>
                    <a:p>
                      <a:r>
                        <a:rPr lang="es-ES" dirty="0"/>
                        <a:t>1</a:t>
                      </a:r>
                    </a:p>
                  </a:txBody>
                  <a:tcPr/>
                </a:tc>
                <a:tc>
                  <a:txBody>
                    <a:bodyPr/>
                    <a:lstStyle/>
                    <a:p>
                      <a:r>
                        <a:rPr lang="es-ES" dirty="0"/>
                        <a:t>1</a:t>
                      </a:r>
                    </a:p>
                  </a:txBody>
                  <a:tcPr/>
                </a:tc>
                <a:tc>
                  <a:txBody>
                    <a:bodyPr/>
                    <a:lstStyle/>
                    <a:p>
                      <a:r>
                        <a:rPr lang="es-ES" dirty="0"/>
                        <a:t>1</a:t>
                      </a:r>
                    </a:p>
                  </a:txBody>
                  <a:tcPr/>
                </a:tc>
                <a:tc>
                  <a:txBody>
                    <a:bodyPr/>
                    <a:lstStyle/>
                    <a:p>
                      <a:r>
                        <a:rPr lang="es-ES" dirty="0"/>
                        <a:t>6</a:t>
                      </a:r>
                    </a:p>
                  </a:txBody>
                  <a:tcPr/>
                </a:tc>
                <a:tc>
                  <a:txBody>
                    <a:bodyPr/>
                    <a:lstStyle/>
                    <a:p>
                      <a:r>
                        <a:rPr lang="es-ES" dirty="0"/>
                        <a:t>2</a:t>
                      </a:r>
                    </a:p>
                  </a:txBody>
                  <a:tcPr/>
                </a:tc>
                <a:tc>
                  <a:txBody>
                    <a:bodyPr/>
                    <a:lstStyle/>
                    <a:p>
                      <a:r>
                        <a:rPr lang="es-ES" dirty="0"/>
                        <a:t>5</a:t>
                      </a:r>
                    </a:p>
                  </a:txBody>
                  <a:tcPr/>
                </a:tc>
                <a:tc>
                  <a:txBody>
                    <a:bodyPr/>
                    <a:lstStyle/>
                    <a:p>
                      <a:r>
                        <a:rPr lang="es-ES" dirty="0"/>
                        <a:t>1</a:t>
                      </a:r>
                    </a:p>
                  </a:txBody>
                  <a:tcPr/>
                </a:tc>
                <a:tc>
                  <a:txBody>
                    <a:bodyPr/>
                    <a:lstStyle/>
                    <a:p>
                      <a:r>
                        <a:rPr lang="es-ES" dirty="0"/>
                        <a:t>5</a:t>
                      </a:r>
                    </a:p>
                  </a:txBody>
                  <a:tcPr/>
                </a:tc>
                <a:tc>
                  <a:txBody>
                    <a:bodyPr/>
                    <a:lstStyle/>
                    <a:p>
                      <a:r>
                        <a:rPr lang="es-ES" dirty="0"/>
                        <a:t>6</a:t>
                      </a:r>
                    </a:p>
                  </a:txBody>
                  <a:tcPr/>
                </a:tc>
                <a:extLst>
                  <a:ext uri="{0D108BD9-81ED-4DB2-BD59-A6C34878D82A}">
                    <a16:rowId xmlns:a16="http://schemas.microsoft.com/office/drawing/2014/main" val="3530335545"/>
                  </a:ext>
                </a:extLst>
              </a:tr>
            </a:tbl>
          </a:graphicData>
        </a:graphic>
      </p:graphicFrame>
      <p:graphicFrame>
        <p:nvGraphicFramePr>
          <p:cNvPr id="9" name="Tabla 8">
            <a:extLst>
              <a:ext uri="{FF2B5EF4-FFF2-40B4-BE49-F238E27FC236}">
                <a16:creationId xmlns:a16="http://schemas.microsoft.com/office/drawing/2014/main" id="{11ECB933-F833-4351-879C-759BDD568972}"/>
              </a:ext>
            </a:extLst>
          </p:cNvPr>
          <p:cNvGraphicFramePr>
            <a:graphicFrameLocks noGrp="1"/>
          </p:cNvGraphicFramePr>
          <p:nvPr>
            <p:extLst>
              <p:ext uri="{D42A27DB-BD31-4B8C-83A1-F6EECF244321}">
                <p14:modId xmlns:p14="http://schemas.microsoft.com/office/powerpoint/2010/main" val="294447724"/>
              </p:ext>
            </p:extLst>
          </p:nvPr>
        </p:nvGraphicFramePr>
        <p:xfrm>
          <a:off x="8165490" y="3428640"/>
          <a:ext cx="2439620" cy="1595259"/>
        </p:xfrm>
        <a:graphic>
          <a:graphicData uri="http://schemas.openxmlformats.org/drawingml/2006/table">
            <a:tbl>
              <a:tblPr firstRow="1" bandRow="1">
                <a:tableStyleId>{5C22544A-7EE6-4342-B048-85BDC9FD1C3A}</a:tableStyleId>
              </a:tblPr>
              <a:tblGrid>
                <a:gridCol w="609905">
                  <a:extLst>
                    <a:ext uri="{9D8B030D-6E8A-4147-A177-3AD203B41FA5}">
                      <a16:colId xmlns:a16="http://schemas.microsoft.com/office/drawing/2014/main" val="4023770350"/>
                    </a:ext>
                  </a:extLst>
                </a:gridCol>
                <a:gridCol w="609905">
                  <a:extLst>
                    <a:ext uri="{9D8B030D-6E8A-4147-A177-3AD203B41FA5}">
                      <a16:colId xmlns:a16="http://schemas.microsoft.com/office/drawing/2014/main" val="1820456916"/>
                    </a:ext>
                  </a:extLst>
                </a:gridCol>
                <a:gridCol w="609905">
                  <a:extLst>
                    <a:ext uri="{9D8B030D-6E8A-4147-A177-3AD203B41FA5}">
                      <a16:colId xmlns:a16="http://schemas.microsoft.com/office/drawing/2014/main" val="1596432439"/>
                    </a:ext>
                  </a:extLst>
                </a:gridCol>
                <a:gridCol w="609905">
                  <a:extLst>
                    <a:ext uri="{9D8B030D-6E8A-4147-A177-3AD203B41FA5}">
                      <a16:colId xmlns:a16="http://schemas.microsoft.com/office/drawing/2014/main" val="1162261254"/>
                    </a:ext>
                  </a:extLst>
                </a:gridCol>
              </a:tblGrid>
              <a:tr h="238897">
                <a:tc>
                  <a:txBody>
                    <a:bodyPr/>
                    <a:lstStyle/>
                    <a:p>
                      <a:r>
                        <a:rPr lang="es-ES" dirty="0"/>
                        <a:t>X’1</a:t>
                      </a:r>
                    </a:p>
                  </a:txBody>
                  <a:tcPr/>
                </a:tc>
                <a:tc>
                  <a:txBody>
                    <a:bodyPr/>
                    <a:lstStyle/>
                    <a:p>
                      <a:r>
                        <a:rPr lang="es-ES" dirty="0"/>
                        <a:t>X’2</a:t>
                      </a:r>
                    </a:p>
                  </a:txBody>
                  <a:tcPr/>
                </a:tc>
                <a:tc>
                  <a:txBody>
                    <a:bodyPr/>
                    <a:lstStyle/>
                    <a:p>
                      <a:r>
                        <a:rPr lang="es-ES" dirty="0"/>
                        <a:t>X’3</a:t>
                      </a:r>
                    </a:p>
                  </a:txBody>
                  <a:tcPr/>
                </a:tc>
                <a:tc>
                  <a:txBody>
                    <a:bodyPr/>
                    <a:lstStyle/>
                    <a:p>
                      <a:r>
                        <a:rPr lang="es-ES" dirty="0"/>
                        <a:t>X’4</a:t>
                      </a:r>
                    </a:p>
                  </a:txBody>
                  <a:tcPr/>
                </a:tc>
                <a:extLst>
                  <a:ext uri="{0D108BD9-81ED-4DB2-BD59-A6C34878D82A}">
                    <a16:rowId xmlns:a16="http://schemas.microsoft.com/office/drawing/2014/main" val="707549319"/>
                  </a:ext>
                </a:extLst>
              </a:tr>
              <a:tr h="409833">
                <a:tc>
                  <a:txBody>
                    <a:bodyPr/>
                    <a:lstStyle/>
                    <a:p>
                      <a:r>
                        <a:rPr lang="es-ES" dirty="0"/>
                        <a:t>9</a:t>
                      </a:r>
                    </a:p>
                  </a:txBody>
                  <a:tcPr/>
                </a:tc>
                <a:tc>
                  <a:txBody>
                    <a:bodyPr/>
                    <a:lstStyle/>
                    <a:p>
                      <a:r>
                        <a:rPr lang="es-ES" dirty="0"/>
                        <a:t>1</a:t>
                      </a:r>
                    </a:p>
                  </a:txBody>
                  <a:tcPr/>
                </a:tc>
                <a:tc>
                  <a:txBody>
                    <a:bodyPr/>
                    <a:lstStyle/>
                    <a:p>
                      <a:r>
                        <a:rPr lang="es-ES" dirty="0"/>
                        <a:t>16</a:t>
                      </a:r>
                    </a:p>
                  </a:txBody>
                  <a:tcPr/>
                </a:tc>
                <a:tc>
                  <a:txBody>
                    <a:bodyPr/>
                    <a:lstStyle/>
                    <a:p>
                      <a:r>
                        <a:rPr lang="es-ES" dirty="0"/>
                        <a:t>-24</a:t>
                      </a:r>
                    </a:p>
                  </a:txBody>
                  <a:tcPr/>
                </a:tc>
                <a:extLst>
                  <a:ext uri="{0D108BD9-81ED-4DB2-BD59-A6C34878D82A}">
                    <a16:rowId xmlns:a16="http://schemas.microsoft.com/office/drawing/2014/main" val="1572553048"/>
                  </a:ext>
                </a:extLst>
              </a:tr>
              <a:tr h="409833">
                <a:tc>
                  <a:txBody>
                    <a:bodyPr/>
                    <a:lstStyle/>
                    <a:p>
                      <a:r>
                        <a:rPr lang="es-ES" dirty="0"/>
                        <a:t>26</a:t>
                      </a:r>
                    </a:p>
                  </a:txBody>
                  <a:tcPr/>
                </a:tc>
                <a:tc>
                  <a:txBody>
                    <a:bodyPr/>
                    <a:lstStyle/>
                    <a:p>
                      <a:r>
                        <a:rPr lang="es-ES" dirty="0"/>
                        <a:t>-4</a:t>
                      </a:r>
                    </a:p>
                  </a:txBody>
                  <a:tcPr/>
                </a:tc>
                <a:tc>
                  <a:txBody>
                    <a:bodyPr/>
                    <a:lstStyle/>
                    <a:p>
                      <a:r>
                        <a:rPr lang="es-ES" dirty="0"/>
                        <a:t>-9</a:t>
                      </a:r>
                    </a:p>
                  </a:txBody>
                  <a:tcPr/>
                </a:tc>
                <a:tc>
                  <a:txBody>
                    <a:bodyPr/>
                    <a:lstStyle/>
                    <a:p>
                      <a:r>
                        <a:rPr lang="es-ES" dirty="0"/>
                        <a:t>-32</a:t>
                      </a:r>
                    </a:p>
                  </a:txBody>
                  <a:tcPr/>
                </a:tc>
                <a:extLst>
                  <a:ext uri="{0D108BD9-81ED-4DB2-BD59-A6C34878D82A}">
                    <a16:rowId xmlns:a16="http://schemas.microsoft.com/office/drawing/2014/main" val="2677093384"/>
                  </a:ext>
                </a:extLst>
              </a:tr>
              <a:tr h="409833">
                <a:tc>
                  <a:txBody>
                    <a:bodyPr/>
                    <a:lstStyle/>
                    <a:p>
                      <a:r>
                        <a:rPr lang="es-ES" dirty="0"/>
                        <a:t>42</a:t>
                      </a:r>
                    </a:p>
                  </a:txBody>
                  <a:tcPr/>
                </a:tc>
                <a:tc>
                  <a:txBody>
                    <a:bodyPr/>
                    <a:lstStyle/>
                    <a:p>
                      <a:r>
                        <a:rPr lang="es-ES" dirty="0"/>
                        <a:t>-6</a:t>
                      </a:r>
                    </a:p>
                  </a:txBody>
                  <a:tcPr/>
                </a:tc>
                <a:tc>
                  <a:txBody>
                    <a:bodyPr/>
                    <a:lstStyle/>
                    <a:p>
                      <a:r>
                        <a:rPr lang="es-ES" dirty="0"/>
                        <a:t>-2</a:t>
                      </a:r>
                    </a:p>
                  </a:txBody>
                  <a:tcPr/>
                </a:tc>
                <a:tc>
                  <a:txBody>
                    <a:bodyPr/>
                    <a:lstStyle/>
                    <a:p>
                      <a:r>
                        <a:rPr lang="es-ES" dirty="0"/>
                        <a:t>-79</a:t>
                      </a:r>
                    </a:p>
                  </a:txBody>
                  <a:tcPr/>
                </a:tc>
                <a:extLst>
                  <a:ext uri="{0D108BD9-81ED-4DB2-BD59-A6C34878D82A}">
                    <a16:rowId xmlns:a16="http://schemas.microsoft.com/office/drawing/2014/main" val="3530335545"/>
                  </a:ext>
                </a:extLst>
              </a:tr>
            </a:tbl>
          </a:graphicData>
        </a:graphic>
      </p:graphicFrame>
      <p:sp>
        <p:nvSpPr>
          <p:cNvPr id="3" name="CuadroTexto 2">
            <a:extLst>
              <a:ext uri="{FF2B5EF4-FFF2-40B4-BE49-F238E27FC236}">
                <a16:creationId xmlns:a16="http://schemas.microsoft.com/office/drawing/2014/main" id="{FEBF2507-FAA5-4A5D-A2E5-B6E675613109}"/>
              </a:ext>
            </a:extLst>
          </p:cNvPr>
          <p:cNvSpPr txBox="1"/>
          <p:nvPr/>
        </p:nvSpPr>
        <p:spPr>
          <a:xfrm>
            <a:off x="6488327" y="5131697"/>
            <a:ext cx="5380212" cy="369332"/>
          </a:xfrm>
          <a:prstGeom prst="rect">
            <a:avLst/>
          </a:prstGeom>
          <a:noFill/>
        </p:spPr>
        <p:txBody>
          <a:bodyPr wrap="square" rtlCol="0">
            <a:spAutoFit/>
          </a:bodyPr>
          <a:lstStyle/>
          <a:p>
            <a:r>
              <a:rPr lang="es-ES" dirty="0"/>
              <a:t>X’1 = 2*X1 + 3*X2 – X3 + 7*X4 – 5*X5 +X9</a:t>
            </a:r>
          </a:p>
        </p:txBody>
      </p:sp>
      <p:sp>
        <p:nvSpPr>
          <p:cNvPr id="11" name="CuadroTexto 10">
            <a:extLst>
              <a:ext uri="{FF2B5EF4-FFF2-40B4-BE49-F238E27FC236}">
                <a16:creationId xmlns:a16="http://schemas.microsoft.com/office/drawing/2014/main" id="{E6B339E8-A3D2-4F85-8E63-4012B62927DC}"/>
              </a:ext>
            </a:extLst>
          </p:cNvPr>
          <p:cNvSpPr txBox="1"/>
          <p:nvPr/>
        </p:nvSpPr>
        <p:spPr>
          <a:xfrm>
            <a:off x="6488327" y="5456722"/>
            <a:ext cx="5489144" cy="369332"/>
          </a:xfrm>
          <a:prstGeom prst="rect">
            <a:avLst/>
          </a:prstGeom>
          <a:noFill/>
        </p:spPr>
        <p:txBody>
          <a:bodyPr wrap="square" rtlCol="0">
            <a:spAutoFit/>
          </a:bodyPr>
          <a:lstStyle/>
          <a:p>
            <a:r>
              <a:rPr lang="es-ES" dirty="0"/>
              <a:t>X’2 = 5*X1 - 4*X2 + 3*X3 - 2*X4 + X5 +X7 +X8 –X9</a:t>
            </a:r>
          </a:p>
        </p:txBody>
      </p:sp>
      <p:sp>
        <p:nvSpPr>
          <p:cNvPr id="15" name="CuadroTexto 14">
            <a:extLst>
              <a:ext uri="{FF2B5EF4-FFF2-40B4-BE49-F238E27FC236}">
                <a16:creationId xmlns:a16="http://schemas.microsoft.com/office/drawing/2014/main" id="{B3CDA118-A0BC-405C-9C9A-E1D6E0337BDC}"/>
              </a:ext>
            </a:extLst>
          </p:cNvPr>
          <p:cNvSpPr txBox="1"/>
          <p:nvPr/>
        </p:nvSpPr>
        <p:spPr>
          <a:xfrm>
            <a:off x="6488327" y="5822188"/>
            <a:ext cx="5380212" cy="369332"/>
          </a:xfrm>
          <a:prstGeom prst="rect">
            <a:avLst/>
          </a:prstGeom>
          <a:noFill/>
        </p:spPr>
        <p:txBody>
          <a:bodyPr wrap="square" rtlCol="0">
            <a:spAutoFit/>
          </a:bodyPr>
          <a:lstStyle/>
          <a:p>
            <a:r>
              <a:rPr lang="es-ES" dirty="0"/>
              <a:t>X’3 = X2 + 3*X3 – X4 + 7*X5 – 5*X6 +X7 + 2*X8</a:t>
            </a:r>
          </a:p>
        </p:txBody>
      </p:sp>
      <p:sp>
        <p:nvSpPr>
          <p:cNvPr id="16" name="CuadroTexto 15">
            <a:extLst>
              <a:ext uri="{FF2B5EF4-FFF2-40B4-BE49-F238E27FC236}">
                <a16:creationId xmlns:a16="http://schemas.microsoft.com/office/drawing/2014/main" id="{4A1C014D-CFDC-4E33-B248-D6242AEBEE97}"/>
              </a:ext>
            </a:extLst>
          </p:cNvPr>
          <p:cNvSpPr txBox="1"/>
          <p:nvPr/>
        </p:nvSpPr>
        <p:spPr>
          <a:xfrm>
            <a:off x="6488327" y="6147213"/>
            <a:ext cx="5380212" cy="369332"/>
          </a:xfrm>
          <a:prstGeom prst="rect">
            <a:avLst/>
          </a:prstGeom>
          <a:noFill/>
        </p:spPr>
        <p:txBody>
          <a:bodyPr wrap="square" rtlCol="0">
            <a:spAutoFit/>
          </a:bodyPr>
          <a:lstStyle/>
          <a:p>
            <a:r>
              <a:rPr lang="es-ES" dirty="0"/>
              <a:t>X’4 = 7*X1 + 9*X2 + 2*X4 – 12*X6 + 3*X7 -10*X8</a:t>
            </a:r>
          </a:p>
        </p:txBody>
      </p:sp>
      <p:sp>
        <p:nvSpPr>
          <p:cNvPr id="6" name="Flecha: hacia abajo 5">
            <a:extLst>
              <a:ext uri="{FF2B5EF4-FFF2-40B4-BE49-F238E27FC236}">
                <a16:creationId xmlns:a16="http://schemas.microsoft.com/office/drawing/2014/main" id="{CA52D771-1217-4031-9803-6AE1366D9C5B}"/>
              </a:ext>
            </a:extLst>
          </p:cNvPr>
          <p:cNvSpPr/>
          <p:nvPr/>
        </p:nvSpPr>
        <p:spPr>
          <a:xfrm>
            <a:off x="9053830" y="2438280"/>
            <a:ext cx="662940" cy="8461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649080" y="629280"/>
            <a:ext cx="4943520" cy="1621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400" b="0" strike="noStrike" spc="-1" dirty="0">
                <a:solidFill>
                  <a:srgbClr val="FF0000"/>
                </a:solidFill>
                <a:latin typeface="Calibri Light"/>
              </a:rPr>
              <a:t>¿</a:t>
            </a:r>
            <a:r>
              <a:rPr lang="en-US" sz="4400" b="0" strike="noStrike" spc="-1" dirty="0" err="1">
                <a:solidFill>
                  <a:srgbClr val="FF0000"/>
                </a:solidFill>
                <a:latin typeface="Calibri Light"/>
              </a:rPr>
              <a:t>Qué</a:t>
            </a:r>
            <a:r>
              <a:rPr lang="en-US" sz="4400" b="0" strike="noStrike" spc="-1" dirty="0">
                <a:solidFill>
                  <a:srgbClr val="FF0000"/>
                </a:solidFill>
                <a:latin typeface="Calibri Light"/>
              </a:rPr>
              <a:t> es el </a:t>
            </a:r>
            <a:r>
              <a:rPr lang="en-US" sz="4400" spc="-1" dirty="0">
                <a:solidFill>
                  <a:srgbClr val="FF0000"/>
                </a:solidFill>
                <a:latin typeface="Calibri Light"/>
              </a:rPr>
              <a:t>PCA</a:t>
            </a:r>
            <a:r>
              <a:rPr lang="en-US" sz="4400" b="0" strike="noStrike" spc="-1" dirty="0">
                <a:solidFill>
                  <a:srgbClr val="FF0000"/>
                </a:solidFill>
                <a:latin typeface="Calibri Light"/>
              </a:rPr>
              <a:t>?</a:t>
            </a:r>
            <a:endParaRPr lang="es-ES" sz="4400" b="0" strike="noStrike" spc="-1" dirty="0">
              <a:latin typeface="Arial"/>
            </a:endParaRPr>
          </a:p>
        </p:txBody>
      </p:sp>
      <p:sp>
        <p:nvSpPr>
          <p:cNvPr id="47" name="CustomShape 2"/>
          <p:cNvSpPr/>
          <p:nvPr/>
        </p:nvSpPr>
        <p:spPr>
          <a:xfrm>
            <a:off x="649080" y="2438280"/>
            <a:ext cx="4943520" cy="353331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El método de PCA permite por lo tanto “condensar” la información aportada por múltiples variables en solo unas pocas componentes. Esto lo convierte en un método muy útil de aplicar previa utilización de otras técnicas estadísticas tales como regresión, </a:t>
            </a:r>
            <a:r>
              <a:rPr lang="es-ES" sz="1700" b="0" strike="noStrike" spc="-1" dirty="0" err="1">
                <a:solidFill>
                  <a:schemeClr val="bg1"/>
                </a:solidFill>
                <a:latin typeface="Calibri" panose="020F0502020204030204" pitchFamily="34" charset="0"/>
                <a:cs typeface="Calibri" panose="020F0502020204030204" pitchFamily="34" charset="0"/>
              </a:rPr>
              <a:t>clustering</a:t>
            </a:r>
            <a:r>
              <a:rPr lang="es-ES" sz="1700" b="0" strike="noStrike" spc="-1" dirty="0">
                <a:solidFill>
                  <a:schemeClr val="bg1"/>
                </a:solidFill>
                <a:latin typeface="Calibri" panose="020F0502020204030204" pitchFamily="34" charset="0"/>
                <a:cs typeface="Calibri" panose="020F0502020204030204" pitchFamily="34" charset="0"/>
              </a:rPr>
              <a:t>, etc.</a:t>
            </a: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577560" y="557640"/>
            <a:ext cx="5129640" cy="5738400"/>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4" name="Imagen 3">
            <a:extLst>
              <a:ext uri="{FF2B5EF4-FFF2-40B4-BE49-F238E27FC236}">
                <a16:creationId xmlns:a16="http://schemas.microsoft.com/office/drawing/2014/main" id="{ADD8239F-6CD7-4A89-A295-17E3EC50E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3416" y="1065393"/>
            <a:ext cx="5157567" cy="5157567"/>
          </a:xfrm>
          <a:prstGeom prst="rect">
            <a:avLst/>
          </a:prstGeom>
        </p:spPr>
      </p:pic>
    </p:spTree>
    <p:extLst>
      <p:ext uri="{BB962C8B-B14F-4D97-AF65-F5344CB8AC3E}">
        <p14:creationId xmlns:p14="http://schemas.microsoft.com/office/powerpoint/2010/main" val="2899088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665280" y="160338"/>
            <a:ext cx="4943520" cy="11248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b="0" strike="noStrike" spc="-1" dirty="0">
                <a:solidFill>
                  <a:srgbClr val="FF0000"/>
                </a:solidFill>
                <a:latin typeface="Calibri Light"/>
              </a:rPr>
              <a:t>Álgebra lineal</a:t>
            </a:r>
            <a:endParaRPr lang="es-ES" sz="4400" b="0" strike="noStrike" spc="-1" dirty="0">
              <a:latin typeface="Arial"/>
            </a:endParaRPr>
          </a:p>
        </p:txBody>
      </p:sp>
      <p:sp>
        <p:nvSpPr>
          <p:cNvPr id="47" name="CustomShape 2"/>
          <p:cNvSpPr/>
          <p:nvPr/>
        </p:nvSpPr>
        <p:spPr>
          <a:xfrm>
            <a:off x="649080" y="1285213"/>
            <a:ext cx="4943520" cy="549814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Para calcular el PCA debemos obtener la matriz de covarianza de nuestros datos.</a:t>
            </a:r>
          </a:p>
          <a:p>
            <a:pPr marL="228600" indent="-227880">
              <a:lnSpc>
                <a:spcPct val="90000"/>
              </a:lnSpc>
              <a:spcBef>
                <a:spcPts val="1001"/>
              </a:spcBef>
              <a:buClr>
                <a:srgbClr val="FFFFFF"/>
              </a:buClr>
              <a:buFont typeface="Arial"/>
              <a:buChar char="•"/>
            </a:pP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endParaRPr lang="es-ES" sz="1700" spc="-1" dirty="0">
              <a:solidFill>
                <a:schemeClr val="bg1"/>
              </a:solidFill>
              <a:latin typeface="Calibri" panose="020F0502020204030204" pitchFamily="34" charset="0"/>
              <a:cs typeface="Calibri" panose="020F0502020204030204" pitchFamily="34" charset="0"/>
            </a:endParaRPr>
          </a:p>
          <a:p>
            <a:pPr marL="720">
              <a:lnSpc>
                <a:spcPct val="90000"/>
              </a:lnSpc>
              <a:spcBef>
                <a:spcPts val="1001"/>
              </a:spcBef>
              <a:buClr>
                <a:srgbClr val="FFFFFF"/>
              </a:buClr>
            </a:pP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Realizamos transformaciones lineales de nuestra matriz de covarianza: transformaciones de los puntos en el plano.</a:t>
            </a: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Las transformaciones nos devuelven dos vectores (u, v, en la imagen).</a:t>
            </a:r>
          </a:p>
          <a:p>
            <a:pPr marL="685800" lvl="1"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Vectores propios (dirección): </a:t>
            </a:r>
            <a:r>
              <a:rPr lang="es-ES" sz="1700" spc="-1" dirty="0" err="1">
                <a:solidFill>
                  <a:schemeClr val="bg1"/>
                </a:solidFill>
                <a:latin typeface="Calibri" panose="020F0502020204030204" pitchFamily="34" charset="0"/>
                <a:cs typeface="Calibri" panose="020F0502020204030204" pitchFamily="34" charset="0"/>
              </a:rPr>
              <a:t>Eigenvectors</a:t>
            </a: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Las transformaciones nos devuelven los valores propios (</a:t>
            </a:r>
            <a:r>
              <a:rPr lang="es-ES" sz="1700" spc="-1" dirty="0" err="1">
                <a:solidFill>
                  <a:schemeClr val="bg1"/>
                </a:solidFill>
                <a:latin typeface="Calibri" panose="020F0502020204030204" pitchFamily="34" charset="0"/>
                <a:cs typeface="Calibri" panose="020F0502020204030204" pitchFamily="34" charset="0"/>
              </a:rPr>
              <a:t>Eigenvalues</a:t>
            </a:r>
            <a:r>
              <a:rPr lang="es-ES" sz="1700" spc="-1" dirty="0">
                <a:solidFill>
                  <a:schemeClr val="bg1"/>
                </a:solidFill>
                <a:latin typeface="Calibri" panose="020F0502020204030204" pitchFamily="34" charset="0"/>
                <a:cs typeface="Calibri" panose="020F0502020204030204" pitchFamily="34" charset="0"/>
              </a:rPr>
              <a:t>).</a:t>
            </a:r>
          </a:p>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Aquellos valores (</a:t>
            </a:r>
            <a:r>
              <a:rPr lang="es-ES" sz="1700" spc="-1" dirty="0" err="1">
                <a:solidFill>
                  <a:schemeClr val="bg1"/>
                </a:solidFill>
                <a:latin typeface="Calibri" panose="020F0502020204030204" pitchFamily="34" charset="0"/>
                <a:cs typeface="Calibri" panose="020F0502020204030204" pitchFamily="34" charset="0"/>
              </a:rPr>
              <a:t>eigenvalues</a:t>
            </a:r>
            <a:r>
              <a:rPr lang="es-ES" sz="1700" spc="-1" dirty="0">
                <a:solidFill>
                  <a:schemeClr val="bg1"/>
                </a:solidFill>
                <a:latin typeface="Calibri" panose="020F0502020204030204" pitchFamily="34" charset="0"/>
                <a:cs typeface="Calibri" panose="020F0502020204030204" pitchFamily="34" charset="0"/>
              </a:rPr>
              <a:t>) más altos, son los que representan la mayor varianza de nuestros datos.</a:t>
            </a:r>
          </a:p>
          <a:p>
            <a:pPr marL="228600" indent="-227880">
              <a:lnSpc>
                <a:spcPct val="90000"/>
              </a:lnSpc>
              <a:spcBef>
                <a:spcPts val="1001"/>
              </a:spcBef>
              <a:buClr>
                <a:srgbClr val="FFFFFF"/>
              </a:buClr>
              <a:buFont typeface="Arial"/>
              <a:buChar char="•"/>
            </a:pPr>
            <a:endParaRPr lang="es-ES" sz="1700" spc="-1" dirty="0">
              <a:solidFill>
                <a:schemeClr val="bg1"/>
              </a:solidFill>
              <a:latin typeface="Calibri" panose="020F0502020204030204" pitchFamily="34" charset="0"/>
              <a:cs typeface="Calibri" panose="020F0502020204030204" pitchFamily="34" charset="0"/>
            </a:endParaRPr>
          </a:p>
          <a:p>
            <a:pPr marL="228600" indent="-227880">
              <a:lnSpc>
                <a:spcPct val="90000"/>
              </a:lnSpc>
              <a:spcBef>
                <a:spcPts val="1001"/>
              </a:spcBef>
              <a:buClr>
                <a:srgbClr val="FFFFFF"/>
              </a:buClr>
              <a:buFont typeface="Arial"/>
              <a:buChar char="•"/>
            </a:pPr>
            <a:endParaRPr lang="es-ES" sz="1700" b="0" strike="noStrike" spc="-1" dirty="0">
              <a:solidFill>
                <a:schemeClr val="bg1"/>
              </a:solidFill>
              <a:latin typeface="Calibri" panose="020F0502020204030204" pitchFamily="34" charset="0"/>
              <a:cs typeface="Calibri" panose="020F0502020204030204" pitchFamily="34" charset="0"/>
            </a:endParaRPr>
          </a:p>
        </p:txBody>
      </p:sp>
      <p:sp>
        <p:nvSpPr>
          <p:cNvPr id="48" name="CustomShape 3"/>
          <p:cNvSpPr/>
          <p:nvPr/>
        </p:nvSpPr>
        <p:spPr>
          <a:xfrm>
            <a:off x="6096000" y="-180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577560" y="557640"/>
            <a:ext cx="5129640" cy="5738400"/>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6" name="Imagen 5">
            <a:extLst>
              <a:ext uri="{FF2B5EF4-FFF2-40B4-BE49-F238E27FC236}">
                <a16:creationId xmlns:a16="http://schemas.microsoft.com/office/drawing/2014/main" id="{D58E3D29-DEBE-4C00-9E56-045D624FF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7560" y="2371337"/>
            <a:ext cx="5048383" cy="3849183"/>
          </a:xfrm>
          <a:prstGeom prst="rect">
            <a:avLst/>
          </a:prstGeom>
        </p:spPr>
      </p:pic>
      <p:cxnSp>
        <p:nvCxnSpPr>
          <p:cNvPr id="10" name="Conector recto de flecha 9">
            <a:extLst>
              <a:ext uri="{FF2B5EF4-FFF2-40B4-BE49-F238E27FC236}">
                <a16:creationId xmlns:a16="http://schemas.microsoft.com/office/drawing/2014/main" id="{AAC15BAB-03C3-4865-A440-76405DE51C03}"/>
              </a:ext>
            </a:extLst>
          </p:cNvPr>
          <p:cNvCxnSpPr/>
          <p:nvPr/>
        </p:nvCxnSpPr>
        <p:spPr>
          <a:xfrm flipV="1">
            <a:off x="5299788" y="1110343"/>
            <a:ext cx="1950098" cy="50385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pic>
        <p:nvPicPr>
          <p:cNvPr id="2" name="Imagen 1">
            <a:extLst>
              <a:ext uri="{FF2B5EF4-FFF2-40B4-BE49-F238E27FC236}">
                <a16:creationId xmlns:a16="http://schemas.microsoft.com/office/drawing/2014/main" id="{3130F512-2074-4B8D-BBC3-9A0212582FAC}"/>
              </a:ext>
            </a:extLst>
          </p:cNvPr>
          <p:cNvPicPr>
            <a:picLocks noChangeAspect="1"/>
          </p:cNvPicPr>
          <p:nvPr/>
        </p:nvPicPr>
        <p:blipFill>
          <a:blip r:embed="rId4"/>
          <a:stretch>
            <a:fillRect/>
          </a:stretch>
        </p:blipFill>
        <p:spPr>
          <a:xfrm>
            <a:off x="1760894" y="1860298"/>
            <a:ext cx="2752290" cy="550458"/>
          </a:xfrm>
          <a:prstGeom prst="rect">
            <a:avLst/>
          </a:prstGeom>
        </p:spPr>
      </p:pic>
      <p:pic>
        <p:nvPicPr>
          <p:cNvPr id="3" name="Imagen 2">
            <a:extLst>
              <a:ext uri="{FF2B5EF4-FFF2-40B4-BE49-F238E27FC236}">
                <a16:creationId xmlns:a16="http://schemas.microsoft.com/office/drawing/2014/main" id="{32D05286-120A-4B3D-A72E-96830A886BFA}"/>
              </a:ext>
            </a:extLst>
          </p:cNvPr>
          <p:cNvPicPr>
            <a:picLocks noChangeAspect="1"/>
          </p:cNvPicPr>
          <p:nvPr/>
        </p:nvPicPr>
        <p:blipFill>
          <a:blip r:embed="rId5"/>
          <a:stretch>
            <a:fillRect/>
          </a:stretch>
        </p:blipFill>
        <p:spPr>
          <a:xfrm>
            <a:off x="1980186" y="2514250"/>
            <a:ext cx="2313706" cy="638175"/>
          </a:xfrm>
          <a:prstGeom prst="rect">
            <a:avLst/>
          </a:prstGeom>
        </p:spPr>
      </p:pic>
      <p:grpSp>
        <p:nvGrpSpPr>
          <p:cNvPr id="7" name="Grupo 6">
            <a:extLst>
              <a:ext uri="{FF2B5EF4-FFF2-40B4-BE49-F238E27FC236}">
                <a16:creationId xmlns:a16="http://schemas.microsoft.com/office/drawing/2014/main" id="{722A69E4-227D-4F91-A37B-589EAD545F94}"/>
              </a:ext>
            </a:extLst>
          </p:cNvPr>
          <p:cNvGrpSpPr/>
          <p:nvPr/>
        </p:nvGrpSpPr>
        <p:grpSpPr>
          <a:xfrm>
            <a:off x="7363910" y="717978"/>
            <a:ext cx="3433180" cy="653241"/>
            <a:chOff x="7363910" y="717978"/>
            <a:chExt cx="3433180" cy="653241"/>
          </a:xfrm>
        </p:grpSpPr>
        <p:pic>
          <p:nvPicPr>
            <p:cNvPr id="8" name="Imagen 7">
              <a:extLst>
                <a:ext uri="{FF2B5EF4-FFF2-40B4-BE49-F238E27FC236}">
                  <a16:creationId xmlns:a16="http://schemas.microsoft.com/office/drawing/2014/main" id="{B31177CB-9F93-43BF-B0F0-8FBDEAB03CC4}"/>
                </a:ext>
              </a:extLst>
            </p:cNvPr>
            <p:cNvPicPr>
              <a:picLocks noChangeAspect="1"/>
            </p:cNvPicPr>
            <p:nvPr/>
          </p:nvPicPr>
          <p:blipFill rotWithShape="1">
            <a:blip r:embed="rId6">
              <a:extLst>
                <a:ext uri="{28A0092B-C50C-407E-A947-70E740481C1C}">
                  <a14:useLocalDpi xmlns:a14="http://schemas.microsoft.com/office/drawing/2010/main" val="0"/>
                </a:ext>
              </a:extLst>
            </a:blip>
            <a:srcRect r="705" b="64465"/>
            <a:stretch/>
          </p:blipFill>
          <p:spPr>
            <a:xfrm>
              <a:off x="7363910" y="717978"/>
              <a:ext cx="3433180" cy="653241"/>
            </a:xfrm>
            <a:prstGeom prst="rect">
              <a:avLst/>
            </a:prstGeom>
          </p:spPr>
        </p:pic>
        <p:pic>
          <p:nvPicPr>
            <p:cNvPr id="4" name="Imagen 3">
              <a:extLst>
                <a:ext uri="{FF2B5EF4-FFF2-40B4-BE49-F238E27FC236}">
                  <a16:creationId xmlns:a16="http://schemas.microsoft.com/office/drawing/2014/main" id="{6A55C43E-8869-4300-9D6F-41F3544A7018}"/>
                </a:ext>
              </a:extLst>
            </p:cNvPr>
            <p:cNvPicPr>
              <a:picLocks noChangeAspect="1"/>
            </p:cNvPicPr>
            <p:nvPr/>
          </p:nvPicPr>
          <p:blipFill>
            <a:blip r:embed="rId7"/>
            <a:stretch>
              <a:fillRect/>
            </a:stretch>
          </p:blipFill>
          <p:spPr>
            <a:xfrm>
              <a:off x="9834047" y="1069485"/>
              <a:ext cx="290255" cy="232204"/>
            </a:xfrm>
            <a:prstGeom prst="rect">
              <a:avLst/>
            </a:prstGeom>
          </p:spPr>
        </p:pic>
      </p:grpSp>
    </p:spTree>
    <p:extLst>
      <p:ext uri="{BB962C8B-B14F-4D97-AF65-F5344CB8AC3E}">
        <p14:creationId xmlns:p14="http://schemas.microsoft.com/office/powerpoint/2010/main" val="1381461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665280" y="160338"/>
            <a:ext cx="4943520" cy="112487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b="0" strike="noStrike" spc="-1" dirty="0">
                <a:solidFill>
                  <a:srgbClr val="FF0000"/>
                </a:solidFill>
                <a:latin typeface="Calibri Light"/>
              </a:rPr>
              <a:t>Álgebra lineal</a:t>
            </a:r>
            <a:endParaRPr lang="es-ES" sz="4400" b="0" strike="noStrike" spc="-1" dirty="0">
              <a:latin typeface="Arial"/>
            </a:endParaRPr>
          </a:p>
        </p:txBody>
      </p:sp>
      <p:sp>
        <p:nvSpPr>
          <p:cNvPr id="47" name="CustomShape 2"/>
          <p:cNvSpPr/>
          <p:nvPr/>
        </p:nvSpPr>
        <p:spPr>
          <a:xfrm>
            <a:off x="649080" y="1285213"/>
            <a:ext cx="4943520" cy="549814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s-ES" sz="1700" spc="-1" dirty="0">
                <a:solidFill>
                  <a:schemeClr val="bg1"/>
                </a:solidFill>
                <a:latin typeface="Calibri" panose="020F0502020204030204" pitchFamily="34" charset="0"/>
                <a:cs typeface="Calibri" panose="020F0502020204030204" pitchFamily="34" charset="0"/>
              </a:rPr>
              <a:t>PCA aplica dos conceptos matemáticos.</a:t>
            </a:r>
          </a:p>
          <a:p>
            <a:pPr marL="228600" indent="-227880">
              <a:lnSpc>
                <a:spcPct val="90000"/>
              </a:lnSpc>
              <a:spcBef>
                <a:spcPts val="1001"/>
              </a:spcBef>
              <a:buClr>
                <a:srgbClr val="FFFFFF"/>
              </a:buClr>
              <a:buFont typeface="Arial"/>
              <a:buChar char="•"/>
            </a:pPr>
            <a:r>
              <a:rPr lang="es-ES" sz="1700" spc="-1" dirty="0" err="1">
                <a:solidFill>
                  <a:schemeClr val="bg1"/>
                </a:solidFill>
                <a:latin typeface="Calibri" panose="020F0502020204030204" pitchFamily="34" charset="0"/>
                <a:cs typeface="Calibri" panose="020F0502020204030204" pitchFamily="34" charset="0"/>
              </a:rPr>
              <a:t>Eigenvectors</a:t>
            </a:r>
            <a:r>
              <a:rPr lang="es-ES" sz="1700" spc="-1" dirty="0">
                <a:solidFill>
                  <a:schemeClr val="bg1"/>
                </a:solidFill>
                <a:latin typeface="Calibri" panose="020F0502020204030204" pitchFamily="34" charset="0"/>
                <a:cs typeface="Calibri" panose="020F0502020204030204" pitchFamily="34" charset="0"/>
              </a:rPr>
              <a:t>:</a:t>
            </a:r>
          </a:p>
          <a:p>
            <a:pPr marL="685800" lvl="1"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Los </a:t>
            </a:r>
            <a:r>
              <a:rPr lang="es-ES" sz="1700" b="0" strike="noStrike" spc="-1" dirty="0" err="1">
                <a:solidFill>
                  <a:schemeClr val="bg1"/>
                </a:solidFill>
                <a:latin typeface="Calibri" panose="020F0502020204030204" pitchFamily="34" charset="0"/>
                <a:cs typeface="Calibri" panose="020F0502020204030204" pitchFamily="34" charset="0"/>
              </a:rPr>
              <a:t>eigenvectors</a:t>
            </a:r>
            <a:r>
              <a:rPr lang="es-ES" sz="1700" b="0" strike="noStrike" spc="-1" dirty="0">
                <a:solidFill>
                  <a:schemeClr val="bg1"/>
                </a:solidFill>
                <a:latin typeface="Calibri" panose="020F0502020204030204" pitchFamily="34" charset="0"/>
                <a:cs typeface="Calibri" panose="020F0502020204030204" pitchFamily="34" charset="0"/>
              </a:rPr>
              <a:t> de una matriz son todos aquellos vectores que, al multiplicarlos por dicha matriz, resultan en el mismo vector o en un múltiplo entero del mismo.</a:t>
            </a:r>
          </a:p>
          <a:p>
            <a:pPr marL="228600" indent="-227880">
              <a:lnSpc>
                <a:spcPct val="90000"/>
              </a:lnSpc>
              <a:spcBef>
                <a:spcPts val="1001"/>
              </a:spcBef>
              <a:buClr>
                <a:srgbClr val="FFFFFF"/>
              </a:buClr>
              <a:buFont typeface="Arial"/>
              <a:buChar char="•"/>
            </a:pPr>
            <a:r>
              <a:rPr lang="es-ES" sz="1700" b="0" strike="noStrike" spc="-1" dirty="0" err="1">
                <a:solidFill>
                  <a:schemeClr val="bg1"/>
                </a:solidFill>
                <a:latin typeface="Calibri" panose="020F0502020204030204" pitchFamily="34" charset="0"/>
                <a:cs typeface="Calibri" panose="020F0502020204030204" pitchFamily="34" charset="0"/>
              </a:rPr>
              <a:t>Eigenvalue</a:t>
            </a:r>
            <a:r>
              <a:rPr lang="es-ES" sz="1700" spc="-1" dirty="0">
                <a:solidFill>
                  <a:schemeClr val="bg1"/>
                </a:solidFill>
                <a:latin typeface="Calibri" panose="020F0502020204030204" pitchFamily="34" charset="0"/>
                <a:cs typeface="Calibri" panose="020F0502020204030204" pitchFamily="34" charset="0"/>
              </a:rPr>
              <a:t>:</a:t>
            </a:r>
          </a:p>
          <a:p>
            <a:pPr marL="685800" lvl="1"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Cuando se multiplica una matriz por alguno de sus </a:t>
            </a:r>
            <a:r>
              <a:rPr lang="es-ES" sz="1700" b="0" strike="noStrike" spc="-1" dirty="0" err="1">
                <a:solidFill>
                  <a:schemeClr val="bg1"/>
                </a:solidFill>
                <a:latin typeface="Calibri" panose="020F0502020204030204" pitchFamily="34" charset="0"/>
                <a:cs typeface="Calibri" panose="020F0502020204030204" pitchFamily="34" charset="0"/>
              </a:rPr>
              <a:t>eigenvectors</a:t>
            </a:r>
            <a:r>
              <a:rPr lang="es-ES" sz="1700" b="0" strike="noStrike" spc="-1" dirty="0">
                <a:solidFill>
                  <a:schemeClr val="bg1"/>
                </a:solidFill>
                <a:latin typeface="Calibri" panose="020F0502020204030204" pitchFamily="34" charset="0"/>
                <a:cs typeface="Calibri" panose="020F0502020204030204" pitchFamily="34" charset="0"/>
              </a:rPr>
              <a:t> se obtiene un múltiplo del vector original, es decir, el resultado es ese mismo vector multiplicado por un número. </a:t>
            </a:r>
          </a:p>
          <a:p>
            <a:pPr marL="685800" lvl="1"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A todo </a:t>
            </a:r>
            <a:r>
              <a:rPr lang="es-ES" sz="1700" b="0" strike="noStrike" spc="-1" dirty="0" err="1">
                <a:solidFill>
                  <a:schemeClr val="bg1"/>
                </a:solidFill>
                <a:latin typeface="Calibri" panose="020F0502020204030204" pitchFamily="34" charset="0"/>
                <a:cs typeface="Calibri" panose="020F0502020204030204" pitchFamily="34" charset="0"/>
              </a:rPr>
              <a:t>eigenvector</a:t>
            </a:r>
            <a:r>
              <a:rPr lang="es-ES" sz="1700" b="0" strike="noStrike" spc="-1" dirty="0">
                <a:solidFill>
                  <a:schemeClr val="bg1"/>
                </a:solidFill>
                <a:latin typeface="Calibri" panose="020F0502020204030204" pitchFamily="34" charset="0"/>
                <a:cs typeface="Calibri" panose="020F0502020204030204" pitchFamily="34" charset="0"/>
              </a:rPr>
              <a:t> le corresponde un </a:t>
            </a:r>
            <a:r>
              <a:rPr lang="es-ES" sz="1700" b="0" strike="noStrike" spc="-1" dirty="0" err="1">
                <a:solidFill>
                  <a:schemeClr val="bg1"/>
                </a:solidFill>
                <a:latin typeface="Calibri" panose="020F0502020204030204" pitchFamily="34" charset="0"/>
                <a:cs typeface="Calibri" panose="020F0502020204030204" pitchFamily="34" charset="0"/>
              </a:rPr>
              <a:t>eigenvalue</a:t>
            </a:r>
            <a:r>
              <a:rPr lang="es-ES" sz="1700" b="0" strike="noStrike" spc="-1" dirty="0">
                <a:solidFill>
                  <a:schemeClr val="bg1"/>
                </a:solidFill>
                <a:latin typeface="Calibri" panose="020F0502020204030204" pitchFamily="34" charset="0"/>
                <a:cs typeface="Calibri" panose="020F0502020204030204" pitchFamily="34" charset="0"/>
              </a:rPr>
              <a:t> y viceversa. </a:t>
            </a:r>
          </a:p>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En el método PCA, cada una de las componentes se corresponde con un </a:t>
            </a:r>
            <a:r>
              <a:rPr lang="es-ES" sz="1700" b="0" strike="noStrike" spc="-1" dirty="0" err="1">
                <a:solidFill>
                  <a:schemeClr val="bg1"/>
                </a:solidFill>
                <a:latin typeface="Calibri" panose="020F0502020204030204" pitchFamily="34" charset="0"/>
                <a:cs typeface="Calibri" panose="020F0502020204030204" pitchFamily="34" charset="0"/>
              </a:rPr>
              <a:t>eigenvector</a:t>
            </a:r>
            <a:r>
              <a:rPr lang="es-ES" sz="1700" b="0" strike="noStrike" spc="-1" dirty="0">
                <a:solidFill>
                  <a:schemeClr val="bg1"/>
                </a:solidFill>
                <a:latin typeface="Calibri" panose="020F0502020204030204" pitchFamily="34" charset="0"/>
                <a:cs typeface="Calibri" panose="020F0502020204030204" pitchFamily="34" charset="0"/>
              </a:rPr>
              <a:t>, y el orden de componente se establece por orden de </a:t>
            </a:r>
            <a:r>
              <a:rPr lang="es-ES" sz="1700" b="0" strike="noStrike" spc="-1" dirty="0" err="1">
                <a:solidFill>
                  <a:schemeClr val="bg1"/>
                </a:solidFill>
                <a:latin typeface="Calibri" panose="020F0502020204030204" pitchFamily="34" charset="0"/>
                <a:cs typeface="Calibri" panose="020F0502020204030204" pitchFamily="34" charset="0"/>
              </a:rPr>
              <a:t>eigenvalue</a:t>
            </a:r>
            <a:r>
              <a:rPr lang="es-ES" sz="1700" b="0" strike="noStrike" spc="-1" dirty="0">
                <a:solidFill>
                  <a:schemeClr val="bg1"/>
                </a:solidFill>
                <a:latin typeface="Calibri" panose="020F0502020204030204" pitchFamily="34" charset="0"/>
                <a:cs typeface="Calibri" panose="020F0502020204030204" pitchFamily="34" charset="0"/>
              </a:rPr>
              <a:t>.</a:t>
            </a: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577560" y="557640"/>
            <a:ext cx="5129640" cy="5738400"/>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6" name="Imagen 5">
            <a:extLst>
              <a:ext uri="{FF2B5EF4-FFF2-40B4-BE49-F238E27FC236}">
                <a16:creationId xmlns:a16="http://schemas.microsoft.com/office/drawing/2014/main" id="{D58E3D29-DEBE-4C00-9E56-045D624FF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7560" y="1569861"/>
            <a:ext cx="5048383" cy="3849183"/>
          </a:xfrm>
          <a:prstGeom prst="rect">
            <a:avLst/>
          </a:prstGeom>
        </p:spPr>
      </p:pic>
    </p:spTree>
    <p:extLst>
      <p:ext uri="{BB962C8B-B14F-4D97-AF65-F5344CB8AC3E}">
        <p14:creationId xmlns:p14="http://schemas.microsoft.com/office/powerpoint/2010/main" val="5838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649080" y="629280"/>
            <a:ext cx="4943520" cy="1621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b="0" strike="noStrike" spc="-1" dirty="0">
                <a:solidFill>
                  <a:srgbClr val="FF0000"/>
                </a:solidFill>
                <a:latin typeface="Calibri Light"/>
              </a:rPr>
              <a:t>¿Cómo funciona?</a:t>
            </a:r>
            <a:endParaRPr lang="es-ES" sz="4400" b="0" strike="noStrike" spc="-1" dirty="0">
              <a:latin typeface="Arial"/>
            </a:endParaRPr>
          </a:p>
        </p:txBody>
      </p:sp>
      <p:sp>
        <p:nvSpPr>
          <p:cNvPr id="47" name="CustomShape 2"/>
          <p:cNvSpPr/>
          <p:nvPr/>
        </p:nvSpPr>
        <p:spPr>
          <a:xfrm>
            <a:off x="649080" y="2438280"/>
            <a:ext cx="4943520" cy="378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s-ES" sz="1700" b="0" strike="noStrike" spc="-1" dirty="0">
                <a:solidFill>
                  <a:schemeClr val="bg1"/>
                </a:solidFill>
                <a:latin typeface="Calibri" panose="020F0502020204030204" pitchFamily="34" charset="0"/>
                <a:cs typeface="Calibri" panose="020F0502020204030204" pitchFamily="34" charset="0"/>
              </a:rPr>
              <a:t>Una forma intuitiva de entender el proceso de PCA consiste en interpretar las componentes principales desde un punto de vista geométrico.</a:t>
            </a: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sp>
      <p:sp>
        <p:nvSpPr>
          <p:cNvPr id="49" name="CustomShape 4"/>
          <p:cNvSpPr/>
          <p:nvPr/>
        </p:nvSpPr>
        <p:spPr>
          <a:xfrm>
            <a:off x="6382139" y="557639"/>
            <a:ext cx="5325061" cy="6188393"/>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026" name="Picture 2">
            <a:extLst>
              <a:ext uri="{FF2B5EF4-FFF2-40B4-BE49-F238E27FC236}">
                <a16:creationId xmlns:a16="http://schemas.microsoft.com/office/drawing/2014/main" id="{BB3A32F4-B4D2-454C-A41C-2CC30A3209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4901" y="1982754"/>
            <a:ext cx="5419660" cy="3466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35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471799" y="160338"/>
            <a:ext cx="4943520" cy="1621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b="0" strike="noStrike" spc="-1" dirty="0">
                <a:solidFill>
                  <a:srgbClr val="FF0000"/>
                </a:solidFill>
                <a:latin typeface="Calibri Light"/>
              </a:rPr>
              <a:t>¿Cómo funciona?</a:t>
            </a:r>
            <a:endParaRPr lang="es-ES" sz="4400" b="0" strike="noStrike" spc="-1" dirty="0">
              <a:latin typeface="Arial"/>
            </a:endParaRPr>
          </a:p>
        </p:txBody>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1026" name="Picture 2">
            <a:extLst>
              <a:ext uri="{FF2B5EF4-FFF2-40B4-BE49-F238E27FC236}">
                <a16:creationId xmlns:a16="http://schemas.microsoft.com/office/drawing/2014/main" id="{BB3A32F4-B4D2-454C-A41C-2CC30A3209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0339" y="1516223"/>
            <a:ext cx="7162561" cy="458105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Conector recto de flecha 2">
            <a:extLst>
              <a:ext uri="{FF2B5EF4-FFF2-40B4-BE49-F238E27FC236}">
                <a16:creationId xmlns:a16="http://schemas.microsoft.com/office/drawing/2014/main" id="{9FB5A93C-7B46-4D75-8AC9-C5C18D175499}"/>
              </a:ext>
            </a:extLst>
          </p:cNvPr>
          <p:cNvCxnSpPr>
            <a:cxnSpLocks/>
          </p:cNvCxnSpPr>
          <p:nvPr/>
        </p:nvCxnSpPr>
        <p:spPr>
          <a:xfrm>
            <a:off x="5253135" y="2080727"/>
            <a:ext cx="1212979" cy="287382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 name="Conector recto 8">
            <a:extLst>
              <a:ext uri="{FF2B5EF4-FFF2-40B4-BE49-F238E27FC236}">
                <a16:creationId xmlns:a16="http://schemas.microsoft.com/office/drawing/2014/main" id="{298FE5C0-6D91-45E5-8B88-33D0FAFD7CCD}"/>
              </a:ext>
            </a:extLst>
          </p:cNvPr>
          <p:cNvCxnSpPr>
            <a:cxnSpLocks/>
          </p:cNvCxnSpPr>
          <p:nvPr/>
        </p:nvCxnSpPr>
        <p:spPr>
          <a:xfrm flipV="1">
            <a:off x="4898571" y="4226767"/>
            <a:ext cx="1287625" cy="335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25CAAEF2-4063-407C-A4C3-CE1B34EE19F4}"/>
              </a:ext>
            </a:extLst>
          </p:cNvPr>
          <p:cNvCxnSpPr>
            <a:cxnSpLocks/>
          </p:cNvCxnSpPr>
          <p:nvPr/>
        </p:nvCxnSpPr>
        <p:spPr>
          <a:xfrm>
            <a:off x="4702629" y="3946849"/>
            <a:ext cx="195942" cy="58782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3677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471799" y="160338"/>
            <a:ext cx="4943520" cy="1621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s-ES" sz="4400" b="0" strike="noStrike" spc="-1" dirty="0">
                <a:solidFill>
                  <a:srgbClr val="FF0000"/>
                </a:solidFill>
                <a:latin typeface="Calibri Light"/>
              </a:rPr>
              <a:t>¿Cómo funciona?</a:t>
            </a:r>
            <a:endParaRPr lang="es-ES" sz="4400" b="0" strike="noStrike" spc="-1" dirty="0">
              <a:latin typeface="Arial"/>
            </a:endParaRPr>
          </a:p>
        </p:txBody>
      </p:sp>
      <p:sp>
        <p:nvSpPr>
          <p:cNvPr id="5" name="AutoShape 2" descr="k">
            <a:extLst>
              <a:ext uri="{FF2B5EF4-FFF2-40B4-BE49-F238E27FC236}">
                <a16:creationId xmlns:a16="http://schemas.microsoft.com/office/drawing/2014/main" id="{24C7544B-438A-4180-BACD-8C0D232A932A}"/>
              </a:ext>
            </a:extLst>
          </p:cNvPr>
          <p:cNvSpPr>
            <a:spLocks noChangeAspect="1" noChangeArrowheads="1"/>
          </p:cNvSpPr>
          <p:nvPr/>
        </p:nvSpPr>
        <p:spPr bwMode="auto">
          <a:xfrm>
            <a:off x="9080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2" name="CustomShape 4">
            <a:extLst>
              <a:ext uri="{FF2B5EF4-FFF2-40B4-BE49-F238E27FC236}">
                <a16:creationId xmlns:a16="http://schemas.microsoft.com/office/drawing/2014/main" id="{482D9E5A-3A51-48F7-82E5-138F8B15316E}"/>
              </a:ext>
            </a:extLst>
          </p:cNvPr>
          <p:cNvSpPr/>
          <p:nvPr/>
        </p:nvSpPr>
        <p:spPr>
          <a:xfrm>
            <a:off x="471799" y="1427584"/>
            <a:ext cx="11248402" cy="5085184"/>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sp>
      <p:cxnSp>
        <p:nvCxnSpPr>
          <p:cNvPr id="7" name="Conector recto de flecha 6">
            <a:extLst>
              <a:ext uri="{FF2B5EF4-FFF2-40B4-BE49-F238E27FC236}">
                <a16:creationId xmlns:a16="http://schemas.microsoft.com/office/drawing/2014/main" id="{B8A75235-8E08-46EF-9B60-6B2F5EB6D730}"/>
              </a:ext>
            </a:extLst>
          </p:cNvPr>
          <p:cNvCxnSpPr>
            <a:cxnSpLocks/>
          </p:cNvCxnSpPr>
          <p:nvPr/>
        </p:nvCxnSpPr>
        <p:spPr>
          <a:xfrm>
            <a:off x="1978090" y="4469363"/>
            <a:ext cx="23886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ED3FCACA-A39E-4C19-A4FD-4CFF3EB40690}"/>
              </a:ext>
            </a:extLst>
          </p:cNvPr>
          <p:cNvCxnSpPr>
            <a:cxnSpLocks/>
          </p:cNvCxnSpPr>
          <p:nvPr/>
        </p:nvCxnSpPr>
        <p:spPr>
          <a:xfrm>
            <a:off x="6999255" y="4469363"/>
            <a:ext cx="39362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Elipse 11">
            <a:extLst>
              <a:ext uri="{FF2B5EF4-FFF2-40B4-BE49-F238E27FC236}">
                <a16:creationId xmlns:a16="http://schemas.microsoft.com/office/drawing/2014/main" id="{E795267D-B6F7-4521-8A36-F16BC0D31572}"/>
              </a:ext>
            </a:extLst>
          </p:cNvPr>
          <p:cNvSpPr/>
          <p:nvPr/>
        </p:nvSpPr>
        <p:spPr>
          <a:xfrm>
            <a:off x="2236236" y="4411128"/>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3" name="Elipse 12">
            <a:extLst>
              <a:ext uri="{FF2B5EF4-FFF2-40B4-BE49-F238E27FC236}">
                <a16:creationId xmlns:a16="http://schemas.microsoft.com/office/drawing/2014/main" id="{1A44026B-785C-45D4-A78A-A14B516CA39A}"/>
              </a:ext>
            </a:extLst>
          </p:cNvPr>
          <p:cNvSpPr/>
          <p:nvPr/>
        </p:nvSpPr>
        <p:spPr>
          <a:xfrm>
            <a:off x="3951343" y="4435151"/>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16" name="Elipse 15">
            <a:extLst>
              <a:ext uri="{FF2B5EF4-FFF2-40B4-BE49-F238E27FC236}">
                <a16:creationId xmlns:a16="http://schemas.microsoft.com/office/drawing/2014/main" id="{65C0269C-7A4B-49A9-96F1-EE1DA2DC15B2}"/>
              </a:ext>
            </a:extLst>
          </p:cNvPr>
          <p:cNvSpPr/>
          <p:nvPr/>
        </p:nvSpPr>
        <p:spPr>
          <a:xfrm>
            <a:off x="2068760"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0" name="Elipse 19">
            <a:extLst>
              <a:ext uri="{FF2B5EF4-FFF2-40B4-BE49-F238E27FC236}">
                <a16:creationId xmlns:a16="http://schemas.microsoft.com/office/drawing/2014/main" id="{D79A1317-74B5-438C-9773-721415937882}"/>
              </a:ext>
            </a:extLst>
          </p:cNvPr>
          <p:cNvSpPr/>
          <p:nvPr/>
        </p:nvSpPr>
        <p:spPr>
          <a:xfrm>
            <a:off x="2445571"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2" name="Elipse 21">
            <a:extLst>
              <a:ext uri="{FF2B5EF4-FFF2-40B4-BE49-F238E27FC236}">
                <a16:creationId xmlns:a16="http://schemas.microsoft.com/office/drawing/2014/main" id="{AFA89B27-F327-4BB9-8A3D-304C29935A68}"/>
              </a:ext>
            </a:extLst>
          </p:cNvPr>
          <p:cNvSpPr/>
          <p:nvPr/>
        </p:nvSpPr>
        <p:spPr>
          <a:xfrm>
            <a:off x="2771063"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4" name="Elipse 23">
            <a:extLst>
              <a:ext uri="{FF2B5EF4-FFF2-40B4-BE49-F238E27FC236}">
                <a16:creationId xmlns:a16="http://schemas.microsoft.com/office/drawing/2014/main" id="{AE2C907D-0185-4152-A5C1-58021CDCE804}"/>
              </a:ext>
            </a:extLst>
          </p:cNvPr>
          <p:cNvSpPr/>
          <p:nvPr/>
        </p:nvSpPr>
        <p:spPr>
          <a:xfrm>
            <a:off x="3051198"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6" name="Elipse 25">
            <a:extLst>
              <a:ext uri="{FF2B5EF4-FFF2-40B4-BE49-F238E27FC236}">
                <a16:creationId xmlns:a16="http://schemas.microsoft.com/office/drawing/2014/main" id="{86A15B6E-AC8C-46C9-80BC-69DA47806EAD}"/>
              </a:ext>
            </a:extLst>
          </p:cNvPr>
          <p:cNvSpPr/>
          <p:nvPr/>
        </p:nvSpPr>
        <p:spPr>
          <a:xfrm>
            <a:off x="3136381" y="4417348"/>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28" name="Elipse 27">
            <a:extLst>
              <a:ext uri="{FF2B5EF4-FFF2-40B4-BE49-F238E27FC236}">
                <a16:creationId xmlns:a16="http://schemas.microsoft.com/office/drawing/2014/main" id="{8F149E82-1763-4ED0-BD1C-6C1FAB1E17CB}"/>
              </a:ext>
            </a:extLst>
          </p:cNvPr>
          <p:cNvSpPr/>
          <p:nvPr/>
        </p:nvSpPr>
        <p:spPr>
          <a:xfrm>
            <a:off x="3243079"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0" name="Elipse 29">
            <a:extLst>
              <a:ext uri="{FF2B5EF4-FFF2-40B4-BE49-F238E27FC236}">
                <a16:creationId xmlns:a16="http://schemas.microsoft.com/office/drawing/2014/main" id="{60E3B967-11B0-43BF-AA60-62A52DD55387}"/>
              </a:ext>
            </a:extLst>
          </p:cNvPr>
          <p:cNvSpPr/>
          <p:nvPr/>
        </p:nvSpPr>
        <p:spPr>
          <a:xfrm>
            <a:off x="3322356" y="4435151"/>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2" name="Elipse 31">
            <a:extLst>
              <a:ext uri="{FF2B5EF4-FFF2-40B4-BE49-F238E27FC236}">
                <a16:creationId xmlns:a16="http://schemas.microsoft.com/office/drawing/2014/main" id="{F1B7A2B2-66A6-4738-AEE0-7A2B2C118154}"/>
              </a:ext>
            </a:extLst>
          </p:cNvPr>
          <p:cNvSpPr/>
          <p:nvPr/>
        </p:nvSpPr>
        <p:spPr>
          <a:xfrm>
            <a:off x="3568571"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4" name="Elipse 33">
            <a:extLst>
              <a:ext uri="{FF2B5EF4-FFF2-40B4-BE49-F238E27FC236}">
                <a16:creationId xmlns:a16="http://schemas.microsoft.com/office/drawing/2014/main" id="{65F103C2-D01C-48D1-8233-6B1389FCEFAB}"/>
              </a:ext>
            </a:extLst>
          </p:cNvPr>
          <p:cNvSpPr/>
          <p:nvPr/>
        </p:nvSpPr>
        <p:spPr>
          <a:xfrm>
            <a:off x="3775872"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6" name="Elipse 35">
            <a:extLst>
              <a:ext uri="{FF2B5EF4-FFF2-40B4-BE49-F238E27FC236}">
                <a16:creationId xmlns:a16="http://schemas.microsoft.com/office/drawing/2014/main" id="{74CF9D84-3A9B-428F-8923-8C32C40EE84A}"/>
              </a:ext>
            </a:extLst>
          </p:cNvPr>
          <p:cNvSpPr/>
          <p:nvPr/>
        </p:nvSpPr>
        <p:spPr>
          <a:xfrm>
            <a:off x="3871783" y="4435151"/>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38" name="Elipse 37">
            <a:extLst>
              <a:ext uri="{FF2B5EF4-FFF2-40B4-BE49-F238E27FC236}">
                <a16:creationId xmlns:a16="http://schemas.microsoft.com/office/drawing/2014/main" id="{6FBE2CE7-695D-4B8E-B1C5-DC13C334C21F}"/>
              </a:ext>
            </a:extLst>
          </p:cNvPr>
          <p:cNvSpPr/>
          <p:nvPr/>
        </p:nvSpPr>
        <p:spPr>
          <a:xfrm>
            <a:off x="2597682"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40" name="Elipse 39">
            <a:extLst>
              <a:ext uri="{FF2B5EF4-FFF2-40B4-BE49-F238E27FC236}">
                <a16:creationId xmlns:a16="http://schemas.microsoft.com/office/drawing/2014/main" id="{D513F9DC-F76A-43CC-BA9A-3FEAD0CF2BA0}"/>
              </a:ext>
            </a:extLst>
          </p:cNvPr>
          <p:cNvSpPr/>
          <p:nvPr/>
        </p:nvSpPr>
        <p:spPr>
          <a:xfrm>
            <a:off x="2880999"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42" name="Elipse 41">
            <a:extLst>
              <a:ext uri="{FF2B5EF4-FFF2-40B4-BE49-F238E27FC236}">
                <a16:creationId xmlns:a16="http://schemas.microsoft.com/office/drawing/2014/main" id="{4C0F6EB0-E95F-4A83-ACFF-106C338A82A5}"/>
              </a:ext>
            </a:extLst>
          </p:cNvPr>
          <p:cNvSpPr/>
          <p:nvPr/>
        </p:nvSpPr>
        <p:spPr>
          <a:xfrm>
            <a:off x="7557664" y="4435151"/>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56" name="Elipse 55">
            <a:extLst>
              <a:ext uri="{FF2B5EF4-FFF2-40B4-BE49-F238E27FC236}">
                <a16:creationId xmlns:a16="http://schemas.microsoft.com/office/drawing/2014/main" id="{06B71619-40FB-46E8-AFE5-58E9F2F388F1}"/>
              </a:ext>
            </a:extLst>
          </p:cNvPr>
          <p:cNvSpPr/>
          <p:nvPr/>
        </p:nvSpPr>
        <p:spPr>
          <a:xfrm>
            <a:off x="7862463"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58" name="Elipse 57">
            <a:extLst>
              <a:ext uri="{FF2B5EF4-FFF2-40B4-BE49-F238E27FC236}">
                <a16:creationId xmlns:a16="http://schemas.microsoft.com/office/drawing/2014/main" id="{DB671B34-97FF-4863-9E1B-94BBAD4BA227}"/>
              </a:ext>
            </a:extLst>
          </p:cNvPr>
          <p:cNvSpPr/>
          <p:nvPr/>
        </p:nvSpPr>
        <p:spPr>
          <a:xfrm>
            <a:off x="7127061" y="443289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60" name="Elipse 59">
            <a:extLst>
              <a:ext uri="{FF2B5EF4-FFF2-40B4-BE49-F238E27FC236}">
                <a16:creationId xmlns:a16="http://schemas.microsoft.com/office/drawing/2014/main" id="{2035E0DF-EB90-40E0-BD2A-E84FD0860AB9}"/>
              </a:ext>
            </a:extLst>
          </p:cNvPr>
          <p:cNvSpPr/>
          <p:nvPr/>
        </p:nvSpPr>
        <p:spPr>
          <a:xfrm>
            <a:off x="7261717"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62" name="Elipse 61">
            <a:extLst>
              <a:ext uri="{FF2B5EF4-FFF2-40B4-BE49-F238E27FC236}">
                <a16:creationId xmlns:a16="http://schemas.microsoft.com/office/drawing/2014/main" id="{84D9DF75-2EBB-4CA4-944D-C33A93155157}"/>
              </a:ext>
            </a:extLst>
          </p:cNvPr>
          <p:cNvSpPr/>
          <p:nvPr/>
        </p:nvSpPr>
        <p:spPr>
          <a:xfrm>
            <a:off x="8158410"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64" name="Elipse 63">
            <a:extLst>
              <a:ext uri="{FF2B5EF4-FFF2-40B4-BE49-F238E27FC236}">
                <a16:creationId xmlns:a16="http://schemas.microsoft.com/office/drawing/2014/main" id="{314D4DC1-377D-444A-941B-723C410D48FE}"/>
              </a:ext>
            </a:extLst>
          </p:cNvPr>
          <p:cNvSpPr/>
          <p:nvPr/>
        </p:nvSpPr>
        <p:spPr>
          <a:xfrm>
            <a:off x="8463209"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66" name="Elipse 65">
            <a:extLst>
              <a:ext uri="{FF2B5EF4-FFF2-40B4-BE49-F238E27FC236}">
                <a16:creationId xmlns:a16="http://schemas.microsoft.com/office/drawing/2014/main" id="{38811182-C32D-4C7C-9FE2-1223E2FDC04C}"/>
              </a:ext>
            </a:extLst>
          </p:cNvPr>
          <p:cNvSpPr/>
          <p:nvPr/>
        </p:nvSpPr>
        <p:spPr>
          <a:xfrm>
            <a:off x="8671925"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68" name="Elipse 67">
            <a:extLst>
              <a:ext uri="{FF2B5EF4-FFF2-40B4-BE49-F238E27FC236}">
                <a16:creationId xmlns:a16="http://schemas.microsoft.com/office/drawing/2014/main" id="{44C41EC2-62FA-4BE9-B344-E4C96DE1179A}"/>
              </a:ext>
            </a:extLst>
          </p:cNvPr>
          <p:cNvSpPr/>
          <p:nvPr/>
        </p:nvSpPr>
        <p:spPr>
          <a:xfrm>
            <a:off x="8855570" y="4422710"/>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70" name="Elipse 69">
            <a:extLst>
              <a:ext uri="{FF2B5EF4-FFF2-40B4-BE49-F238E27FC236}">
                <a16:creationId xmlns:a16="http://schemas.microsoft.com/office/drawing/2014/main" id="{A0D111DC-8870-4083-9D23-0C46211DC5C7}"/>
              </a:ext>
            </a:extLst>
          </p:cNvPr>
          <p:cNvSpPr/>
          <p:nvPr/>
        </p:nvSpPr>
        <p:spPr>
          <a:xfrm>
            <a:off x="9029181" y="4420458"/>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72" name="Elipse 71">
            <a:extLst>
              <a:ext uri="{FF2B5EF4-FFF2-40B4-BE49-F238E27FC236}">
                <a16:creationId xmlns:a16="http://schemas.microsoft.com/office/drawing/2014/main" id="{6909AD0A-4295-40D4-8D2D-FB0B040D5DD4}"/>
              </a:ext>
            </a:extLst>
          </p:cNvPr>
          <p:cNvSpPr/>
          <p:nvPr/>
        </p:nvSpPr>
        <p:spPr>
          <a:xfrm>
            <a:off x="9736219" y="4423998"/>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74" name="Elipse 73">
            <a:extLst>
              <a:ext uri="{FF2B5EF4-FFF2-40B4-BE49-F238E27FC236}">
                <a16:creationId xmlns:a16="http://schemas.microsoft.com/office/drawing/2014/main" id="{F5F86D14-35AB-47D0-822F-EDEC9F80DF3A}"/>
              </a:ext>
            </a:extLst>
          </p:cNvPr>
          <p:cNvSpPr/>
          <p:nvPr/>
        </p:nvSpPr>
        <p:spPr>
          <a:xfrm>
            <a:off x="9208364"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76" name="Elipse 75">
            <a:extLst>
              <a:ext uri="{FF2B5EF4-FFF2-40B4-BE49-F238E27FC236}">
                <a16:creationId xmlns:a16="http://schemas.microsoft.com/office/drawing/2014/main" id="{B5370FAE-4FDE-47A3-B3E9-D36AEFBCD47D}"/>
              </a:ext>
            </a:extLst>
          </p:cNvPr>
          <p:cNvSpPr/>
          <p:nvPr/>
        </p:nvSpPr>
        <p:spPr>
          <a:xfrm>
            <a:off x="9325128"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78" name="Elipse 77">
            <a:extLst>
              <a:ext uri="{FF2B5EF4-FFF2-40B4-BE49-F238E27FC236}">
                <a16:creationId xmlns:a16="http://schemas.microsoft.com/office/drawing/2014/main" id="{1EE907CF-F3B1-4296-8290-DEB926E564C4}"/>
              </a:ext>
            </a:extLst>
          </p:cNvPr>
          <p:cNvSpPr/>
          <p:nvPr/>
        </p:nvSpPr>
        <p:spPr>
          <a:xfrm>
            <a:off x="9521401" y="4411128"/>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80" name="Elipse 79">
            <a:extLst>
              <a:ext uri="{FF2B5EF4-FFF2-40B4-BE49-F238E27FC236}">
                <a16:creationId xmlns:a16="http://schemas.microsoft.com/office/drawing/2014/main" id="{3CE7B0C2-DB6B-4E2B-B449-0F132C792968}"/>
              </a:ext>
            </a:extLst>
          </p:cNvPr>
          <p:cNvSpPr/>
          <p:nvPr/>
        </p:nvSpPr>
        <p:spPr>
          <a:xfrm>
            <a:off x="9936137"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82" name="Elipse 81">
            <a:extLst>
              <a:ext uri="{FF2B5EF4-FFF2-40B4-BE49-F238E27FC236}">
                <a16:creationId xmlns:a16="http://schemas.microsoft.com/office/drawing/2014/main" id="{32256894-811F-450B-9655-F33EA1319CDF}"/>
              </a:ext>
            </a:extLst>
          </p:cNvPr>
          <p:cNvSpPr/>
          <p:nvPr/>
        </p:nvSpPr>
        <p:spPr>
          <a:xfrm>
            <a:off x="10178346" y="4411986"/>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84" name="Elipse 83">
            <a:extLst>
              <a:ext uri="{FF2B5EF4-FFF2-40B4-BE49-F238E27FC236}">
                <a16:creationId xmlns:a16="http://schemas.microsoft.com/office/drawing/2014/main" id="{3118D5D8-1E77-4859-A022-E0C0C3377A25}"/>
              </a:ext>
            </a:extLst>
          </p:cNvPr>
          <p:cNvSpPr/>
          <p:nvPr/>
        </p:nvSpPr>
        <p:spPr>
          <a:xfrm>
            <a:off x="10342018"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86" name="Elipse 85">
            <a:extLst>
              <a:ext uri="{FF2B5EF4-FFF2-40B4-BE49-F238E27FC236}">
                <a16:creationId xmlns:a16="http://schemas.microsoft.com/office/drawing/2014/main" id="{21AC31DD-63D3-4600-A9F6-0D4D858BA946}"/>
              </a:ext>
            </a:extLst>
          </p:cNvPr>
          <p:cNvSpPr/>
          <p:nvPr/>
        </p:nvSpPr>
        <p:spPr>
          <a:xfrm>
            <a:off x="9805590" y="4420458"/>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88" name="Elipse 87">
            <a:extLst>
              <a:ext uri="{FF2B5EF4-FFF2-40B4-BE49-F238E27FC236}">
                <a16:creationId xmlns:a16="http://schemas.microsoft.com/office/drawing/2014/main" id="{AFE7D8FD-0494-4810-86FB-E54DDBEAFEE4}"/>
              </a:ext>
            </a:extLst>
          </p:cNvPr>
          <p:cNvSpPr/>
          <p:nvPr/>
        </p:nvSpPr>
        <p:spPr>
          <a:xfrm>
            <a:off x="10517836"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90" name="Elipse 89">
            <a:extLst>
              <a:ext uri="{FF2B5EF4-FFF2-40B4-BE49-F238E27FC236}">
                <a16:creationId xmlns:a16="http://schemas.microsoft.com/office/drawing/2014/main" id="{46F0B6B3-CF15-4C82-BC51-5795C7C3EE76}"/>
              </a:ext>
            </a:extLst>
          </p:cNvPr>
          <p:cNvSpPr/>
          <p:nvPr/>
        </p:nvSpPr>
        <p:spPr>
          <a:xfrm>
            <a:off x="3443240"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92" name="Elipse 91">
            <a:extLst>
              <a:ext uri="{FF2B5EF4-FFF2-40B4-BE49-F238E27FC236}">
                <a16:creationId xmlns:a16="http://schemas.microsoft.com/office/drawing/2014/main" id="{DD38A7C4-F5B2-442A-AF6D-7C9F66E8264C}"/>
              </a:ext>
            </a:extLst>
          </p:cNvPr>
          <p:cNvSpPr/>
          <p:nvPr/>
        </p:nvSpPr>
        <p:spPr>
          <a:xfrm>
            <a:off x="4118006" y="4429789"/>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
        <p:nvSpPr>
          <p:cNvPr id="94" name="Elipse 93">
            <a:extLst>
              <a:ext uri="{FF2B5EF4-FFF2-40B4-BE49-F238E27FC236}">
                <a16:creationId xmlns:a16="http://schemas.microsoft.com/office/drawing/2014/main" id="{7DBB765B-A50B-41FB-92F6-8820B3B3983E}"/>
              </a:ext>
            </a:extLst>
          </p:cNvPr>
          <p:cNvSpPr/>
          <p:nvPr/>
        </p:nvSpPr>
        <p:spPr>
          <a:xfrm>
            <a:off x="2328979" y="4399813"/>
            <a:ext cx="102637" cy="9330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826698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spc="-1" dirty="0">
                <a:solidFill>
                  <a:srgbClr val="FF0000"/>
                </a:solidFill>
                <a:latin typeface="Calibri Light"/>
              </a:rPr>
              <a:t>Cálculo de componentes principales</a:t>
            </a:r>
            <a:endParaRPr lang="es-ES" sz="4400" b="0" strike="noStrike" spc="-1" dirty="0">
              <a:latin typeface="Arial"/>
            </a:endParaRPr>
          </a:p>
        </p:txBody>
      </p:sp>
      <p:sp>
        <p:nvSpPr>
          <p:cNvPr id="2" name="CuadroTexto 1">
            <a:extLst>
              <a:ext uri="{FF2B5EF4-FFF2-40B4-BE49-F238E27FC236}">
                <a16:creationId xmlns:a16="http://schemas.microsoft.com/office/drawing/2014/main" id="{4689D3DF-67A6-4327-B866-005F142E13F8}"/>
              </a:ext>
            </a:extLst>
          </p:cNvPr>
          <p:cNvSpPr txBox="1"/>
          <p:nvPr/>
        </p:nvSpPr>
        <p:spPr>
          <a:xfrm>
            <a:off x="838080" y="2442131"/>
            <a:ext cx="4321749" cy="2708434"/>
          </a:xfrm>
          <a:prstGeom prst="rect">
            <a:avLst/>
          </a:prstGeom>
          <a:noFill/>
        </p:spPr>
        <p:txBody>
          <a:bodyPr wrap="square" rtlCol="0">
            <a:spAutoFit/>
          </a:bodyPr>
          <a:lstStyle/>
          <a:p>
            <a:pPr marL="285750" indent="-285750">
              <a:buFont typeface="Arial" panose="020B0604020202020204" pitchFamily="34" charset="0"/>
              <a:buChar char="•"/>
            </a:pPr>
            <a:r>
              <a:rPr lang="es-ES" sz="1700" spc="-1" dirty="0">
                <a:solidFill>
                  <a:schemeClr val="bg1"/>
                </a:solidFill>
                <a:latin typeface="Calibri" panose="020F0502020204030204" pitchFamily="34" charset="0"/>
                <a:cs typeface="Calibri" panose="020F0502020204030204" pitchFamily="34" charset="0"/>
              </a:rPr>
              <a:t>Cada componente principal se obtiene por combinación lineal de las variables originales. </a:t>
            </a:r>
          </a:p>
          <a:p>
            <a:pPr marL="285750" indent="-285750">
              <a:buFont typeface="Arial" panose="020B0604020202020204" pitchFamily="34" charset="0"/>
              <a:buChar char="•"/>
            </a:pPr>
            <a:r>
              <a:rPr lang="es-ES" sz="1700" spc="-1" dirty="0">
                <a:solidFill>
                  <a:schemeClr val="bg1"/>
                </a:solidFill>
                <a:latin typeface="Calibri" panose="020F0502020204030204" pitchFamily="34" charset="0"/>
                <a:cs typeface="Calibri" panose="020F0502020204030204" pitchFamily="34" charset="0"/>
              </a:rPr>
              <a:t>Se pueden entender como nuevas variables obtenidas al combinar de una determinada forma las variables originales.</a:t>
            </a:r>
          </a:p>
          <a:p>
            <a:pPr marL="285750" indent="-285750">
              <a:buFont typeface="Arial" panose="020B0604020202020204" pitchFamily="34" charset="0"/>
              <a:buChar char="•"/>
            </a:pPr>
            <a:r>
              <a:rPr lang="es-ES" sz="1700" spc="-1" dirty="0">
                <a:solidFill>
                  <a:schemeClr val="bg1"/>
                </a:solidFill>
                <a:latin typeface="Calibri" panose="020F0502020204030204" pitchFamily="34" charset="0"/>
                <a:cs typeface="Calibri" panose="020F0502020204030204" pitchFamily="34" charset="0"/>
              </a:rPr>
              <a:t>La primera componente principal de un grupo de variables (X1, X2, …, </a:t>
            </a:r>
            <a:r>
              <a:rPr lang="es-ES" sz="1700" spc="-1" dirty="0" err="1">
                <a:solidFill>
                  <a:schemeClr val="bg1"/>
                </a:solidFill>
                <a:latin typeface="Calibri" panose="020F0502020204030204" pitchFamily="34" charset="0"/>
                <a:cs typeface="Calibri" panose="020F0502020204030204" pitchFamily="34" charset="0"/>
              </a:rPr>
              <a:t>Xp</a:t>
            </a:r>
            <a:r>
              <a:rPr lang="es-ES" sz="1700" spc="-1" dirty="0">
                <a:solidFill>
                  <a:schemeClr val="bg1"/>
                </a:solidFill>
                <a:latin typeface="Calibri" panose="020F0502020204030204" pitchFamily="34" charset="0"/>
                <a:cs typeface="Calibri" panose="020F0502020204030204" pitchFamily="34" charset="0"/>
              </a:rPr>
              <a:t>) es la combinación lineal de dichas variables que tiene mayor varianza.</a:t>
            </a:r>
          </a:p>
        </p:txBody>
      </p:sp>
      <p:pic>
        <p:nvPicPr>
          <p:cNvPr id="5" name="Imagen 4">
            <a:extLst>
              <a:ext uri="{FF2B5EF4-FFF2-40B4-BE49-F238E27FC236}">
                <a16:creationId xmlns:a16="http://schemas.microsoft.com/office/drawing/2014/main" id="{942757AE-C17A-4721-91DC-E5247B7983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8304" y="2055838"/>
            <a:ext cx="4684656" cy="34810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3588</TotalTime>
  <Words>840</Words>
  <Application>Microsoft Office PowerPoint</Application>
  <PresentationFormat>Panorámica</PresentationFormat>
  <Paragraphs>113</Paragraphs>
  <Slides>12</Slides>
  <Notes>12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Arial</vt:lpstr>
      <vt:lpstr>Calibri</vt:lpstr>
      <vt:lpstr>Calibri Light</vt:lpstr>
      <vt:lpstr>DejaVu Sans</vt:lpstr>
      <vt:lpstr>Symbol</vt:lpstr>
      <vt:lpstr>Times New Roman</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Regresión Lineal</dc:title>
  <dc:subject/>
  <dc:creator>Gabriel VT</dc:creator>
  <dc:description/>
  <cp:lastModifiedBy>TheBridge</cp:lastModifiedBy>
  <cp:revision>63</cp:revision>
  <dcterms:created xsi:type="dcterms:W3CDTF">2020-08-31T20:14:59Z</dcterms:created>
  <dcterms:modified xsi:type="dcterms:W3CDTF">2021-02-27T03:50:23Z</dcterms:modified>
  <dc:language>es-ES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9</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