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I2+buJccPNhD4BOfP2CSGrUh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c522aaa2e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9c522aaa2e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27" name="Google Shape;227;g9c522aaa2e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c522aaa2e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9c522aaa2e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3" name="Google Shape;233;g9c522aaa2e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c522aaa2e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9c522aaa2e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2" name="Google Shape;242;g9c522aaa2e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c522aaa2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9c522aaa2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2" name="Google Shape;252;g9c522aaa2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c522aaa2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9c522aaa2e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58" name="Google Shape;258;g9c522aaa2e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c522aaa2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9c522aaa2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6" name="Google Shape;266;g9c522aaa2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c522aaa2e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9c522aaa2e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74" name="Google Shape;274;g9c522aaa2e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c522aaa2e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9c522aaa2e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86" name="Google Shape;286;g9c522aaa2e_0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c522aaa2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9c522aaa2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3" name="Google Shape;93;g9c522aaa2e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1f93e0c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a1f93e0ce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9" name="Google Shape;169;ga1f93e0ce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c522aaa2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9c522aaa2e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8" name="Google Shape;178;g9c522aaa2e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c522aaa2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9c522aaa2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7" name="Google Shape;187;g9c522aaa2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1f93e0ce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a1f93e0ce7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6" name="Google Shape;196;ga1f93e0ce7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c522aaa2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9c522aaa2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04" name="Google Shape;204;g9c522aaa2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c522aaa2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9c522aaa2e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0" name="Google Shape;210;g9c522aaa2e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c522aaa2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9c522aaa2e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19" name="Google Shape;219;g9c522aaa2e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5" name="Google Shape;2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aternova.github.io/random-forest-vi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hyperlink" Target="https://learning.oreilly.com/library/view/hands-on-machine-learning/9781492032632/ch07.html#ensembles_chapter" TargetMode="External"/><Relationship Id="rId7"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towardsdatascience.com/simple-guide-for-ensemble-learning-methods-d87cc68705a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2276518" y="2330166"/>
            <a:ext cx="7638964" cy="219766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9c522aaa2e_0_78"/>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GB">
                <a:solidFill>
                  <a:srgbClr val="FF0000"/>
                </a:solidFill>
              </a:rPr>
              <a:t>Random Forest Demo</a:t>
            </a:r>
            <a:endParaRPr>
              <a:solidFill>
                <a:srgbClr val="FF0000"/>
              </a:solidFill>
            </a:endParaRPr>
          </a:p>
          <a:p>
            <a:pPr indent="0" lvl="0" marL="0" rtl="0" algn="ctr">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indent="0" lvl="0" marL="0" rtl="0" algn="ctr">
              <a:lnSpc>
                <a:spcPct val="90000"/>
              </a:lnSpc>
              <a:spcBef>
                <a:spcPts val="0"/>
              </a:spcBef>
              <a:spcAft>
                <a:spcPts val="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b="1" lang="en-GB" sz="1700">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p:txBody>
      </p:sp>
      <p:sp>
        <p:nvSpPr>
          <p:cNvPr id="236" name="Google Shape;236;g9c522aaa2e_0_66"/>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p:txBody>
      </p:sp>
      <p:sp>
        <p:nvSpPr>
          <p:cNvPr id="245" name="Google Shape;245;g9c522aaa2e_0_133"/>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9c522aaa2e_0_5"/>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En el caso del bagging teníamos un conjunto de modelos independientes, cuyos outputs servían para el output final. En este caso de boosting los modelos se entrenan secuencialmente y por tanto existe una dependencia entre ellos.</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Básicamente en esta técnica los modelos van intentando mejorar su predecesor, recibiendo los errores del mismo, e intentando mejorar su resultado</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Los algoritmos más utilizados son:</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AdaBoost</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Gradient Boosting</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XGBoost</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p:txBody>
      </p:sp>
      <p:sp>
        <p:nvSpPr>
          <p:cNvPr id="261" name="Google Shape;261;g9c522aaa2e_0_84"/>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a:t>
            </a:r>
            <a:r>
              <a:rPr lang="en-GB" sz="1500">
                <a:solidFill>
                  <a:schemeClr val="lt1"/>
                </a:solidFill>
                <a:latin typeface="Calibri"/>
                <a:ea typeface="Calibri"/>
                <a:cs typeface="Calibri"/>
                <a:sym typeface="Calibri"/>
              </a:rPr>
              <a:t>α</a:t>
            </a:r>
            <a:r>
              <a:rPr lang="en-GB" sz="1500">
                <a:solidFill>
                  <a:schemeClr val="lt1"/>
                </a:solidFill>
                <a:latin typeface="Calibri"/>
                <a:ea typeface="Calibri"/>
                <a:cs typeface="Calibri"/>
                <a:sym typeface="Calibri"/>
              </a:rPr>
              <a:t> diferente.</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9c522aaa2e_0_108"/>
          <p:cNvSpPr txBox="1"/>
          <p:nvPr>
            <p:ph type="title"/>
          </p:nvPr>
        </p:nvSpPr>
        <p:spPr>
          <a:xfrm>
            <a:off x="684500" y="574850"/>
            <a:ext cx="7638900" cy="87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Cómo funciona el </a:t>
            </a:r>
            <a:r>
              <a:rPr lang="en-GB">
                <a:solidFill>
                  <a:srgbClr val="FF0000"/>
                </a:solidFill>
              </a:rPr>
              <a:t>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a:t>
            </a:r>
            <a:r>
              <a:rPr lang="en-GB" sz="1300">
                <a:solidFill>
                  <a:schemeClr val="lt1"/>
                </a:solidFill>
                <a:latin typeface="Calibri"/>
                <a:ea typeface="Calibri"/>
                <a:cs typeface="Calibri"/>
                <a:sym typeface="Calibri"/>
              </a:rPr>
              <a:t>btenemos su error de entrenamiento.</a:t>
            </a:r>
            <a:endParaRPr sz="1300">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indent="-323850" lvl="0" marL="457200" rtl="0" algn="l">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500">
              <a:solidFill>
                <a:schemeClr val="lt1"/>
              </a:solidFill>
              <a:latin typeface="Calibri"/>
              <a:ea typeface="Calibri"/>
              <a:cs typeface="Calibri"/>
              <a:sym typeface="Calibri"/>
            </a:endParaRPr>
          </a:p>
          <a:p>
            <a:pPr indent="0" lvl="0" marL="457200" rtl="0" algn="l">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indent="0" lvl="0" marL="0" rtl="0" algn="l">
              <a:spcBef>
                <a:spcPts val="0"/>
              </a:spcBef>
              <a:spcAft>
                <a:spcPts val="0"/>
              </a:spcAft>
              <a:buNone/>
            </a:pPr>
            <a:r>
              <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Gradient</a:t>
            </a:r>
            <a:r>
              <a:rPr lang="en-GB">
                <a:solidFill>
                  <a:srgbClr val="FF0000"/>
                </a:solidFill>
              </a:rPr>
              <a: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Calibri"/>
                <a:ea typeface="Calibri"/>
                <a:cs typeface="Calibri"/>
                <a:sym typeface="Calibri"/>
              </a:rPr>
              <a:t>Veamos cómo funciona este algoritmo en:</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i="1" lang="en-GB" sz="1600" u="sng">
                <a:solidFill>
                  <a:schemeClr val="hlink"/>
                </a:solidFill>
                <a:latin typeface="Calibri"/>
                <a:ea typeface="Calibri"/>
                <a:cs typeface="Calibri"/>
                <a:sym typeface="Calibri"/>
                <a:hlinkClick r:id="rId4"/>
              </a:rPr>
              <a:t>Hands On Machine Learning</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9c522aaa2e_0_10"/>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descr="Icono&#10;&#10;Descripción generada automáticamente" id="96" name="Google Shape;96;g9c522aaa2e_0_10"/>
          <p:cNvPicPr preferRelativeResize="0"/>
          <p:nvPr/>
        </p:nvPicPr>
        <p:blipFill rotWithShape="1">
          <a:blip r:embed="rId3">
            <a:alphaModFix/>
          </a:blip>
          <a:srcRect b="0" l="0" r="0" t="0"/>
          <a:stretch/>
        </p:blipFill>
        <p:spPr>
          <a:xfrm>
            <a:off x="3623963" y="2806300"/>
            <a:ext cx="434059" cy="485706"/>
          </a:xfrm>
          <a:prstGeom prst="rect">
            <a:avLst/>
          </a:prstGeom>
          <a:noFill/>
          <a:ln>
            <a:noFill/>
          </a:ln>
        </p:spPr>
      </p:pic>
      <p:pic>
        <p:nvPicPr>
          <p:cNvPr descr="Icono&#10;&#10;Descripción generada automáticamente" id="97" name="Google Shape;97;g9c522aaa2e_0_10"/>
          <p:cNvPicPr preferRelativeResize="0"/>
          <p:nvPr/>
        </p:nvPicPr>
        <p:blipFill rotWithShape="1">
          <a:blip r:embed="rId4">
            <a:alphaModFix/>
          </a:blip>
          <a:srcRect b="0" l="0" r="0" t="0"/>
          <a:stretch/>
        </p:blipFill>
        <p:spPr>
          <a:xfrm>
            <a:off x="5008806" y="2806307"/>
            <a:ext cx="434059" cy="485706"/>
          </a:xfrm>
          <a:prstGeom prst="rect">
            <a:avLst/>
          </a:prstGeom>
          <a:noFill/>
          <a:ln>
            <a:noFill/>
          </a:ln>
        </p:spPr>
      </p:pic>
      <p:pic>
        <p:nvPicPr>
          <p:cNvPr descr="Icono&#10;&#10;Descripción generada automáticamente" id="98" name="Google Shape;98;g9c522aaa2e_0_10"/>
          <p:cNvPicPr preferRelativeResize="0"/>
          <p:nvPr/>
        </p:nvPicPr>
        <p:blipFill rotWithShape="1">
          <a:blip r:embed="rId5">
            <a:alphaModFix/>
          </a:blip>
          <a:srcRect b="0" l="0" r="0" t="0"/>
          <a:stretch/>
        </p:blipFill>
        <p:spPr>
          <a:xfrm>
            <a:off x="5719303" y="2806308"/>
            <a:ext cx="434059" cy="485706"/>
          </a:xfrm>
          <a:prstGeom prst="rect">
            <a:avLst/>
          </a:prstGeom>
          <a:noFill/>
          <a:ln>
            <a:noFill/>
          </a:ln>
        </p:spPr>
      </p:pic>
      <p:pic>
        <p:nvPicPr>
          <p:cNvPr descr="Icono&#10;&#10;Descripción generada automáticamente" id="99" name="Google Shape;99;g9c522aaa2e_0_10"/>
          <p:cNvPicPr preferRelativeResize="0"/>
          <p:nvPr/>
        </p:nvPicPr>
        <p:blipFill rotWithShape="1">
          <a:blip r:embed="rId6">
            <a:alphaModFix/>
          </a:blip>
          <a:srcRect b="0" l="0" r="0" t="0"/>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cap="flat" cmpd="sng" w="28575">
            <a:solidFill>
              <a:srgbClr val="674EA7"/>
            </a:solidFill>
            <a:prstDash val="solid"/>
            <a:miter lim="800000"/>
            <a:headEnd len="sm" w="sm" type="none"/>
            <a:tailEnd len="sm" w="sm" type="none"/>
          </a:ln>
        </p:spPr>
      </p:cxnSp>
      <p:sp>
        <p:nvSpPr>
          <p:cNvPr id="102" name="Google Shape;102;g9c522aaa2e_0_10"/>
          <p:cNvSpPr txBox="1"/>
          <p:nvPr/>
        </p:nvSpPr>
        <p:spPr>
          <a:xfrm>
            <a:off x="3651535"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cap="flat" cmpd="sng" w="28575">
            <a:solidFill>
              <a:srgbClr val="674EA7"/>
            </a:solidFill>
            <a:prstDash val="solid"/>
            <a:miter lim="800000"/>
            <a:headEnd len="sm" w="sm" type="none"/>
            <a:tailEnd len="sm" w="sm" type="none"/>
          </a:ln>
        </p:spPr>
      </p:cxnSp>
      <p:cxnSp>
        <p:nvCxnSpPr>
          <p:cNvPr id="104" name="Google Shape;104;g9c522aaa2e_0_10"/>
          <p:cNvCxnSpPr/>
          <p:nvPr/>
        </p:nvCxnSpPr>
        <p:spPr>
          <a:xfrm>
            <a:off x="2530822" y="3772020"/>
            <a:ext cx="6724800" cy="0"/>
          </a:xfrm>
          <a:prstGeom prst="straightConnector1">
            <a:avLst/>
          </a:prstGeom>
          <a:noFill/>
          <a:ln cap="flat" cmpd="sng" w="28575">
            <a:solidFill>
              <a:srgbClr val="674EA7"/>
            </a:solidFill>
            <a:prstDash val="solid"/>
            <a:miter lim="800000"/>
            <a:headEnd len="sm" w="sm" type="none"/>
            <a:tailEnd len="sm" w="sm" type="none"/>
          </a:ln>
        </p:spPr>
      </p:cxnSp>
      <p:cxnSp>
        <p:nvCxnSpPr>
          <p:cNvPr id="105" name="Google Shape;105;g9c522aaa2e_0_10"/>
          <p:cNvCxnSpPr/>
          <p:nvPr/>
        </p:nvCxnSpPr>
        <p:spPr>
          <a:xfrm>
            <a:off x="2530813" y="4654809"/>
            <a:ext cx="6724800" cy="0"/>
          </a:xfrm>
          <a:prstGeom prst="straightConnector1">
            <a:avLst/>
          </a:prstGeom>
          <a:noFill/>
          <a:ln cap="flat" cmpd="sng" w="28575">
            <a:solidFill>
              <a:srgbClr val="674EA7"/>
            </a:solidFill>
            <a:prstDash val="solid"/>
            <a:miter lim="800000"/>
            <a:headEnd len="sm" w="sm" type="none"/>
            <a:tailEnd len="sm" w="sm" type="none"/>
          </a:ln>
        </p:spPr>
      </p:cxnSp>
      <p:cxnSp>
        <p:nvCxnSpPr>
          <p:cNvPr id="106" name="Google Shape;106;g9c522aaa2e_0_10"/>
          <p:cNvCxnSpPr/>
          <p:nvPr/>
        </p:nvCxnSpPr>
        <p:spPr>
          <a:xfrm>
            <a:off x="2530831" y="5099976"/>
            <a:ext cx="6724800" cy="0"/>
          </a:xfrm>
          <a:prstGeom prst="straightConnector1">
            <a:avLst/>
          </a:prstGeom>
          <a:noFill/>
          <a:ln cap="flat" cmpd="sng" w="28575">
            <a:solidFill>
              <a:srgbClr val="674EA7"/>
            </a:solidFill>
            <a:prstDash val="solid"/>
            <a:miter lim="800000"/>
            <a:headEnd len="sm" w="sm" type="none"/>
            <a:tailEnd len="sm" w="sm" type="none"/>
          </a:ln>
        </p:spPr>
      </p:cxnSp>
      <p:sp>
        <p:nvSpPr>
          <p:cNvPr id="107" name="Google Shape;107;g9c522aaa2e_0_10"/>
          <p:cNvSpPr txBox="1"/>
          <p:nvPr/>
        </p:nvSpPr>
        <p:spPr>
          <a:xfrm>
            <a:off x="5036385" y="33951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descr="Icono&#10;&#10;Descripción generada automáticamente" id="111" name="Google Shape;111;g9c522aaa2e_0_10"/>
          <p:cNvPicPr preferRelativeResize="0"/>
          <p:nvPr/>
        </p:nvPicPr>
        <p:blipFill rotWithShape="1">
          <a:blip r:embed="rId3">
            <a:alphaModFix/>
          </a:blip>
          <a:srcRect b="0" l="0" r="0" t="0"/>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cap="flat" cmpd="sng" w="28575">
            <a:solidFill>
              <a:srgbClr val="674EA7"/>
            </a:solidFill>
            <a:prstDash val="solid"/>
            <a:miter lim="800000"/>
            <a:headEnd len="sm" w="sm" type="none"/>
            <a:tailEnd len="sm" w="sm" type="none"/>
          </a:ln>
        </p:spPr>
      </p:cxnSp>
      <p:sp>
        <p:nvSpPr>
          <p:cNvPr id="113" name="Google Shape;113;g9c522aaa2e_0_10"/>
          <p:cNvSpPr txBox="1"/>
          <p:nvPr/>
        </p:nvSpPr>
        <p:spPr>
          <a:xfrm>
            <a:off x="2440313" y="5168663"/>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descr="Icono&#10;&#10;Descripción generada automáticamente" id="114" name="Google Shape;114;g9c522aaa2e_0_10"/>
          <p:cNvPicPr preferRelativeResize="0"/>
          <p:nvPr/>
        </p:nvPicPr>
        <p:blipFill rotWithShape="1">
          <a:blip r:embed="rId4">
            <a:alphaModFix/>
          </a:blip>
          <a:srcRect b="0" l="0" r="0" t="0"/>
          <a:stretch/>
        </p:blipFill>
        <p:spPr>
          <a:xfrm>
            <a:off x="7856781" y="2774670"/>
            <a:ext cx="434059" cy="485706"/>
          </a:xfrm>
          <a:prstGeom prst="rect">
            <a:avLst/>
          </a:prstGeom>
          <a:noFill/>
          <a:ln>
            <a:noFill/>
          </a:ln>
        </p:spPr>
      </p:pic>
      <p:pic>
        <p:nvPicPr>
          <p:cNvPr descr="Icono&#10;&#10;Descripción generada automáticamente" id="115" name="Google Shape;115;g9c522aaa2e_0_10"/>
          <p:cNvPicPr preferRelativeResize="0"/>
          <p:nvPr/>
        </p:nvPicPr>
        <p:blipFill rotWithShape="1">
          <a:blip r:embed="rId6">
            <a:alphaModFix/>
          </a:blip>
          <a:srcRect b="0" l="0" r="0" t="0"/>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300">
                <a:solidFill>
                  <a:srgbClr val="FFFFFF"/>
                </a:solidFill>
                <a:latin typeface="Calibri"/>
                <a:ea typeface="Calibri"/>
                <a:cs typeface="Calibri"/>
                <a:sym typeface="Calibri"/>
              </a:rPr>
              <a:t>% ACIERTOS</a:t>
            </a:r>
            <a:endParaRPr b="1" sz="1300">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40%</a:t>
            </a:r>
            <a:endParaRPr b="1" sz="1200">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40%</a:t>
            </a:r>
            <a:endParaRPr b="1" sz="1200">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6</a:t>
            </a:r>
            <a:r>
              <a:rPr b="1" lang="en-GB" sz="1600">
                <a:solidFill>
                  <a:schemeClr val="lt1"/>
                </a:solidFill>
                <a:latin typeface="Calibri"/>
                <a:ea typeface="Calibri"/>
                <a:cs typeface="Calibri"/>
                <a:sym typeface="Calibri"/>
              </a:rPr>
              <a:t>0%</a:t>
            </a:r>
            <a:endParaRPr b="1" sz="1200">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4</a:t>
            </a:r>
            <a:r>
              <a:rPr b="1" lang="en-GB" sz="1600">
                <a:solidFill>
                  <a:schemeClr val="lt1"/>
                </a:solidFill>
                <a:latin typeface="Calibri"/>
                <a:ea typeface="Calibri"/>
                <a:cs typeface="Calibri"/>
                <a:sym typeface="Calibri"/>
              </a:rPr>
              <a:t>0%</a:t>
            </a:r>
            <a:endParaRPr b="1" sz="1200">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6</a:t>
            </a:r>
            <a:r>
              <a:rPr b="1" lang="en-GB" sz="1600">
                <a:solidFill>
                  <a:schemeClr val="lt1"/>
                </a:solidFill>
                <a:latin typeface="Calibri"/>
                <a:ea typeface="Calibri"/>
                <a:cs typeface="Calibri"/>
                <a:sym typeface="Calibri"/>
              </a:rPr>
              <a:t>0%</a:t>
            </a:r>
            <a:endParaRPr b="1" sz="1200">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60%</a:t>
            </a:r>
            <a:endParaRPr b="1" sz="1200">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chemeClr val="lt1"/>
                </a:solidFill>
                <a:latin typeface="Calibri"/>
                <a:ea typeface="Calibri"/>
                <a:cs typeface="Calibri"/>
                <a:sym typeface="Calibri"/>
              </a:rPr>
              <a:t>4</a:t>
            </a:r>
            <a:r>
              <a:rPr b="1" lang="en-GB" sz="1600">
                <a:solidFill>
                  <a:schemeClr val="lt1"/>
                </a:solidFill>
                <a:latin typeface="Calibri"/>
                <a:ea typeface="Calibri"/>
                <a:cs typeface="Calibri"/>
                <a:sym typeface="Calibri"/>
              </a:rPr>
              <a:t>0%</a:t>
            </a:r>
            <a:endParaRPr b="1" sz="1200">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300">
                <a:solidFill>
                  <a:srgbClr val="FFFFFF"/>
                </a:solidFill>
                <a:latin typeface="Calibri"/>
                <a:ea typeface="Calibri"/>
                <a:cs typeface="Calibri"/>
                <a:sym typeface="Calibri"/>
              </a:rPr>
              <a:t>VOTACIÓN</a:t>
            </a:r>
            <a:endParaRPr b="1" sz="1300">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93C47D"/>
                </a:solidFill>
                <a:latin typeface="Calibri"/>
                <a:ea typeface="Calibri"/>
                <a:cs typeface="Calibri"/>
                <a:sym typeface="Calibri"/>
              </a:rPr>
              <a:t>1</a:t>
            </a:r>
            <a:endParaRPr b="1" sz="1200">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600">
                <a:solidFill>
                  <a:srgbClr val="CC4125"/>
                </a:solidFill>
                <a:latin typeface="Calibri"/>
                <a:ea typeface="Calibri"/>
                <a:cs typeface="Calibri"/>
                <a:sym typeface="Calibri"/>
              </a:rPr>
              <a:t>0</a:t>
            </a:r>
            <a:endParaRPr b="1" sz="1200">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900">
                <a:solidFill>
                  <a:srgbClr val="FFFF00"/>
                </a:solidFill>
                <a:latin typeface="Calibri"/>
                <a:ea typeface="Calibri"/>
                <a:cs typeface="Calibri"/>
                <a:sym typeface="Calibri"/>
              </a:rPr>
              <a:t>8</a:t>
            </a:r>
            <a:r>
              <a:rPr b="1" lang="en-GB" sz="1900">
                <a:solidFill>
                  <a:srgbClr val="FFFF00"/>
                </a:solidFill>
                <a:latin typeface="Calibri"/>
                <a:ea typeface="Calibri"/>
                <a:cs typeface="Calibri"/>
                <a:sym typeface="Calibri"/>
              </a:rPr>
              <a:t>0%</a:t>
            </a:r>
            <a:endParaRPr b="1" sz="1500">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indent="0" lvl="0" marL="0" rtl="0" algn="ctr">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1f93e0ce7_0_0"/>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Calibri"/>
                <a:ea typeface="Calibri"/>
                <a:cs typeface="Calibri"/>
                <a:sym typeface="Calibri"/>
              </a:rPr>
              <a:t>Tipos de ensembles:</a:t>
            </a:r>
            <a:endParaRPr sz="2100">
              <a:solidFill>
                <a:schemeClr val="lt1"/>
              </a:solidFill>
              <a:latin typeface="Calibri"/>
              <a:ea typeface="Calibri"/>
              <a:cs typeface="Calibri"/>
              <a:sym typeface="Calibri"/>
            </a:endParaRPr>
          </a:p>
          <a:p>
            <a:pPr indent="-361950" lvl="0" marL="457200" rtl="0" algn="l">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Bagging</a:t>
            </a:r>
            <a:endParaRPr sz="2100">
              <a:solidFill>
                <a:schemeClr val="lt1"/>
              </a:solidFill>
              <a:latin typeface="Calibri"/>
              <a:ea typeface="Calibri"/>
              <a:cs typeface="Calibri"/>
              <a:sym typeface="Calibri"/>
            </a:endParaRPr>
          </a:p>
          <a:p>
            <a:pPr indent="-361950" lvl="1" marL="914400" rtl="0" algn="l">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AdaBoost</a:t>
            </a:r>
            <a:endParaRPr sz="2100">
              <a:solidFill>
                <a:schemeClr val="lt1"/>
              </a:solidFill>
              <a:latin typeface="Calibri"/>
              <a:ea typeface="Calibri"/>
              <a:cs typeface="Calibri"/>
              <a:sym typeface="Calibri"/>
            </a:endParaRPr>
          </a:p>
          <a:p>
            <a:pPr indent="-361950" lvl="1" marL="914400" rtl="0" algn="l">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Random Forest</a:t>
            </a:r>
            <a:endParaRPr sz="2100">
              <a:solidFill>
                <a:schemeClr val="lt1"/>
              </a:solidFill>
              <a:latin typeface="Calibri"/>
              <a:ea typeface="Calibri"/>
              <a:cs typeface="Calibri"/>
              <a:sym typeface="Calibri"/>
            </a:endParaRPr>
          </a:p>
          <a:p>
            <a:pPr indent="-361950" lvl="0" marL="457200" rtl="0" algn="l">
              <a:spcBef>
                <a:spcPts val="0"/>
              </a:spcBef>
              <a:spcAft>
                <a:spcPts val="0"/>
              </a:spcAft>
              <a:buClr>
                <a:schemeClr val="lt1"/>
              </a:buClr>
              <a:buSzPts val="2100"/>
              <a:buFont typeface="Calibri"/>
              <a:buAutoNum type="arabicPeriod"/>
            </a:pPr>
            <a:r>
              <a:rPr lang="en-GB" sz="2100">
                <a:solidFill>
                  <a:schemeClr val="lt1"/>
                </a:solidFill>
                <a:latin typeface="Calibri"/>
                <a:ea typeface="Calibri"/>
                <a:cs typeface="Calibri"/>
                <a:sym typeface="Calibri"/>
              </a:rPr>
              <a:t>Boosting</a:t>
            </a:r>
            <a:endParaRPr sz="2100">
              <a:solidFill>
                <a:schemeClr val="lt1"/>
              </a:solidFill>
              <a:latin typeface="Calibri"/>
              <a:ea typeface="Calibri"/>
              <a:cs typeface="Calibri"/>
              <a:sym typeface="Calibri"/>
            </a:endParaRPr>
          </a:p>
          <a:p>
            <a:pPr indent="-361950" lvl="1" marL="914400" rtl="0" algn="l">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GradientBoost</a:t>
            </a:r>
            <a:endParaRPr sz="2100">
              <a:solidFill>
                <a:schemeClr val="lt1"/>
              </a:solidFill>
              <a:latin typeface="Calibri"/>
              <a:ea typeface="Calibri"/>
              <a:cs typeface="Calibri"/>
              <a:sym typeface="Calibri"/>
            </a:endParaRPr>
          </a:p>
          <a:p>
            <a:pPr indent="-361950" lvl="1" marL="914400" rtl="0" algn="l">
              <a:spcBef>
                <a:spcPts val="0"/>
              </a:spcBef>
              <a:spcAft>
                <a:spcPts val="0"/>
              </a:spcAft>
              <a:buClr>
                <a:schemeClr val="lt1"/>
              </a:buClr>
              <a:buSzPts val="2100"/>
              <a:buFont typeface="Calibri"/>
              <a:buAutoNum type="alphaLcPeriod"/>
            </a:pPr>
            <a:r>
              <a:rPr lang="en-GB" sz="2100">
                <a:solidFill>
                  <a:schemeClr val="lt1"/>
                </a:solidFill>
                <a:latin typeface="Calibri"/>
                <a:ea typeface="Calibri"/>
                <a:cs typeface="Calibri"/>
                <a:sym typeface="Calibri"/>
              </a:rPr>
              <a:t>XGBoost</a:t>
            </a:r>
            <a:endParaRPr sz="210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9c522aaa2e_0_17"/>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9c522aaa2e_0_32"/>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90" name="Google Shape;190;g9c522aaa2e_0_32"/>
          <p:cNvSpPr txBox="1"/>
          <p:nvPr/>
        </p:nvSpPr>
        <p:spPr>
          <a:xfrm>
            <a:off x="684500" y="1510475"/>
            <a:ext cx="10521000" cy="17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Imagina con conjunto de personas ciegas que están intentando describir un elefante. Cada uno tocará una parte del elefante y por tanto una versión diferente.</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Por tanto, sus versiones individuales describirán partes del elefante, pero su versión colectiva tendrá una información mucho más rica y precisa de cómo es un elefante.</a:t>
            </a:r>
            <a:endParaRPr sz="1700">
              <a:solidFill>
                <a:schemeClr val="lt1"/>
              </a:solidFill>
              <a:latin typeface="Calibri"/>
              <a:ea typeface="Calibri"/>
              <a:cs typeface="Calibri"/>
              <a:sym typeface="Calibri"/>
            </a:endParaRPr>
          </a:p>
        </p:txBody>
      </p:sp>
      <p:pic>
        <p:nvPicPr>
          <p:cNvPr id="191" name="Google Shape;191;g9c522aaa2e_0_32"/>
          <p:cNvPicPr preferRelativeResize="0"/>
          <p:nvPr/>
        </p:nvPicPr>
        <p:blipFill>
          <a:blip r:embed="rId3">
            <a:alphaModFix/>
          </a:blip>
          <a:stretch>
            <a:fillRect/>
          </a:stretch>
        </p:blipFill>
        <p:spPr>
          <a:xfrm>
            <a:off x="3794412" y="3445000"/>
            <a:ext cx="4301174" cy="2804751"/>
          </a:xfrm>
          <a:prstGeom prst="rect">
            <a:avLst/>
          </a:prstGeom>
          <a:noFill/>
          <a:ln>
            <a:noFill/>
          </a:ln>
        </p:spPr>
      </p:pic>
      <p:sp>
        <p:nvSpPr>
          <p:cNvPr id="192" name="Google Shape;192;g9c522aaa2e_0_32"/>
          <p:cNvSpPr txBox="1"/>
          <p:nvPr/>
        </p:nvSpPr>
        <p:spPr>
          <a:xfrm>
            <a:off x="796025" y="5919125"/>
            <a:ext cx="33270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a1f93e0ce7_0_93"/>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Voting</a:t>
            </a:r>
            <a:endParaRPr>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Hard voting: los clasificadores votan una respuesta, y la decisión final lo determinará la respuesta más votada.</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Soft voting: está basado en las probabilidades de las respuestas de los clasificadores. Suele funcionar mejor.</a:t>
            </a:r>
            <a:endParaRPr sz="170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9c522aaa2e_0_0"/>
          <p:cNvSpPr txBox="1"/>
          <p:nvPr>
            <p:ph type="title"/>
          </p:nvPr>
        </p:nvSpPr>
        <p:spPr>
          <a:xfrm>
            <a:off x="2276518" y="2330166"/>
            <a:ext cx="7638900" cy="2197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lt1"/>
                </a:solidFill>
                <a:latin typeface="Calibri"/>
                <a:ea typeface="Calibri"/>
                <a:cs typeface="Calibri"/>
                <a:sym typeface="Calibri"/>
              </a:rPr>
              <a:t>Con esta técnica se entrenan un conjunto de modelos, mediante muestras </a:t>
            </a:r>
            <a:r>
              <a:rPr b="1" lang="en-GB" sz="1700">
                <a:solidFill>
                  <a:schemeClr val="lt1"/>
                </a:solidFill>
                <a:latin typeface="Calibri"/>
                <a:ea typeface="Calibri"/>
                <a:cs typeface="Calibri"/>
                <a:sym typeface="Calibri"/>
              </a:rPr>
              <a:t>con reemplazamiento</a:t>
            </a:r>
            <a:r>
              <a:rPr lang="en-GB" sz="1700">
                <a:solidFill>
                  <a:schemeClr val="lt1"/>
                </a:solidFill>
                <a:latin typeface="Calibri"/>
                <a:ea typeface="Calibri"/>
                <a:cs typeface="Calibri"/>
                <a:sym typeface="Calibri"/>
              </a:rPr>
              <a:t>. Para cada predicción todos los modelos dan un output, y como si de un sistema de votación se tratase, se escoge como output final el más frecuente. </a:t>
            </a:r>
            <a:r>
              <a:rPr b="1" lang="en-GB" sz="1700">
                <a:solidFill>
                  <a:schemeClr val="lt1"/>
                </a:solidFill>
                <a:latin typeface="Calibri"/>
                <a:ea typeface="Calibri"/>
                <a:cs typeface="Calibri"/>
                <a:sym typeface="Calibri"/>
              </a:rPr>
              <a:t>Utiliza soft voting</a:t>
            </a:r>
            <a:endParaRPr b="1"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Esta técnica se usa tanto en </a:t>
            </a:r>
            <a:r>
              <a:rPr b="1" lang="en-GB" sz="1700">
                <a:solidFill>
                  <a:schemeClr val="lt1"/>
                </a:solidFill>
                <a:latin typeface="Calibri"/>
                <a:ea typeface="Calibri"/>
                <a:cs typeface="Calibri"/>
                <a:sym typeface="Calibri"/>
              </a:rPr>
              <a:t>clasificación, como en regresión</a:t>
            </a:r>
            <a:r>
              <a:rPr lang="en-GB" sz="1700">
                <a:solidFill>
                  <a:schemeClr val="lt1"/>
                </a:solidFill>
                <a:latin typeface="Calibri"/>
                <a:ea typeface="Calibri"/>
                <a:cs typeface="Calibri"/>
                <a:sym typeface="Calibri"/>
              </a:rPr>
              <a:t>. Si en clasificación utiliza la moda para elegir output, en regresión es la media de los outputs de todos los modelos.</a:t>
            </a:r>
            <a:endParaRPr sz="17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Se trabaja con el mismo modelo</a:t>
            </a:r>
            <a:endParaRPr sz="1700">
              <a:solidFill>
                <a:schemeClr val="lt1"/>
              </a:solidFill>
              <a:latin typeface="Calibri"/>
              <a:ea typeface="Calibri"/>
              <a:cs typeface="Calibri"/>
              <a:sym typeface="Calibri"/>
            </a:endParaRPr>
          </a:p>
        </p:txBody>
      </p:sp>
      <p:sp>
        <p:nvSpPr>
          <p:cNvPr id="213" name="Google Shape;213;g9c522aaa2e_0_44"/>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Bagging (Boostrap Aggregating)</a:t>
            </a:r>
            <a:endParaRPr>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GB" sz="1700">
                <a:solidFill>
                  <a:schemeClr val="lt1"/>
                </a:solidFill>
                <a:latin typeface="Calibri"/>
                <a:ea typeface="Calibri"/>
                <a:cs typeface="Calibri"/>
                <a:sym typeface="Calibri"/>
              </a:rPr>
              <a:t>Se puede utilizar esta técnica con muestreos con reemplazamiento. En este caso estaríamos ante un </a:t>
            </a:r>
            <a:r>
              <a:rPr b="1" lang="en-GB" sz="1700">
                <a:solidFill>
                  <a:schemeClr val="lt1"/>
                </a:solidFill>
                <a:latin typeface="Calibri"/>
                <a:ea typeface="Calibri"/>
                <a:cs typeface="Calibri"/>
                <a:sym typeface="Calibri"/>
              </a:rPr>
              <a:t>pasting</a:t>
            </a:r>
            <a:endParaRPr b="1" sz="17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Se escoge un modelo. Normalmente árboles de decisión, aunque podría ser un KNN, SVM…</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Elegimos cuántos modelos queremos entrenar, por ejemplo 10</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Entrenamos cada modelo con una muestra con reemplazamiento del conjunto de training (boostrapping).</a:t>
            </a:r>
            <a:endParaRPr sz="1700">
              <a:solidFill>
                <a:schemeClr val="lt1"/>
              </a:solidFill>
              <a:latin typeface="Calibri"/>
              <a:ea typeface="Calibri"/>
              <a:cs typeface="Calibri"/>
              <a:sym typeface="Calibri"/>
            </a:endParaRPr>
          </a:p>
          <a:p>
            <a:pPr indent="-336550" lvl="0" marL="457200" rtl="0" algn="l">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modelos, cuando haya que hacer una predicción, cada uno dará un output. Sii es un problema de clasificación, el output final será el valor más frecuente, mientras que si es de regresión se calculará la media de todos los outputs.</a:t>
            </a:r>
            <a:endParaRPr sz="1700">
              <a:solidFill>
                <a:schemeClr val="lt1"/>
              </a:solidFill>
              <a:latin typeface="Calibri"/>
              <a:ea typeface="Calibri"/>
              <a:cs typeface="Calibri"/>
              <a:sym typeface="Calibri"/>
            </a:endParaRPr>
          </a:p>
        </p:txBody>
      </p:sp>
      <p:sp>
        <p:nvSpPr>
          <p:cNvPr id="222" name="Google Shape;222;g9c522aaa2e_0_53"/>
          <p:cNvSpPr txBox="1"/>
          <p:nvPr>
            <p:ph type="title"/>
          </p:nvPr>
        </p:nvSpPr>
        <p:spPr>
          <a:xfrm>
            <a:off x="684500" y="574849"/>
            <a:ext cx="7638900" cy="107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2020-05-12T19:48:30Z</dcterms:created>
  <dc:creator>Gabriel VT</dc:creator>
</cp:coreProperties>
</file>