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R4Z2qlw1O4ISnTOrHOoskpaRf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67" name="Google Shape;67;p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latin typeface="Times New Roman"/>
                <a:ea typeface="Times New Roman"/>
                <a:cs typeface="Times New Roman"/>
                <a:sym typeface="Times New Roman"/>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3f30688e8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3" name="Google Shape;153;ga3f30688e8_0_71: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54" name="Google Shape;154;ga3f30688e8_0_71: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10</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3f30688e8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ga3f30688e8_0_2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66" name="Google Shape;166;ga3f30688e8_0_2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11</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f30688e8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ga3f30688e8_0_10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74" name="Google Shape;174;ga3f30688e8_0_10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c55fd4ae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g9c55fd4aef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82" name="Google Shape;182;g9c55fd4aef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48" name="Google Shape;24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14</a:t>
            </a:fld>
            <a:endParaRPr sz="12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978198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3f30688e8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ga3f30688e8_0_8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0" name="Google Shape;230;ga3f30688e8_0_8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c55fd4aef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g9c55fd4aef_0_56: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39" name="Google Shape;239;g9c55fd4aef_0_56: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7" name="Google Shape;24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48" name="Google Shape;24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17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3" name="Google Shape;73;p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2</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1" name="Google Shape;81;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3</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3f30688e8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 name="Google Shape;88;ga3f30688e8_0_93: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9" name="Google Shape;89;ga3f30688e8_0_93: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4</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3f30688e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ga3f30688e8_0_0: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6" name="Google Shape;96;ga3f30688e8_0_0: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5</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02" name="Google Shape;10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6</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3f30688e8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ga3f30688e8_0_8: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11" name="Google Shape;111;ga3f30688e8_0_8: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7</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21" name="Google Shape;12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8</a:t>
            </a:fld>
            <a:endParaRPr sz="12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3f30688e8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ga3f30688e8_0_39:notes"/>
          <p:cNvSpPr txBox="1">
            <a:spLocks noGrp="1"/>
          </p:cNvSpPr>
          <p:nvPr>
            <p:ph type="body" idx="1"/>
          </p:nvPr>
        </p:nvSpPr>
        <p:spPr>
          <a:xfrm>
            <a:off x="685800" y="4400640"/>
            <a:ext cx="548610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131" name="Google Shape;131;ga3f30688e8_0_39:notes"/>
          <p:cNvSpPr txBox="1"/>
          <p:nvPr/>
        </p:nvSpPr>
        <p:spPr>
          <a:xfrm>
            <a:off x="3884760" y="8685360"/>
            <a:ext cx="2971500" cy="458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latin typeface="Times New Roman"/>
                <a:ea typeface="Times New Roman"/>
                <a:cs typeface="Times New Roman"/>
                <a:sym typeface="Times New Roman"/>
              </a:rPr>
              <a:t>9</a:t>
            </a:fld>
            <a:endParaRPr sz="1200" b="0"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1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12"/>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21"/>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body" idx="1"/>
          </p:nvPr>
        </p:nvSpPr>
        <p:spPr>
          <a:xfrm>
            <a:off x="83808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21"/>
          <p:cNvSpPr txBox="1">
            <a:spLocks noGrp="1"/>
          </p:cNvSpPr>
          <p:nvPr>
            <p:ph type="body" idx="2"/>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22"/>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22"/>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22"/>
          <p:cNvSpPr txBox="1">
            <a:spLocks noGrp="1"/>
          </p:cNvSpPr>
          <p:nvPr>
            <p:ph type="body" idx="4"/>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808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23"/>
          <p:cNvSpPr txBox="1">
            <a:spLocks noGrp="1"/>
          </p:cNvSpPr>
          <p:nvPr>
            <p:ph type="body" idx="2"/>
          </p:nvPr>
        </p:nvSpPr>
        <p:spPr>
          <a:xfrm>
            <a:off x="259020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23"/>
          <p:cNvSpPr txBox="1">
            <a:spLocks noGrp="1"/>
          </p:cNvSpPr>
          <p:nvPr>
            <p:ph type="body" idx="3"/>
          </p:nvPr>
        </p:nvSpPr>
        <p:spPr>
          <a:xfrm>
            <a:off x="43423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23"/>
          <p:cNvSpPr txBox="1">
            <a:spLocks noGrp="1"/>
          </p:cNvSpPr>
          <p:nvPr>
            <p:ph type="body" idx="4"/>
          </p:nvPr>
        </p:nvSpPr>
        <p:spPr>
          <a:xfrm>
            <a:off x="83808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23"/>
          <p:cNvSpPr txBox="1">
            <a:spLocks noGrp="1"/>
          </p:cNvSpPr>
          <p:nvPr>
            <p:ph type="body" idx="5"/>
          </p:nvPr>
        </p:nvSpPr>
        <p:spPr>
          <a:xfrm>
            <a:off x="259020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23"/>
          <p:cNvSpPr txBox="1">
            <a:spLocks noGrp="1"/>
          </p:cNvSpPr>
          <p:nvPr>
            <p:ph type="body" idx="6"/>
          </p:nvPr>
        </p:nvSpPr>
        <p:spPr>
          <a:xfrm>
            <a:off x="43423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838080" y="1825560"/>
            <a:ext cx="5181120" cy="4350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83808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17"/>
          <p:cNvSpPr txBox="1">
            <a:spLocks noGrp="1"/>
          </p:cNvSpPr>
          <p:nvPr>
            <p:ph type="subTitle" idx="1"/>
          </p:nvPr>
        </p:nvSpPr>
        <p:spPr>
          <a:xfrm>
            <a:off x="838080" y="365040"/>
            <a:ext cx="1051524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8"/>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8"/>
          <p:cNvSpPr txBox="1">
            <a:spLocks noGrp="1"/>
          </p:cNvSpPr>
          <p:nvPr>
            <p:ph type="body" idx="2"/>
          </p:nvPr>
        </p:nvSpPr>
        <p:spPr>
          <a:xfrm>
            <a:off x="3493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8"/>
          <p:cNvSpPr txBox="1">
            <a:spLocks noGrp="1"/>
          </p:cNvSpPr>
          <p:nvPr>
            <p:ph type="body" idx="3"/>
          </p:nvPr>
        </p:nvSpPr>
        <p:spPr>
          <a:xfrm>
            <a:off x="838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808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9"/>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9"/>
          <p:cNvSpPr txBox="1">
            <a:spLocks noGrp="1"/>
          </p:cNvSpPr>
          <p:nvPr>
            <p:ph type="body" idx="3"/>
          </p:nvPr>
        </p:nvSpPr>
        <p:spPr>
          <a:xfrm>
            <a:off x="349308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838080" y="365040"/>
            <a:ext cx="1051524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838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20"/>
          <p:cNvSpPr txBox="1">
            <a:spLocks noGrp="1"/>
          </p:cNvSpPr>
          <p:nvPr>
            <p:ph type="body" idx="2"/>
          </p:nvPr>
        </p:nvSpPr>
        <p:spPr>
          <a:xfrm>
            <a:off x="349308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20"/>
          <p:cNvSpPr txBox="1">
            <a:spLocks noGrp="1"/>
          </p:cNvSpPr>
          <p:nvPr>
            <p:ph type="body" idx="3"/>
          </p:nvPr>
        </p:nvSpPr>
        <p:spPr>
          <a:xfrm>
            <a:off x="83808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1"/>
          <p:cNvSpPr txBox="1">
            <a:spLocks noGrp="1"/>
          </p:cNvSpPr>
          <p:nvPr>
            <p:ph type="body" idx="1"/>
          </p:nvPr>
        </p:nvSpPr>
        <p:spPr>
          <a:xfrm>
            <a:off x="83808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2" name="Google Shape;12;p11"/>
          <p:cNvSpPr txBox="1">
            <a:spLocks noGrp="1"/>
          </p:cNvSpPr>
          <p:nvPr>
            <p:ph type="body" idx="2"/>
          </p:nvPr>
        </p:nvSpPr>
        <p:spPr>
          <a:xfrm>
            <a:off x="6172200" y="1825560"/>
            <a:ext cx="5181120" cy="43509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11"/>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1"/>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11"/>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5" name="Google Shape;69;p1">
            <a:extLst>
              <a:ext uri="{FF2B5EF4-FFF2-40B4-BE49-F238E27FC236}">
                <a16:creationId xmlns:a16="http://schemas.microsoft.com/office/drawing/2014/main" id="{8C23A948-DE2F-4C15-B98C-9CE25143EF0E}"/>
              </a:ext>
            </a:extLst>
          </p:cNvPr>
          <p:cNvSpPr txBox="1"/>
          <p:nvPr/>
        </p:nvSpPr>
        <p:spPr>
          <a:xfrm>
            <a:off x="1472400" y="2766240"/>
            <a:ext cx="9246600" cy="132516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s-ES" sz="6600" b="0" i="0" strike="noStrike" cap="none" dirty="0">
                <a:solidFill>
                  <a:srgbClr val="FF0000"/>
                </a:solidFill>
                <a:latin typeface="Calibri"/>
                <a:ea typeface="Calibri"/>
                <a:cs typeface="Calibri"/>
                <a:sym typeface="Calibri"/>
              </a:rPr>
              <a:t>MACHINE LEARNING</a:t>
            </a:r>
            <a:endParaRPr lang="es-ES" sz="6600" dirty="0">
              <a:solidFill>
                <a:srgbClr val="FF0000"/>
              </a:solidFill>
              <a:latin typeface="Calibri"/>
              <a:ea typeface="Calibri"/>
              <a:cs typeface="Calibri"/>
              <a:sym typeface="Calibri"/>
            </a:endParaRPr>
          </a:p>
          <a:p>
            <a:pPr marL="0" marR="0" lvl="0" indent="0" algn="r" rtl="0">
              <a:lnSpc>
                <a:spcPct val="90000"/>
              </a:lnSpc>
              <a:spcBef>
                <a:spcPts val="0"/>
              </a:spcBef>
              <a:spcAft>
                <a:spcPts val="0"/>
              </a:spcAft>
              <a:buNone/>
            </a:pPr>
            <a:r>
              <a:rPr lang="es-ES" sz="4400" b="0" i="0" u="none" strike="noStrike" cap="none" dirty="0">
                <a:solidFill>
                  <a:schemeClr val="bg1"/>
                </a:solidFill>
                <a:latin typeface="Calibri"/>
                <a:ea typeface="Calibri"/>
                <a:cs typeface="Calibri"/>
                <a:sym typeface="Calibri"/>
              </a:rPr>
              <a:t>Clasificación</a:t>
            </a:r>
            <a:endParaRPr sz="4400" b="0" i="0" u="none" strike="noStrike" cap="none" dirty="0">
              <a:solidFill>
                <a:schemeClr val="bg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a3f30688e8_0_71"/>
          <p:cNvSpPr txBox="1"/>
          <p:nvPr/>
        </p:nvSpPr>
        <p:spPr>
          <a:xfrm>
            <a:off x="601255" y="138065"/>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Algunos ejemplos</a:t>
            </a:r>
            <a:endParaRPr sz="4400" b="0" strike="noStrike">
              <a:solidFill>
                <a:srgbClr val="FFFFFF"/>
              </a:solidFill>
              <a:latin typeface="Calibri"/>
              <a:ea typeface="Calibri"/>
              <a:cs typeface="Calibri"/>
              <a:sym typeface="Calibri"/>
            </a:endParaRPr>
          </a:p>
        </p:txBody>
      </p:sp>
      <p:sp>
        <p:nvSpPr>
          <p:cNvPr id="157" name="Google Shape;157;ga3f30688e8_0_71"/>
          <p:cNvSpPr txBox="1"/>
          <p:nvPr/>
        </p:nvSpPr>
        <p:spPr>
          <a:xfrm>
            <a:off x="680200" y="4220150"/>
            <a:ext cx="4687800" cy="1756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quieres que se te cuele ningun video malo (0) como video bueno (1) -&gt; FP muy bajos -&gt;precisión alta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te va a importar perder algún video bueno (1) y clasificarlo como malo -&gt; FN alto -&gt; mal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Precision</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58" name="Google Shape;158;ga3f30688e8_0_71"/>
          <p:cNvPicPr preferRelativeResize="0"/>
          <p:nvPr/>
        </p:nvPicPr>
        <p:blipFill>
          <a:blip r:embed="rId3">
            <a:alphaModFix/>
          </a:blip>
          <a:stretch>
            <a:fillRect/>
          </a:stretch>
        </p:blipFill>
        <p:spPr>
          <a:xfrm>
            <a:off x="1638025" y="2267663"/>
            <a:ext cx="2438325" cy="1625550"/>
          </a:xfrm>
          <a:prstGeom prst="rect">
            <a:avLst/>
          </a:prstGeom>
          <a:noFill/>
          <a:ln>
            <a:noFill/>
          </a:ln>
        </p:spPr>
      </p:pic>
      <p:sp>
        <p:nvSpPr>
          <p:cNvPr id="159" name="Google Shape;159;ga3f30688e8_0_71"/>
          <p:cNvSpPr txBox="1"/>
          <p:nvPr/>
        </p:nvSpPr>
        <p:spPr>
          <a:xfrm>
            <a:off x="1124925" y="1463175"/>
            <a:ext cx="37101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videos buenos para niños</a:t>
            </a:r>
            <a:endParaRPr sz="2000" b="0" strike="noStrike">
              <a:solidFill>
                <a:srgbClr val="FFFFFF"/>
              </a:solidFill>
              <a:latin typeface="Calibri"/>
              <a:ea typeface="Calibri"/>
              <a:cs typeface="Calibri"/>
              <a:sym typeface="Calibri"/>
            </a:endParaRPr>
          </a:p>
        </p:txBody>
      </p:sp>
      <p:sp>
        <p:nvSpPr>
          <p:cNvPr id="160" name="Google Shape;160;ga3f30688e8_0_71"/>
          <p:cNvSpPr txBox="1"/>
          <p:nvPr/>
        </p:nvSpPr>
        <p:spPr>
          <a:xfrm>
            <a:off x="6640650" y="1463163"/>
            <a:ext cx="4312500" cy="51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000">
                <a:solidFill>
                  <a:srgbClr val="FF0000"/>
                </a:solidFill>
                <a:latin typeface="Calibri"/>
                <a:ea typeface="Calibri"/>
                <a:cs typeface="Calibri"/>
                <a:sym typeface="Calibri"/>
              </a:rPr>
              <a:t>Clasificador de ladrones en tienda mediante imágenes</a:t>
            </a:r>
            <a:endParaRPr sz="2000" b="0" strike="noStrike">
              <a:solidFill>
                <a:srgbClr val="FFFFFF"/>
              </a:solidFill>
              <a:latin typeface="Calibri"/>
              <a:ea typeface="Calibri"/>
              <a:cs typeface="Calibri"/>
              <a:sym typeface="Calibri"/>
            </a:endParaRPr>
          </a:p>
        </p:txBody>
      </p:sp>
      <p:sp>
        <p:nvSpPr>
          <p:cNvPr id="161" name="Google Shape;161;ga3f30688e8_0_71"/>
          <p:cNvSpPr txBox="1"/>
          <p:nvPr/>
        </p:nvSpPr>
        <p:spPr>
          <a:xfrm>
            <a:off x="6295550" y="4178950"/>
            <a:ext cx="5417100" cy="1926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No se me puede escapar ni un ladrón (1), y que se clasifique como no ladrón (0) -&gt; FN bajo -&gt; recall alto</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Por otro lado, no me importa clasificar algún cliente como ladrón y realizar registros de vez en cuando -&gt; FP altos -&gt; precisión baja</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500">
                <a:solidFill>
                  <a:srgbClr val="FFFFFF"/>
                </a:solidFill>
                <a:latin typeface="Calibri"/>
                <a:ea typeface="Calibri"/>
                <a:cs typeface="Calibri"/>
                <a:sym typeface="Calibri"/>
              </a:rPr>
              <a:t>¿Prioridad? Recall</a:t>
            </a:r>
            <a:endParaRPr sz="15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pic>
        <p:nvPicPr>
          <p:cNvPr id="162" name="Google Shape;162;ga3f30688e8_0_71"/>
          <p:cNvPicPr preferRelativeResize="0"/>
          <p:nvPr/>
        </p:nvPicPr>
        <p:blipFill>
          <a:blip r:embed="rId4">
            <a:alphaModFix/>
          </a:blip>
          <a:stretch>
            <a:fillRect/>
          </a:stretch>
        </p:blipFill>
        <p:spPr>
          <a:xfrm>
            <a:off x="7312674" y="2202175"/>
            <a:ext cx="3122624" cy="1756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a3f30688e8_0_2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F1-Score</a:t>
            </a:r>
            <a:endParaRPr sz="4400" b="0" strike="noStrike">
              <a:solidFill>
                <a:srgbClr val="FFFFFF"/>
              </a:solidFill>
              <a:latin typeface="Calibri"/>
              <a:ea typeface="Calibri"/>
              <a:cs typeface="Calibri"/>
              <a:sym typeface="Calibri"/>
            </a:endParaRPr>
          </a:p>
        </p:txBody>
      </p:sp>
      <p:sp>
        <p:nvSpPr>
          <p:cNvPr id="169" name="Google Shape;169;ga3f30688e8_0_28"/>
          <p:cNvSpPr txBox="1"/>
          <p:nvPr/>
        </p:nvSpPr>
        <p:spPr>
          <a:xfrm>
            <a:off x="838074" y="1437527"/>
            <a:ext cx="64221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Combinación de las métricas de precision y recall</a:t>
            </a:r>
            <a:endParaRPr sz="16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600" b="0" strike="noStrike">
              <a:solidFill>
                <a:srgbClr val="FFFFFF"/>
              </a:solidFill>
              <a:latin typeface="Calibri"/>
              <a:ea typeface="Calibri"/>
              <a:cs typeface="Calibri"/>
              <a:sym typeface="Calibri"/>
            </a:endParaRPr>
          </a:p>
        </p:txBody>
      </p:sp>
      <p:pic>
        <p:nvPicPr>
          <p:cNvPr id="170" name="Google Shape;170;ga3f30688e8_0_28"/>
          <p:cNvPicPr preferRelativeResize="0"/>
          <p:nvPr/>
        </p:nvPicPr>
        <p:blipFill>
          <a:blip r:embed="rId3">
            <a:alphaModFix/>
          </a:blip>
          <a:stretch>
            <a:fillRect/>
          </a:stretch>
        </p:blipFill>
        <p:spPr>
          <a:xfrm>
            <a:off x="3117975" y="2624900"/>
            <a:ext cx="6332475" cy="261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a3f30688e8_0_100"/>
          <p:cNvSpPr txBox="1"/>
          <p:nvPr/>
        </p:nvSpPr>
        <p:spPr>
          <a:xfrm>
            <a:off x="838075" y="1437525"/>
            <a:ext cx="6038100" cy="4532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Accuracy</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Elegir cuando el problema esté balanceado. NO usar nunca cuando la mayor parte de los datos caiga del lado de una sola clase.</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Si intentamos predecir cáncer entre 100 personas, y 5 tienen cáncer. Siendo el modelo muy malo, predecirá todos los casos como no cáncer, y tendrá un accuracy del 95%, cuando está prediciendo muy mal en realidad.</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Precision</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No me importa que se me escape algún 1, mientras no se me cuele ningún 0 (FP) como si fuese 1. Que cuando prediga como 1, de verdad sea 1. El foco hay que ponerlo en minimizar los FP</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700">
                <a:solidFill>
                  <a:schemeClr val="accent1"/>
                </a:solidFill>
                <a:latin typeface="Calibri"/>
                <a:ea typeface="Calibri"/>
                <a:cs typeface="Calibri"/>
                <a:sym typeface="Calibri"/>
              </a:rPr>
              <a:t>Recall</a:t>
            </a:r>
            <a:endParaRPr sz="1700">
              <a:solidFill>
                <a:schemeClr val="accent1"/>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a:solidFill>
                  <a:srgbClr val="FFFFFF"/>
                </a:solidFill>
                <a:latin typeface="Calibri"/>
                <a:ea typeface="Calibri"/>
                <a:cs typeface="Calibri"/>
                <a:sym typeface="Calibri"/>
              </a:rPr>
              <a:t>Lo que me importa es que los 1s me los capture bien. No me importa que se me cuele algún 0, pero los 1s no se me pueden escapar. como 0s (FN). Por tanto el objetivo es minimizar los FN</a:t>
            </a:r>
            <a:endParaRPr sz="15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100" b="0" strike="noStrike">
              <a:solidFill>
                <a:srgbClr val="FFFFFF"/>
              </a:solidFill>
              <a:latin typeface="Calibri"/>
              <a:ea typeface="Calibri"/>
              <a:cs typeface="Calibri"/>
              <a:sym typeface="Calibri"/>
            </a:endParaRPr>
          </a:p>
        </p:txBody>
      </p:sp>
      <p:sp>
        <p:nvSpPr>
          <p:cNvPr id="177" name="Google Shape;177;ga3f30688e8_0_10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Escoger métrica</a:t>
            </a:r>
            <a:endParaRPr sz="4400" b="0" strike="noStrike">
              <a:solidFill>
                <a:srgbClr val="FFFFFF"/>
              </a:solidFill>
              <a:latin typeface="Calibri"/>
              <a:ea typeface="Calibri"/>
              <a:cs typeface="Calibri"/>
              <a:sym typeface="Calibri"/>
            </a:endParaRPr>
          </a:p>
        </p:txBody>
      </p:sp>
      <p:pic>
        <p:nvPicPr>
          <p:cNvPr id="178" name="Google Shape;178;ga3f30688e8_0_100"/>
          <p:cNvPicPr preferRelativeResize="0"/>
          <p:nvPr/>
        </p:nvPicPr>
        <p:blipFill>
          <a:blip r:embed="rId3">
            <a:alphaModFix/>
          </a:blip>
          <a:stretch>
            <a:fillRect/>
          </a:stretch>
        </p:blipFill>
        <p:spPr>
          <a:xfrm>
            <a:off x="7522275" y="2793325"/>
            <a:ext cx="3831103" cy="198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9c55fd4aef_0_0"/>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Predicción probabilística</a:t>
            </a:r>
            <a:endParaRPr sz="4400" b="0" strike="noStrike">
              <a:solidFill>
                <a:srgbClr val="FFFFFF"/>
              </a:solidFill>
              <a:latin typeface="Calibri"/>
              <a:ea typeface="Calibri"/>
              <a:cs typeface="Calibri"/>
              <a:sym typeface="Calibri"/>
            </a:endParaRPr>
          </a:p>
        </p:txBody>
      </p:sp>
      <p:sp>
        <p:nvSpPr>
          <p:cNvPr id="185" name="Google Shape;185;g9c55fd4aef_0_0"/>
          <p:cNvSpPr txBox="1"/>
          <p:nvPr/>
        </p:nvSpPr>
        <p:spPr>
          <a:xfrm>
            <a:off x="838075" y="1555525"/>
            <a:ext cx="10194000" cy="1453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Cuando realizamos predicciones con los modelos, el propio modelo nos devuelve una probabilidad, no la predicción en sí, y somos nosotros los encargados de interpretar esa probabilidad.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Por ejemplo, si quiero intentar predecir si una persona va a tener o no cierta enfermedad, el modelo devuelve una probabilidad entre 0 y 1, y nosotros establecemos un threshold (o umbral) para determinar si es un 0 (no tiene enfermedad) o un 1 (tiene enfermedad).</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pic>
        <p:nvPicPr>
          <p:cNvPr id="186" name="Google Shape;186;g9c55fd4aef_0_0" descr="Icono&#10;&#10;Descripción generada automáticamente"/>
          <p:cNvPicPr preferRelativeResize="0"/>
          <p:nvPr/>
        </p:nvPicPr>
        <p:blipFill rotWithShape="1">
          <a:blip r:embed="rId3">
            <a:alphaModFix/>
          </a:blip>
          <a:srcRect/>
          <a:stretch/>
        </p:blipFill>
        <p:spPr>
          <a:xfrm>
            <a:off x="952660" y="4391441"/>
            <a:ext cx="491171" cy="491171"/>
          </a:xfrm>
          <a:prstGeom prst="rect">
            <a:avLst/>
          </a:prstGeom>
          <a:noFill/>
          <a:ln>
            <a:noFill/>
          </a:ln>
        </p:spPr>
      </p:pic>
      <p:pic>
        <p:nvPicPr>
          <p:cNvPr id="187" name="Google Shape;187;g9c55fd4aef_0_0" descr="Icono&#10;&#10;Descripción generada automáticamente"/>
          <p:cNvPicPr preferRelativeResize="0"/>
          <p:nvPr/>
        </p:nvPicPr>
        <p:blipFill rotWithShape="1">
          <a:blip r:embed="rId4">
            <a:alphaModFix/>
          </a:blip>
          <a:srcRect/>
          <a:stretch/>
        </p:blipFill>
        <p:spPr>
          <a:xfrm>
            <a:off x="952660" y="5021357"/>
            <a:ext cx="491171" cy="491171"/>
          </a:xfrm>
          <a:prstGeom prst="rect">
            <a:avLst/>
          </a:prstGeom>
          <a:noFill/>
          <a:ln>
            <a:noFill/>
          </a:ln>
        </p:spPr>
      </p:pic>
      <p:pic>
        <p:nvPicPr>
          <p:cNvPr id="188" name="Google Shape;188;g9c55fd4aef_0_0" descr="Icono&#10;&#10;Descripción generada automáticamente"/>
          <p:cNvPicPr preferRelativeResize="0"/>
          <p:nvPr/>
        </p:nvPicPr>
        <p:blipFill rotWithShape="1">
          <a:blip r:embed="rId5">
            <a:alphaModFix/>
          </a:blip>
          <a:srcRect/>
          <a:stretch/>
        </p:blipFill>
        <p:spPr>
          <a:xfrm>
            <a:off x="952660" y="5612737"/>
            <a:ext cx="491171" cy="491171"/>
          </a:xfrm>
          <a:prstGeom prst="rect">
            <a:avLst/>
          </a:prstGeom>
          <a:noFill/>
          <a:ln>
            <a:noFill/>
          </a:ln>
        </p:spPr>
      </p:pic>
      <p:pic>
        <p:nvPicPr>
          <p:cNvPr id="189" name="Google Shape;189;g9c55fd4aef_0_0" descr="Icono&#10;&#10;Descripción generada automáticamente"/>
          <p:cNvPicPr preferRelativeResize="0"/>
          <p:nvPr/>
        </p:nvPicPr>
        <p:blipFill rotWithShape="1">
          <a:blip r:embed="rId6">
            <a:alphaModFix/>
          </a:blip>
          <a:srcRect/>
          <a:stretch/>
        </p:blipFill>
        <p:spPr>
          <a:xfrm>
            <a:off x="952660" y="3782302"/>
            <a:ext cx="491171" cy="491171"/>
          </a:xfrm>
          <a:prstGeom prst="rect">
            <a:avLst/>
          </a:prstGeom>
          <a:noFill/>
          <a:ln>
            <a:noFill/>
          </a:ln>
        </p:spPr>
      </p:pic>
      <p:sp>
        <p:nvSpPr>
          <p:cNvPr id="190" name="Google Shape;190;g9c55fd4aef_0_0"/>
          <p:cNvSpPr txBox="1"/>
          <p:nvPr/>
        </p:nvSpPr>
        <p:spPr>
          <a:xfrm>
            <a:off x="1735300" y="3310054"/>
            <a:ext cx="14115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Fumador</a:t>
            </a:r>
            <a:endParaRPr/>
          </a:p>
        </p:txBody>
      </p:sp>
      <p:cxnSp>
        <p:nvCxnSpPr>
          <p:cNvPr id="191" name="Google Shape;191;g9c55fd4aef_0_0"/>
          <p:cNvCxnSpPr/>
          <p:nvPr/>
        </p:nvCxnSpPr>
        <p:spPr>
          <a:xfrm>
            <a:off x="1043382" y="3673399"/>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192" name="Google Shape;192;g9c55fd4aef_0_0"/>
          <p:cNvSpPr txBox="1"/>
          <p:nvPr/>
        </p:nvSpPr>
        <p:spPr>
          <a:xfrm>
            <a:off x="2933787" y="3310053"/>
            <a:ext cx="1118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Edad</a:t>
            </a:r>
            <a:endParaRPr/>
          </a:p>
        </p:txBody>
      </p:sp>
      <p:sp>
        <p:nvSpPr>
          <p:cNvPr id="193" name="Google Shape;193;g9c55fd4aef_0_0"/>
          <p:cNvSpPr txBox="1"/>
          <p:nvPr/>
        </p:nvSpPr>
        <p:spPr>
          <a:xfrm>
            <a:off x="3936976" y="3310050"/>
            <a:ext cx="1979700" cy="307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rgbClr val="FFFFFF"/>
                </a:solidFill>
                <a:latin typeface="Calibri"/>
                <a:ea typeface="Calibri"/>
                <a:cs typeface="Calibri"/>
                <a:sym typeface="Calibri"/>
              </a:rPr>
              <a:t>¿</a:t>
            </a:r>
            <a:r>
              <a:rPr lang="en-US">
                <a:solidFill>
                  <a:srgbClr val="FFFFFF"/>
                </a:solidFill>
                <a:latin typeface="Calibri"/>
                <a:ea typeface="Calibri"/>
                <a:cs typeface="Calibri"/>
                <a:sym typeface="Calibri"/>
              </a:rPr>
              <a:t>Tendrá enfermedad</a:t>
            </a:r>
            <a:r>
              <a:rPr lang="en-US" sz="1400">
                <a:solidFill>
                  <a:srgbClr val="FFFFFF"/>
                </a:solidFill>
                <a:latin typeface="Calibri"/>
                <a:ea typeface="Calibri"/>
                <a:cs typeface="Calibri"/>
                <a:sym typeface="Calibri"/>
              </a:rPr>
              <a:t>?</a:t>
            </a:r>
            <a:endParaRPr/>
          </a:p>
        </p:txBody>
      </p:sp>
      <p:sp>
        <p:nvSpPr>
          <p:cNvPr id="194" name="Google Shape;194;g9c55fd4aef_0_0"/>
          <p:cNvSpPr/>
          <p:nvPr/>
        </p:nvSpPr>
        <p:spPr>
          <a:xfrm>
            <a:off x="1841833" y="3296697"/>
            <a:ext cx="1979700" cy="2988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g9c55fd4aef_0_0"/>
          <p:cNvSpPr txBox="1"/>
          <p:nvPr/>
        </p:nvSpPr>
        <p:spPr>
          <a:xfrm>
            <a:off x="1611013" y="3062058"/>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X</a:t>
            </a:r>
            <a:endParaRPr/>
          </a:p>
        </p:txBody>
      </p:sp>
      <p:sp>
        <p:nvSpPr>
          <p:cNvPr id="196" name="Google Shape;196;g9c55fd4aef_0_0"/>
          <p:cNvSpPr/>
          <p:nvPr/>
        </p:nvSpPr>
        <p:spPr>
          <a:xfrm>
            <a:off x="3973752" y="3341875"/>
            <a:ext cx="1821300" cy="297300"/>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g9c55fd4aef_0_0"/>
          <p:cNvSpPr txBox="1"/>
          <p:nvPr/>
        </p:nvSpPr>
        <p:spPr>
          <a:xfrm>
            <a:off x="5508311" y="3009332"/>
            <a:ext cx="4527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Y</a:t>
            </a:r>
            <a:endParaRPr/>
          </a:p>
        </p:txBody>
      </p:sp>
      <p:sp>
        <p:nvSpPr>
          <p:cNvPr id="198" name="Google Shape;198;g9c55fd4aef_0_0"/>
          <p:cNvSpPr txBox="1"/>
          <p:nvPr/>
        </p:nvSpPr>
        <p:spPr>
          <a:xfrm>
            <a:off x="2136265" y="381361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199" name="Google Shape;199;g9c55fd4aef_0_0"/>
          <p:cNvSpPr txBox="1"/>
          <p:nvPr/>
        </p:nvSpPr>
        <p:spPr>
          <a:xfrm>
            <a:off x="2170306" y="4524754"/>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00" name="Google Shape;200;g9c55fd4aef_0_0"/>
          <p:cNvSpPr txBox="1"/>
          <p:nvPr/>
        </p:nvSpPr>
        <p:spPr>
          <a:xfrm>
            <a:off x="2136265"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1" name="Google Shape;201;g9c55fd4aef_0_0"/>
          <p:cNvSpPr txBox="1"/>
          <p:nvPr/>
        </p:nvSpPr>
        <p:spPr>
          <a:xfrm>
            <a:off x="2145134" y="570793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02" name="Google Shape;202;g9c55fd4aef_0_0"/>
          <p:cNvSpPr txBox="1"/>
          <p:nvPr/>
        </p:nvSpPr>
        <p:spPr>
          <a:xfrm>
            <a:off x="3222312" y="3829339"/>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57</a:t>
            </a:r>
            <a:endParaRPr/>
          </a:p>
        </p:txBody>
      </p:sp>
      <p:sp>
        <p:nvSpPr>
          <p:cNvPr id="203" name="Google Shape;203;g9c55fd4aef_0_0"/>
          <p:cNvSpPr txBox="1"/>
          <p:nvPr/>
        </p:nvSpPr>
        <p:spPr>
          <a:xfrm>
            <a:off x="3222312" y="452475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32</a:t>
            </a:r>
            <a:endParaRPr/>
          </a:p>
        </p:txBody>
      </p:sp>
      <p:sp>
        <p:nvSpPr>
          <p:cNvPr id="204" name="Google Shape;204;g9c55fd4aef_0_0"/>
          <p:cNvSpPr txBox="1"/>
          <p:nvPr/>
        </p:nvSpPr>
        <p:spPr>
          <a:xfrm>
            <a:off x="3225769" y="5115700"/>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39</a:t>
            </a:r>
            <a:endParaRPr/>
          </a:p>
        </p:txBody>
      </p:sp>
      <p:sp>
        <p:nvSpPr>
          <p:cNvPr id="205" name="Google Shape;205;g9c55fd4aef_0_0"/>
          <p:cNvSpPr txBox="1"/>
          <p:nvPr/>
        </p:nvSpPr>
        <p:spPr>
          <a:xfrm>
            <a:off x="3222312" y="5676302"/>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60</a:t>
            </a:r>
            <a:endParaRPr/>
          </a:p>
        </p:txBody>
      </p:sp>
      <p:cxnSp>
        <p:nvCxnSpPr>
          <p:cNvPr id="206" name="Google Shape;206;g9c55fd4aef_0_0"/>
          <p:cNvCxnSpPr/>
          <p:nvPr/>
        </p:nvCxnSpPr>
        <p:spPr>
          <a:xfrm>
            <a:off x="979296" y="494334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7" name="Google Shape;207;g9c55fd4aef_0_0"/>
          <p:cNvCxnSpPr/>
          <p:nvPr/>
        </p:nvCxnSpPr>
        <p:spPr>
          <a:xfrm>
            <a:off x="997050" y="4341019"/>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8" name="Google Shape;208;g9c55fd4aef_0_0"/>
          <p:cNvCxnSpPr/>
          <p:nvPr/>
        </p:nvCxnSpPr>
        <p:spPr>
          <a:xfrm>
            <a:off x="979293" y="5568347"/>
            <a:ext cx="4820100" cy="0"/>
          </a:xfrm>
          <a:prstGeom prst="straightConnector1">
            <a:avLst/>
          </a:prstGeom>
          <a:noFill/>
          <a:ln w="28575" cap="flat" cmpd="sng">
            <a:solidFill>
              <a:srgbClr val="C00000"/>
            </a:solidFill>
            <a:prstDash val="solid"/>
            <a:miter lim="800000"/>
            <a:headEnd type="none" w="sm" len="sm"/>
            <a:tailEnd type="none" w="sm" len="sm"/>
          </a:ln>
        </p:spPr>
      </p:cxnSp>
      <p:cxnSp>
        <p:nvCxnSpPr>
          <p:cNvPr id="209" name="Google Shape;209;g9c55fd4aef_0_0"/>
          <p:cNvCxnSpPr/>
          <p:nvPr/>
        </p:nvCxnSpPr>
        <p:spPr>
          <a:xfrm>
            <a:off x="974856" y="6172027"/>
            <a:ext cx="4820100" cy="0"/>
          </a:xfrm>
          <a:prstGeom prst="straightConnector1">
            <a:avLst/>
          </a:prstGeom>
          <a:noFill/>
          <a:ln w="28575" cap="flat" cmpd="sng">
            <a:solidFill>
              <a:srgbClr val="C00000"/>
            </a:solidFill>
            <a:prstDash val="solid"/>
            <a:miter lim="800000"/>
            <a:headEnd type="none" w="sm" len="sm"/>
            <a:tailEnd type="none" w="sm" len="sm"/>
          </a:ln>
        </p:spPr>
      </p:cxnSp>
      <p:sp>
        <p:nvSpPr>
          <p:cNvPr id="210" name="Google Shape;210;g9c55fd4aef_0_0"/>
          <p:cNvSpPr txBox="1"/>
          <p:nvPr/>
        </p:nvSpPr>
        <p:spPr>
          <a:xfrm>
            <a:off x="40965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11" name="Google Shape;211;g9c55fd4aef_0_0"/>
          <p:cNvSpPr txBox="1"/>
          <p:nvPr/>
        </p:nvSpPr>
        <p:spPr>
          <a:xfrm>
            <a:off x="4797195" y="372361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12" name="Google Shape;212;g9c55fd4aef_0_0"/>
          <p:cNvSpPr txBox="1"/>
          <p:nvPr/>
        </p:nvSpPr>
        <p:spPr>
          <a:xfrm>
            <a:off x="40965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0.7</a:t>
            </a:r>
            <a:endParaRPr sz="800">
              <a:solidFill>
                <a:srgbClr val="CCCCCC"/>
              </a:solidFill>
            </a:endParaRPr>
          </a:p>
        </p:txBody>
      </p:sp>
      <p:sp>
        <p:nvSpPr>
          <p:cNvPr id="213" name="Google Shape;213;g9c55fd4aef_0_0"/>
          <p:cNvSpPr txBox="1"/>
          <p:nvPr/>
        </p:nvSpPr>
        <p:spPr>
          <a:xfrm>
            <a:off x="4797195" y="397173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0.3</a:t>
            </a:r>
            <a:endParaRPr sz="800">
              <a:solidFill>
                <a:srgbClr val="CCCCCC"/>
              </a:solidFill>
            </a:endParaRPr>
          </a:p>
        </p:txBody>
      </p:sp>
      <p:sp>
        <p:nvSpPr>
          <p:cNvPr id="214" name="Google Shape;214;g9c55fd4aef_0_0"/>
          <p:cNvSpPr txBox="1"/>
          <p:nvPr/>
        </p:nvSpPr>
        <p:spPr>
          <a:xfrm>
            <a:off x="40965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a:t>
            </a:r>
            <a:endParaRPr sz="800">
              <a:solidFill>
                <a:srgbClr val="CCCCCC"/>
              </a:solidFill>
            </a:endParaRPr>
          </a:p>
        </p:txBody>
      </p:sp>
      <p:sp>
        <p:nvSpPr>
          <p:cNvPr id="215" name="Google Shape;215;g9c55fd4aef_0_0"/>
          <p:cNvSpPr txBox="1"/>
          <p:nvPr/>
        </p:nvSpPr>
        <p:spPr>
          <a:xfrm>
            <a:off x="4797195" y="45891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0.9</a:t>
            </a:r>
            <a:endParaRPr sz="800">
              <a:solidFill>
                <a:srgbClr val="CCCCCC"/>
              </a:solidFill>
            </a:endParaRPr>
          </a:p>
        </p:txBody>
      </p:sp>
      <p:sp>
        <p:nvSpPr>
          <p:cNvPr id="216" name="Google Shape;216;g9c55fd4aef_0_0"/>
          <p:cNvSpPr txBox="1"/>
          <p:nvPr/>
        </p:nvSpPr>
        <p:spPr>
          <a:xfrm>
            <a:off x="40654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0.4</a:t>
            </a:r>
            <a:endParaRPr sz="800">
              <a:solidFill>
                <a:srgbClr val="CCCCCC"/>
              </a:solidFill>
            </a:endParaRPr>
          </a:p>
        </p:txBody>
      </p:sp>
      <p:sp>
        <p:nvSpPr>
          <p:cNvPr id="217" name="Google Shape;217;g9c55fd4aef_0_0"/>
          <p:cNvSpPr txBox="1"/>
          <p:nvPr/>
        </p:nvSpPr>
        <p:spPr>
          <a:xfrm>
            <a:off x="4766045" y="5252761"/>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0.6</a:t>
            </a:r>
            <a:endParaRPr sz="800">
              <a:solidFill>
                <a:srgbClr val="CCCCCC"/>
              </a:solidFill>
            </a:endParaRPr>
          </a:p>
        </p:txBody>
      </p:sp>
      <p:sp>
        <p:nvSpPr>
          <p:cNvPr id="218" name="Google Shape;218;g9c55fd4aef_0_0"/>
          <p:cNvSpPr txBox="1"/>
          <p:nvPr/>
        </p:nvSpPr>
        <p:spPr>
          <a:xfrm>
            <a:off x="40965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0.15</a:t>
            </a:r>
            <a:endParaRPr sz="800">
              <a:solidFill>
                <a:srgbClr val="CCCCCC"/>
              </a:solidFill>
            </a:endParaRPr>
          </a:p>
        </p:txBody>
      </p:sp>
      <p:sp>
        <p:nvSpPr>
          <p:cNvPr id="219" name="Google Shape;219;g9c55fd4aef_0_0"/>
          <p:cNvSpPr txBox="1"/>
          <p:nvPr/>
        </p:nvSpPr>
        <p:spPr>
          <a:xfrm>
            <a:off x="4797195" y="5816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rgbClr val="CCCCCC"/>
                </a:solidFill>
                <a:latin typeface="Calibri"/>
                <a:ea typeface="Calibri"/>
                <a:cs typeface="Calibri"/>
                <a:sym typeface="Calibri"/>
              </a:rPr>
              <a:t>0.85</a:t>
            </a:r>
            <a:endParaRPr sz="800">
              <a:solidFill>
                <a:srgbClr val="CCCCCC"/>
              </a:solidFill>
            </a:endParaRPr>
          </a:p>
        </p:txBody>
      </p:sp>
      <p:sp>
        <p:nvSpPr>
          <p:cNvPr id="220" name="Google Shape;220;g9c55fd4aef_0_0"/>
          <p:cNvSpPr txBox="1"/>
          <p:nvPr/>
        </p:nvSpPr>
        <p:spPr>
          <a:xfrm>
            <a:off x="40965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1" name="Google Shape;221;g9c55fd4aef_0_0"/>
          <p:cNvSpPr txBox="1"/>
          <p:nvPr/>
        </p:nvSpPr>
        <p:spPr>
          <a:xfrm>
            <a:off x="4797195" y="4333486"/>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2" name="Google Shape;222;g9c55fd4aef_0_0"/>
          <p:cNvSpPr txBox="1"/>
          <p:nvPr/>
        </p:nvSpPr>
        <p:spPr>
          <a:xfrm>
            <a:off x="40965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3" name="Google Shape;223;g9c55fd4aef_0_0"/>
          <p:cNvSpPr txBox="1"/>
          <p:nvPr/>
        </p:nvSpPr>
        <p:spPr>
          <a:xfrm>
            <a:off x="4797195" y="495092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4" name="Google Shape;224;g9c55fd4aef_0_0"/>
          <p:cNvSpPr txBox="1"/>
          <p:nvPr/>
        </p:nvSpPr>
        <p:spPr>
          <a:xfrm>
            <a:off x="40965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Si</a:t>
            </a:r>
            <a:endParaRPr/>
          </a:p>
        </p:txBody>
      </p:sp>
      <p:sp>
        <p:nvSpPr>
          <p:cNvPr id="225" name="Google Shape;225;g9c55fd4aef_0_0"/>
          <p:cNvSpPr txBox="1"/>
          <p:nvPr/>
        </p:nvSpPr>
        <p:spPr>
          <a:xfrm>
            <a:off x="4797195" y="5561473"/>
            <a:ext cx="5415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a:t>
            </a:r>
            <a:endParaRPr/>
          </a:p>
        </p:txBody>
      </p:sp>
      <p:sp>
        <p:nvSpPr>
          <p:cNvPr id="226" name="Google Shape;226;g9c55fd4aef_0_0"/>
          <p:cNvSpPr txBox="1"/>
          <p:nvPr/>
        </p:nvSpPr>
        <p:spPr>
          <a:xfrm>
            <a:off x="6372100" y="3436625"/>
            <a:ext cx="4928400" cy="278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¿Dónde establecemos el threshold?</a:t>
            </a:r>
            <a:r>
              <a:rPr lang="en-US">
                <a:solidFill>
                  <a:srgbClr val="FFFFFF"/>
                </a:solidFill>
                <a:latin typeface="Calibri"/>
                <a:ea typeface="Calibri"/>
                <a:cs typeface="Calibri"/>
                <a:sym typeface="Calibri"/>
              </a:rPr>
              <a:t> Normalmente en 0.5. Si el SI tiene más de 0.5 de posibilidades, lo consideramos como un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se desea se puede modificar. Dependerá de la aplicación de negocio.</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encima de 0.5, estoy siendo más restrictivo con los 1s, entonces tendré más FN (1s clasificados como 0s).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Si lo pongo por debajo de 0.5, seré más flexible con los 1s, y por tanto aumentarán mis FP (0s clasificados como 1s)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000" b="0"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p:nvPr/>
        </p:nvSpPr>
        <p:spPr>
          <a:xfrm>
            <a:off x="4120780" y="2713939"/>
            <a:ext cx="3950200" cy="142976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US" sz="6600" b="0" strike="noStrike" dirty="0" err="1">
                <a:solidFill>
                  <a:srgbClr val="FF0000"/>
                </a:solidFill>
                <a:latin typeface="Calibri"/>
                <a:ea typeface="Calibri"/>
                <a:cs typeface="Calibri"/>
                <a:sym typeface="Calibri"/>
              </a:rPr>
              <a:t>Métricas</a:t>
            </a:r>
            <a:r>
              <a:rPr lang="en-US" sz="6600" b="0" strike="noStrike" dirty="0">
                <a:solidFill>
                  <a:srgbClr val="FF0000"/>
                </a:solidFill>
                <a:latin typeface="Calibri"/>
                <a:ea typeface="Calibri"/>
                <a:cs typeface="Calibri"/>
                <a:sym typeface="Calibri"/>
              </a:rPr>
              <a:t> II</a:t>
            </a:r>
          </a:p>
          <a:p>
            <a:pPr marL="0" marR="0" lvl="0" indent="0" algn="ctr" rtl="0">
              <a:lnSpc>
                <a:spcPct val="90000"/>
              </a:lnSpc>
              <a:spcBef>
                <a:spcPts val="0"/>
              </a:spcBef>
              <a:spcAft>
                <a:spcPts val="0"/>
              </a:spcAft>
              <a:buNone/>
            </a:pPr>
            <a:r>
              <a:rPr lang="en-US" sz="3000" dirty="0">
                <a:solidFill>
                  <a:schemeClr val="bg1"/>
                </a:solidFill>
                <a:latin typeface="Calibri"/>
                <a:ea typeface="Calibri"/>
                <a:cs typeface="Calibri"/>
                <a:sym typeface="Calibri"/>
              </a:rPr>
              <a:t>(el </a:t>
            </a:r>
            <a:r>
              <a:rPr lang="en-US" sz="3000" dirty="0" err="1">
                <a:solidFill>
                  <a:schemeClr val="bg1"/>
                </a:solidFill>
                <a:latin typeface="Calibri"/>
                <a:ea typeface="Calibri"/>
                <a:cs typeface="Calibri"/>
                <a:sym typeface="Calibri"/>
              </a:rPr>
              <a:t>próximo</a:t>
            </a:r>
            <a:r>
              <a:rPr lang="en-US" sz="3000" dirty="0">
                <a:solidFill>
                  <a:schemeClr val="bg1"/>
                </a:solidFill>
                <a:latin typeface="Calibri"/>
                <a:ea typeface="Calibri"/>
                <a:cs typeface="Calibri"/>
                <a:sym typeface="Calibri"/>
              </a:rPr>
              <a:t> </a:t>
            </a:r>
            <a:r>
              <a:rPr lang="en-US" sz="3000" dirty="0" err="1">
                <a:solidFill>
                  <a:schemeClr val="bg1"/>
                </a:solidFill>
                <a:latin typeface="Calibri"/>
                <a:ea typeface="Calibri"/>
                <a:cs typeface="Calibri"/>
                <a:sym typeface="Calibri"/>
              </a:rPr>
              <a:t>día</a:t>
            </a:r>
            <a:r>
              <a:rPr lang="en-US" sz="3000" dirty="0">
                <a:solidFill>
                  <a:schemeClr val="bg1"/>
                </a:solidFill>
                <a:latin typeface="Calibri"/>
                <a:ea typeface="Calibri"/>
                <a:cs typeface="Calibri"/>
                <a:sym typeface="Calibri"/>
              </a:rPr>
              <a:t>)</a:t>
            </a:r>
            <a:endParaRPr sz="4300" b="0" strike="noStrike"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112897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a3f30688e8_0_8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Curva ROC</a:t>
            </a:r>
            <a:endParaRPr sz="4400" b="0" strike="noStrike">
              <a:solidFill>
                <a:srgbClr val="FFFFFF"/>
              </a:solidFill>
              <a:latin typeface="Calibri"/>
              <a:ea typeface="Calibri"/>
              <a:cs typeface="Calibri"/>
              <a:sym typeface="Calibri"/>
            </a:endParaRPr>
          </a:p>
        </p:txBody>
      </p:sp>
      <p:sp>
        <p:nvSpPr>
          <p:cNvPr id="233" name="Google Shape;233;ga3f30688e8_0_86"/>
          <p:cNvSpPr txBox="1"/>
          <p:nvPr/>
        </p:nvSpPr>
        <p:spPr>
          <a:xfrm>
            <a:off x="838075" y="1437525"/>
            <a:ext cx="5280000" cy="353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Curva que nos indica cómo de bueno es nuestro modelo para distinguir las clases.</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ROC (Receiver Operating Characteristic) es una curva de probabilidad, que va de 0 a 1.</a:t>
            </a:r>
            <a:endParaRPr>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¿Qué elementos la componen?</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Eje X: FPR (False Positive Rate) = FP/(FP + TN)</a:t>
            </a:r>
            <a:endParaRPr>
              <a:solidFill>
                <a:srgbClr val="FFFFFF"/>
              </a:solidFill>
              <a:latin typeface="Calibri"/>
              <a:ea typeface="Calibri"/>
              <a:cs typeface="Calibri"/>
              <a:sym typeface="Calibri"/>
            </a:endParaRPr>
          </a:p>
          <a:p>
            <a:pPr marL="457200" marR="0" lvl="0" indent="0" algn="l" rtl="0">
              <a:lnSpc>
                <a:spcPct val="90000"/>
              </a:lnSpc>
              <a:spcBef>
                <a:spcPts val="1001"/>
              </a:spcBef>
              <a:spcAft>
                <a:spcPts val="0"/>
              </a:spcAft>
              <a:buNone/>
            </a:pPr>
            <a:r>
              <a:rPr lang="en-US">
                <a:solidFill>
                  <a:srgbClr val="FFFFFF"/>
                </a:solidFill>
                <a:latin typeface="Calibri"/>
                <a:ea typeface="Calibri"/>
                <a:cs typeface="Calibri"/>
                <a:sym typeface="Calibri"/>
              </a:rPr>
              <a:t>0s identificados erróneamente como 1s</a:t>
            </a:r>
            <a:endParaRPr>
              <a:solidFill>
                <a:srgbClr val="FFFFFF"/>
              </a:solidFill>
              <a:latin typeface="Calibri"/>
              <a:ea typeface="Calibri"/>
              <a:cs typeface="Calibri"/>
              <a:sym typeface="Calibri"/>
            </a:endParaRPr>
          </a:p>
          <a:p>
            <a:pPr marL="457200" lvl="0" indent="-317500" algn="l" rtl="0">
              <a:lnSpc>
                <a:spcPct val="90000"/>
              </a:lnSpc>
              <a:spcBef>
                <a:spcPts val="1001"/>
              </a:spcBef>
              <a:spcAft>
                <a:spcPts val="0"/>
              </a:spcAft>
              <a:buClr>
                <a:srgbClr val="FFFFFF"/>
              </a:buClr>
              <a:buSzPts val="1400"/>
              <a:buFont typeface="Calibri"/>
              <a:buAutoNum type="arabicPeriod"/>
            </a:pPr>
            <a:r>
              <a:rPr lang="en-US">
                <a:solidFill>
                  <a:schemeClr val="lt1"/>
                </a:solidFill>
                <a:latin typeface="Calibri"/>
                <a:ea typeface="Calibri"/>
                <a:cs typeface="Calibri"/>
                <a:sym typeface="Calibri"/>
              </a:rPr>
              <a:t>Eje Y: TPR (True Positive Rate) = TP/(TP + FN)</a:t>
            </a:r>
            <a:endParaRPr>
              <a:solidFill>
                <a:schemeClr val="lt1"/>
              </a:solidFill>
              <a:latin typeface="Calibri"/>
              <a:ea typeface="Calibri"/>
              <a:cs typeface="Calibri"/>
              <a:sym typeface="Calibri"/>
            </a:endParaRPr>
          </a:p>
          <a:p>
            <a:pPr marL="457200" lvl="0" indent="0" algn="l" rtl="0">
              <a:lnSpc>
                <a:spcPct val="90000"/>
              </a:lnSpc>
              <a:spcBef>
                <a:spcPts val="1001"/>
              </a:spcBef>
              <a:spcAft>
                <a:spcPts val="0"/>
              </a:spcAft>
              <a:buNone/>
            </a:pPr>
            <a:r>
              <a:rPr lang="en-US">
                <a:solidFill>
                  <a:schemeClr val="lt1"/>
                </a:solidFill>
                <a:latin typeface="Calibri"/>
                <a:ea typeface="Calibri"/>
                <a:cs typeface="Calibri"/>
                <a:sym typeface="Calibri"/>
              </a:rPr>
              <a:t>O lo que es lo mismo, el Recall -&gt; Los positivos que he clasificado bien vs todos los positivos que había</a:t>
            </a:r>
            <a:endParaRPr>
              <a:solidFill>
                <a:schemeClr val="lt1"/>
              </a:solidFill>
              <a:latin typeface="Calibri"/>
              <a:ea typeface="Calibri"/>
              <a:cs typeface="Calibri"/>
              <a:sym typeface="Calibri"/>
            </a:endParaRPr>
          </a:p>
          <a:p>
            <a:pPr marL="457200" lvl="0" indent="-317500" algn="l" rtl="0">
              <a:lnSpc>
                <a:spcPct val="90000"/>
              </a:lnSpc>
              <a:spcBef>
                <a:spcPts val="1001"/>
              </a:spcBef>
              <a:spcAft>
                <a:spcPts val="0"/>
              </a:spcAft>
              <a:buClr>
                <a:schemeClr val="lt1"/>
              </a:buClr>
              <a:buSzPts val="1400"/>
              <a:buFont typeface="Calibri"/>
              <a:buAutoNum type="arabicPeriod"/>
            </a:pPr>
            <a:r>
              <a:rPr lang="en-US">
                <a:solidFill>
                  <a:schemeClr val="lt1"/>
                </a:solidFill>
                <a:latin typeface="Calibri"/>
                <a:ea typeface="Calibri"/>
                <a:cs typeface="Calibri"/>
                <a:sym typeface="Calibri"/>
              </a:rPr>
              <a:t>AUC (Area Under the Curve) se trata del área de la curva ROC. Va de 0 a 1.</a:t>
            </a:r>
            <a:endParaRPr>
              <a:solidFill>
                <a:schemeClr val="lt1"/>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b="0" strike="noStrike">
              <a:solidFill>
                <a:srgbClr val="FFFFFF"/>
              </a:solidFill>
              <a:latin typeface="Calibri"/>
              <a:ea typeface="Calibri"/>
              <a:cs typeface="Calibri"/>
              <a:sym typeface="Calibri"/>
            </a:endParaRPr>
          </a:p>
        </p:txBody>
      </p:sp>
      <p:pic>
        <p:nvPicPr>
          <p:cNvPr id="234" name="Google Shape;234;ga3f30688e8_0_86"/>
          <p:cNvPicPr preferRelativeResize="0"/>
          <p:nvPr/>
        </p:nvPicPr>
        <p:blipFill>
          <a:blip r:embed="rId3">
            <a:alphaModFix/>
          </a:blip>
          <a:stretch>
            <a:fillRect/>
          </a:stretch>
        </p:blipFill>
        <p:spPr>
          <a:xfrm>
            <a:off x="6958325" y="1598575"/>
            <a:ext cx="3901725" cy="2926300"/>
          </a:xfrm>
          <a:prstGeom prst="rect">
            <a:avLst/>
          </a:prstGeom>
          <a:noFill/>
          <a:ln>
            <a:noFill/>
          </a:ln>
        </p:spPr>
      </p:pic>
      <p:sp>
        <p:nvSpPr>
          <p:cNvPr id="235" name="Google Shape;235;ga3f30688e8_0_86"/>
          <p:cNvSpPr txBox="1"/>
          <p:nvPr/>
        </p:nvSpPr>
        <p:spPr>
          <a:xfrm>
            <a:off x="838075" y="4973325"/>
            <a:ext cx="10716900" cy="1424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1500" b="1">
                <a:solidFill>
                  <a:srgbClr val="FFFFFF"/>
                </a:solidFill>
                <a:latin typeface="Calibri"/>
                <a:ea typeface="Calibri"/>
                <a:cs typeface="Calibri"/>
                <a:sym typeface="Calibri"/>
              </a:rPr>
              <a:t>¿Cómo se interpreta?</a:t>
            </a:r>
            <a:endParaRPr sz="1500" b="1">
              <a:solidFill>
                <a:srgbClr val="FFFFFF"/>
              </a:solidFill>
              <a:latin typeface="Calibri"/>
              <a:ea typeface="Calibri"/>
              <a:cs typeface="Calibri"/>
              <a:sym typeface="Calibri"/>
            </a:endParaRPr>
          </a:p>
          <a:p>
            <a:pPr marL="457200" marR="0" lvl="0" indent="-317500" algn="l" rtl="0">
              <a:lnSpc>
                <a:spcPct val="90000"/>
              </a:lnSpc>
              <a:spcBef>
                <a:spcPts val="1001"/>
              </a:spcBef>
              <a:spcAft>
                <a:spcPts val="0"/>
              </a:spcAft>
              <a:buClr>
                <a:schemeClr val="accent1"/>
              </a:buClr>
              <a:buSzPts val="1400"/>
              <a:buFont typeface="Calibri"/>
              <a:buAutoNum type="arabicPeriod"/>
            </a:pPr>
            <a:r>
              <a:rPr lang="en-US">
                <a:solidFill>
                  <a:schemeClr val="accent1"/>
                </a:solidFill>
                <a:latin typeface="Calibri"/>
                <a:ea typeface="Calibri"/>
                <a:cs typeface="Calibri"/>
                <a:sym typeface="Calibri"/>
              </a:rPr>
              <a:t>Cuanto mayor es el AUC, más se acerca la curva a la esquina superior izquierda, mejor es el clasificador.</a:t>
            </a:r>
            <a:endParaRPr>
              <a:solidFill>
                <a:schemeClr val="accent1"/>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La línea recta del medio representa un clasificador aleatorio. Por tanto, cuanto más cerca de esa línea, peor.</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queda por debajo del random classifier quiere decir que nuestro modelo lo está haciendo peor que un clasificador aleatorio.</a:t>
            </a:r>
            <a:endParaRPr>
              <a:solidFill>
                <a:srgbClr val="FFFFFF"/>
              </a:solidFill>
              <a:latin typeface="Calibri"/>
              <a:ea typeface="Calibri"/>
              <a:cs typeface="Calibri"/>
              <a:sym typeface="Calibri"/>
            </a:endParaRPr>
          </a:p>
          <a:p>
            <a:pPr marL="457200" marR="0" lvl="0" indent="-317500" algn="l" rtl="0">
              <a:lnSpc>
                <a:spcPct val="90000"/>
              </a:lnSpc>
              <a:spcBef>
                <a:spcPts val="0"/>
              </a:spcBef>
              <a:spcAft>
                <a:spcPts val="0"/>
              </a:spcAft>
              <a:buClr>
                <a:srgbClr val="FFFFFF"/>
              </a:buClr>
              <a:buSzPts val="1400"/>
              <a:buFont typeface="Calibri"/>
              <a:buAutoNum type="arabicPeriod"/>
            </a:pPr>
            <a:r>
              <a:rPr lang="en-US">
                <a:solidFill>
                  <a:srgbClr val="FFFFFF"/>
                </a:solidFill>
                <a:latin typeface="Calibri"/>
                <a:ea typeface="Calibri"/>
                <a:cs typeface="Calibri"/>
                <a:sym typeface="Calibri"/>
              </a:rPr>
              <a:t>Si la curva forma un ángulo recto, tienes un clasificador perfecto...sospecha si has hecho algo mal.</a:t>
            </a:r>
            <a:endParaRPr>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9c55fd4aef_0_56"/>
          <p:cNvSpPr txBox="1"/>
          <p:nvPr/>
        </p:nvSpPr>
        <p:spPr>
          <a:xfrm>
            <a:off x="838075" y="1437525"/>
            <a:ext cx="6384900" cy="50610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100000"/>
              </a:lnSpc>
              <a:spcBef>
                <a:spcPts val="1001"/>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Como sabes, los modelos devuelven </a:t>
            </a:r>
            <a:r>
              <a:rPr lang="en-US">
                <a:solidFill>
                  <a:schemeClr val="accent1"/>
                </a:solidFill>
                <a:latin typeface="Calibri"/>
                <a:ea typeface="Calibri"/>
                <a:cs typeface="Calibri"/>
                <a:sym typeface="Calibri"/>
              </a:rPr>
              <a:t>probabilidades en sus predicciones</a:t>
            </a:r>
            <a:r>
              <a:rPr lang="en-US">
                <a:solidFill>
                  <a:srgbClr val="FFFFFF"/>
                </a:solidFill>
                <a:latin typeface="Calibri"/>
                <a:ea typeface="Calibri"/>
                <a:cs typeface="Calibri"/>
                <a:sym typeface="Calibri"/>
              </a:rPr>
              <a:t>. Con un threshold (por defecto es 0.5), escogemos entre una clase u otra.</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Si modifico el threshold, cambiarán mis predicciones, y por tanto mi matriz de confusión.</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El threshold es una probabilidad, por lo que podré variarlo de 0 a 1.</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chemeClr val="lt1"/>
              </a:buClr>
              <a:buSzPts val="1400"/>
              <a:buFont typeface="Calibri"/>
              <a:buChar char="●"/>
            </a:pPr>
            <a:r>
              <a:rPr lang="en-US">
                <a:solidFill>
                  <a:schemeClr val="accent1"/>
                </a:solidFill>
                <a:latin typeface="Calibri"/>
                <a:ea typeface="Calibri"/>
                <a:cs typeface="Calibri"/>
                <a:sym typeface="Calibri"/>
              </a:rPr>
              <a:t>Cada punto de la curva es cómo quedan mis FPR vs TPR probando varios thresholds.</a:t>
            </a:r>
            <a:endParaRPr>
              <a:solidFill>
                <a:schemeClr val="lt1"/>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Un punto de la curva (0.10, 0.6), se interpreta como FPR = 0.10, es decir, el 10% me identifica 1s como si fuesen 0s, y el 60% me está identificando bien los 1s.</a:t>
            </a:r>
            <a:endParaRPr>
              <a:solidFill>
                <a:srgbClr val="FFFFFF"/>
              </a:solidFill>
              <a:latin typeface="Calibri"/>
              <a:ea typeface="Calibri"/>
              <a:cs typeface="Calibri"/>
              <a:sym typeface="Calibri"/>
            </a:endParaRPr>
          </a:p>
          <a:p>
            <a:pPr marL="457200" marR="0" lvl="0" indent="-317500" algn="l" rtl="0">
              <a:lnSpc>
                <a:spcPct val="100000"/>
              </a:lnSpc>
              <a:spcBef>
                <a:spcPts val="0"/>
              </a:spcBef>
              <a:spcAft>
                <a:spcPts val="0"/>
              </a:spcAft>
              <a:buClr>
                <a:srgbClr val="FFFFFF"/>
              </a:buClr>
              <a:buSzPts val="1400"/>
              <a:buFont typeface="Calibri"/>
              <a:buChar char="●"/>
            </a:pPr>
            <a:r>
              <a:rPr lang="en-US">
                <a:solidFill>
                  <a:schemeClr val="accent1"/>
                </a:solidFill>
                <a:latin typeface="Calibri"/>
                <a:ea typeface="Calibri"/>
                <a:cs typeface="Calibri"/>
                <a:sym typeface="Calibri"/>
              </a:rPr>
              <a:t>¿Cómo interpreto la zona superior derecha de la curva? </a:t>
            </a:r>
            <a:r>
              <a:rPr lang="en-US">
                <a:solidFill>
                  <a:srgbClr val="FFFFFF"/>
                </a:solidFill>
                <a:latin typeface="Calibri"/>
                <a:ea typeface="Calibri"/>
                <a:cs typeface="Calibri"/>
                <a:sym typeface="Calibri"/>
              </a:rPr>
              <a:t>threshold bajo, por lo que soy más flexible con los 1s, se me cuelan más 0s como 1s:</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 aumentan </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TN disminuyen</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FPR = FP/(TN + FP)   -&gt;  FPR se aproxima a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Caso extremo: detecto todo como 1s, por lo que no hay TN. ¿Resultado? FPR = 1</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 aumenta. Si dejo entrar a todos los 0s y 1s como 1s, voy a acertar los 1s siempre.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FN disminuye</a:t>
            </a:r>
            <a:endParaRPr>
              <a:solidFill>
                <a:srgbClr val="FFFFFF"/>
              </a:solidFill>
              <a:latin typeface="Calibri"/>
              <a:ea typeface="Calibri"/>
              <a:cs typeface="Calibri"/>
              <a:sym typeface="Calibri"/>
            </a:endParaRPr>
          </a:p>
          <a:p>
            <a:pPr marL="914400" marR="0" lvl="1" indent="-317500" algn="l" rtl="0">
              <a:lnSpc>
                <a:spcPct val="100000"/>
              </a:lnSpc>
              <a:spcBef>
                <a:spcPts val="0"/>
              </a:spcBef>
              <a:spcAft>
                <a:spcPts val="0"/>
              </a:spcAft>
              <a:buClr>
                <a:srgbClr val="FFFFFF"/>
              </a:buClr>
              <a:buSzPts val="1400"/>
              <a:buFont typeface="Calibri"/>
              <a:buChar char="○"/>
            </a:pPr>
            <a:r>
              <a:rPr lang="en-US">
                <a:solidFill>
                  <a:srgbClr val="FFFFFF"/>
                </a:solidFill>
                <a:latin typeface="Calibri"/>
                <a:ea typeface="Calibri"/>
                <a:cs typeface="Calibri"/>
                <a:sym typeface="Calibri"/>
              </a:rPr>
              <a:t>TPR = TP/(TP + FN) -&gt; TPR se aproxima a 1</a:t>
            </a:r>
            <a:endParaRPr>
              <a:solidFill>
                <a:srgbClr val="FFFFFF"/>
              </a:solidFill>
              <a:latin typeface="Calibri"/>
              <a:ea typeface="Calibri"/>
              <a:cs typeface="Calibri"/>
              <a:sym typeface="Calibri"/>
            </a:endParaRPr>
          </a:p>
        </p:txBody>
      </p:sp>
      <p:sp>
        <p:nvSpPr>
          <p:cNvPr id="242" name="Google Shape;242;g9c55fd4aef_0_56"/>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Entendiendo la ROC Curve</a:t>
            </a:r>
            <a:endParaRPr sz="4400" b="0" strike="noStrike">
              <a:solidFill>
                <a:srgbClr val="FFFFFF"/>
              </a:solidFill>
              <a:latin typeface="Calibri"/>
              <a:ea typeface="Calibri"/>
              <a:cs typeface="Calibri"/>
              <a:sym typeface="Calibri"/>
            </a:endParaRPr>
          </a:p>
        </p:txBody>
      </p:sp>
      <p:pic>
        <p:nvPicPr>
          <p:cNvPr id="243" name="Google Shape;243;g9c55fd4aef_0_56"/>
          <p:cNvPicPr preferRelativeResize="0"/>
          <p:nvPr/>
        </p:nvPicPr>
        <p:blipFill>
          <a:blip r:embed="rId3">
            <a:alphaModFix/>
          </a:blip>
          <a:stretch>
            <a:fillRect/>
          </a:stretch>
        </p:blipFill>
        <p:spPr>
          <a:xfrm>
            <a:off x="7948775" y="3256350"/>
            <a:ext cx="3901725" cy="2926300"/>
          </a:xfrm>
          <a:prstGeom prst="rect">
            <a:avLst/>
          </a:prstGeom>
          <a:noFill/>
          <a:ln>
            <a:noFill/>
          </a:ln>
        </p:spPr>
      </p:pic>
      <p:pic>
        <p:nvPicPr>
          <p:cNvPr id="244" name="Google Shape;244;g9c55fd4aef_0_56"/>
          <p:cNvPicPr preferRelativeResize="0"/>
          <p:nvPr/>
        </p:nvPicPr>
        <p:blipFill>
          <a:blip r:embed="rId4">
            <a:alphaModFix/>
          </a:blip>
          <a:stretch>
            <a:fillRect/>
          </a:stretch>
        </p:blipFill>
        <p:spPr>
          <a:xfrm>
            <a:off x="8539775" y="1437525"/>
            <a:ext cx="3310724" cy="171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0"/>
          <p:cNvSpPr txBox="1"/>
          <p:nvPr/>
        </p:nvSpPr>
        <p:spPr>
          <a:xfrm>
            <a:off x="4265280" y="2766240"/>
            <a:ext cx="3661200" cy="132516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6600" b="0" strike="noStrike">
                <a:solidFill>
                  <a:srgbClr val="FF0000"/>
                </a:solidFill>
                <a:latin typeface="Calibri"/>
                <a:ea typeface="Calibri"/>
                <a:cs typeface="Calibri"/>
                <a:sym typeface="Calibri"/>
              </a:rPr>
              <a:t>Preguntas</a:t>
            </a:r>
            <a:endParaRPr sz="6600" b="0"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i="0" u="none" strike="noStrike" cap="none">
                <a:solidFill>
                  <a:srgbClr val="FF0000"/>
                </a:solidFill>
                <a:latin typeface="Calibri"/>
                <a:ea typeface="Calibri"/>
                <a:cs typeface="Calibri"/>
                <a:sym typeface="Calibri"/>
              </a:rPr>
              <a:t>Algoritmo de clasificación</a:t>
            </a:r>
            <a:endParaRPr sz="4400" b="0" i="0" u="none" strike="noStrike" cap="none">
              <a:solidFill>
                <a:srgbClr val="FFFFFF"/>
              </a:solidFill>
              <a:latin typeface="Calibri"/>
              <a:ea typeface="Calibri"/>
              <a:cs typeface="Calibri"/>
              <a:sym typeface="Calibri"/>
            </a:endParaRPr>
          </a:p>
        </p:txBody>
      </p:sp>
      <p:sp>
        <p:nvSpPr>
          <p:cNvPr id="76" name="Google Shape;76;p2"/>
          <p:cNvSpPr txBox="1"/>
          <p:nvPr/>
        </p:nvSpPr>
        <p:spPr>
          <a:xfrm>
            <a:off x="943920" y="204948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Aprendizaje supervisado:</a:t>
            </a:r>
            <a:endParaRPr sz="2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Regresión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Clasificación</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no supervisado:</a:t>
            </a:r>
            <a:endParaRPr sz="24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Clusterización</a:t>
            </a:r>
            <a:endParaRPr sz="20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2000"/>
              <a:buFont typeface="Arial"/>
              <a:buChar char="•"/>
            </a:pPr>
            <a:r>
              <a:rPr lang="en-US" sz="2000" b="0" i="0" u="none" strike="noStrike" cap="none">
                <a:solidFill>
                  <a:srgbClr val="FFFFFF"/>
                </a:solidFill>
                <a:latin typeface="Calibri"/>
                <a:ea typeface="Calibri"/>
                <a:cs typeface="Calibri"/>
                <a:sym typeface="Calibri"/>
              </a:rPr>
              <a:t>Reducción de dimensionalidad</a:t>
            </a:r>
            <a:endParaRPr sz="2000" b="0" i="0" u="none" strike="noStrike" cap="none">
              <a:solidFill>
                <a:srgbClr val="FFFFFF"/>
              </a:solidFill>
              <a:latin typeface="Calibri"/>
              <a:ea typeface="Calibri"/>
              <a:cs typeface="Calibri"/>
              <a:sym typeface="Calibri"/>
            </a:endParaRPr>
          </a:p>
          <a:p>
            <a:pPr marL="0" marR="0" lvl="0" indent="0" algn="l" rtl="0">
              <a:spcBef>
                <a:spcPts val="0"/>
              </a:spcBef>
              <a:spcAft>
                <a:spcPts val="0"/>
              </a:spcAft>
              <a:buNone/>
            </a:pPr>
            <a:endParaRPr sz="20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2400"/>
              <a:buFont typeface="Arial"/>
              <a:buChar char="•"/>
            </a:pPr>
            <a:r>
              <a:rPr lang="en-US" sz="2400" b="0" strike="noStrike">
                <a:solidFill>
                  <a:srgbClr val="FFFFFF"/>
                </a:solidFill>
                <a:latin typeface="Calibri"/>
                <a:ea typeface="Calibri"/>
                <a:cs typeface="Calibri"/>
                <a:sym typeface="Calibri"/>
              </a:rPr>
              <a:t>Aprendizaje por refuerzo</a:t>
            </a:r>
            <a:endParaRPr sz="24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400" b="0" strike="noStrike">
              <a:solidFill>
                <a:srgbClr val="FFFFFF"/>
              </a:solidFill>
              <a:latin typeface="Calibri"/>
              <a:ea typeface="Calibri"/>
              <a:cs typeface="Calibri"/>
              <a:sym typeface="Calibri"/>
            </a:endParaRPr>
          </a:p>
        </p:txBody>
      </p:sp>
      <p:pic>
        <p:nvPicPr>
          <p:cNvPr id="77" name="Google Shape;77;p2"/>
          <p:cNvPicPr preferRelativeResize="0"/>
          <p:nvPr/>
        </p:nvPicPr>
        <p:blipFill rotWithShape="1">
          <a:blip r:embed="rId3">
            <a:alphaModFix/>
          </a:blip>
          <a:srcRect/>
          <a:stretch/>
        </p:blipFill>
        <p:spPr>
          <a:xfrm>
            <a:off x="5561640" y="1690560"/>
            <a:ext cx="5868000" cy="46429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Algoritmos de clasificación</a:t>
            </a:r>
            <a:endParaRPr sz="4400" b="0" strike="noStrike">
              <a:solidFill>
                <a:srgbClr val="FFFFFF"/>
              </a:solidFill>
              <a:latin typeface="Calibri"/>
              <a:ea typeface="Calibri"/>
              <a:cs typeface="Calibri"/>
              <a:sym typeface="Calibri"/>
            </a:endParaRPr>
          </a:p>
        </p:txBody>
      </p:sp>
      <p:sp>
        <p:nvSpPr>
          <p:cNvPr id="84" name="Google Shape;84;p4"/>
          <p:cNvSpPr txBox="1"/>
          <p:nvPr/>
        </p:nvSpPr>
        <p:spPr>
          <a:xfrm>
            <a:off x="838080" y="2212920"/>
            <a:ext cx="5257440" cy="3821760"/>
          </a:xfrm>
          <a:prstGeom prst="rect">
            <a:avLst/>
          </a:prstGeom>
          <a:noFill/>
          <a:ln>
            <a:noFill/>
          </a:ln>
        </p:spPr>
        <p:txBody>
          <a:bodyPr spcFirstLastPara="1" wrap="square" lIns="91425" tIns="45700" rIns="91425" bIns="45700" anchor="t" anchorCtr="0">
            <a:normAutofit/>
          </a:bodyPr>
          <a:lstStyle/>
          <a:p>
            <a:pPr marL="228600" marR="0" lvl="0" indent="-228240" algn="l" rtl="0">
              <a:lnSpc>
                <a:spcPct val="90000"/>
              </a:lnSpc>
              <a:spcBef>
                <a:spcPts val="0"/>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Los algoritmos de clasificación son algoritmos de aprendizaje supervisado cuyo objetivo es predecir etiquetas de clase categóricas de las nuevas instancias.</a:t>
            </a:r>
            <a:endParaRPr sz="18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800" b="0" strike="noStrike">
              <a:solidFill>
                <a:srgbClr val="FFFFFF"/>
              </a:solidFill>
              <a:latin typeface="Calibri"/>
              <a:ea typeface="Calibri"/>
              <a:cs typeface="Calibri"/>
              <a:sym typeface="Calibri"/>
            </a:endParaRPr>
          </a:p>
          <a:p>
            <a:pPr marL="228600" marR="0" lvl="0" indent="-228240" algn="l" rtl="0">
              <a:lnSpc>
                <a:spcPct val="90000"/>
              </a:lnSpc>
              <a:spcBef>
                <a:spcPts val="1001"/>
              </a:spcBef>
              <a:spcAft>
                <a:spcPts val="0"/>
              </a:spcAft>
              <a:buClr>
                <a:srgbClr val="FFFFFF"/>
              </a:buClr>
              <a:buSzPts val="1800"/>
              <a:buFont typeface="Arial"/>
              <a:buChar char="•"/>
            </a:pPr>
            <a:r>
              <a:rPr lang="en-US" sz="1800" b="0" strike="noStrike">
                <a:solidFill>
                  <a:srgbClr val="FFFFFF"/>
                </a:solidFill>
                <a:latin typeface="Calibri"/>
                <a:ea typeface="Calibri"/>
                <a:cs typeface="Calibri"/>
                <a:sym typeface="Calibri"/>
              </a:rPr>
              <a:t>Dos tipos principales: </a:t>
            </a:r>
            <a:endParaRPr sz="1800" b="0" strike="noStrik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binaria</a:t>
            </a:r>
            <a:r>
              <a:rPr lang="en-US" sz="1400" b="0" i="0" u="none" strike="noStrike" cap="none">
                <a:solidFill>
                  <a:srgbClr val="FFFFFF"/>
                </a:solidFill>
                <a:latin typeface="Calibri"/>
                <a:ea typeface="Calibri"/>
                <a:cs typeface="Calibri"/>
                <a:sym typeface="Calibri"/>
              </a:rPr>
              <a:t>: solo hay dos clases posibles. Ejemplo: correo spam o no spam (</a:t>
            </a:r>
            <a:r>
              <a:rPr lang="en-US">
                <a:solidFill>
                  <a:srgbClr val="FFFFFF"/>
                </a:solidFill>
                <a:latin typeface="Calibri"/>
                <a:ea typeface="Calibri"/>
                <a:cs typeface="Calibri"/>
                <a:sym typeface="Calibri"/>
              </a:rPr>
              <a:t>1</a:t>
            </a:r>
            <a:r>
              <a:rPr lang="en-US" sz="1400" b="0" i="0" u="none" strike="noStrike" cap="none">
                <a:solidFill>
                  <a:srgbClr val="FFFFFF"/>
                </a:solidFill>
                <a:latin typeface="Calibri"/>
                <a:ea typeface="Calibri"/>
                <a:cs typeface="Calibri"/>
                <a:sym typeface="Calibri"/>
              </a:rPr>
              <a:t> o </a:t>
            </a:r>
            <a:r>
              <a:rPr lang="en-US">
                <a:solidFill>
                  <a:srgbClr val="FFFFFF"/>
                </a:solidFill>
                <a:latin typeface="Calibri"/>
                <a:ea typeface="Calibri"/>
                <a:cs typeface="Calibri"/>
                <a:sym typeface="Calibri"/>
              </a:rPr>
              <a:t>0</a:t>
            </a:r>
            <a:r>
              <a:rPr lang="en-US" sz="1400" b="0" i="0" u="none" strike="noStrike" cap="none">
                <a:solidFill>
                  <a:srgbClr val="FFFFFF"/>
                </a:solidFill>
                <a:latin typeface="Calibri"/>
                <a:ea typeface="Calibri"/>
                <a:cs typeface="Calibri"/>
                <a:sym typeface="Calibri"/>
              </a:rPr>
              <a:t>)</a:t>
            </a:r>
            <a:endParaRPr sz="1400" b="0" i="0" u="none" strike="noStrike" cap="none">
              <a:solidFill>
                <a:srgbClr val="FFFFFF"/>
              </a:solidFill>
              <a:latin typeface="Calibri"/>
              <a:ea typeface="Calibri"/>
              <a:cs typeface="Calibri"/>
              <a:sym typeface="Calibri"/>
            </a:endParaRPr>
          </a:p>
          <a:p>
            <a:pPr marL="685800" marR="0" lvl="1" indent="-228240" algn="l" rtl="0">
              <a:lnSpc>
                <a:spcPct val="90000"/>
              </a:lnSpc>
              <a:spcBef>
                <a:spcPts val="499"/>
              </a:spcBef>
              <a:spcAft>
                <a:spcPts val="0"/>
              </a:spcAft>
              <a:buClr>
                <a:srgbClr val="FFFFFF"/>
              </a:buClr>
              <a:buSzPts val="1400"/>
              <a:buFont typeface="Arial"/>
              <a:buChar char="•"/>
            </a:pPr>
            <a:r>
              <a:rPr lang="en-US" sz="1400" b="0" i="1" u="none" strike="noStrike" cap="none">
                <a:solidFill>
                  <a:srgbClr val="FFFFFF"/>
                </a:solidFill>
                <a:latin typeface="Calibri"/>
                <a:ea typeface="Calibri"/>
                <a:cs typeface="Calibri"/>
                <a:sym typeface="Calibri"/>
              </a:rPr>
              <a:t>Clasificación multi-clase</a:t>
            </a:r>
            <a:r>
              <a:rPr lang="en-US" sz="1400" b="0" i="0" u="none" strike="noStrike" cap="none">
                <a:solidFill>
                  <a:srgbClr val="FFFFFF"/>
                </a:solidFill>
                <a:latin typeface="Calibri"/>
                <a:ea typeface="Calibri"/>
                <a:cs typeface="Calibri"/>
                <a:sym typeface="Calibri"/>
              </a:rPr>
              <a:t>: más de dos clases. Ejemplo: identificación de dígitos (0 a 9)</a:t>
            </a:r>
            <a:endParaRPr sz="1400" b="0" i="0" u="none" strike="noStrike" cap="non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400" b="0" strike="noStrike">
              <a:solidFill>
                <a:srgbClr val="FFFFFF"/>
              </a:solidFill>
              <a:latin typeface="Calibri"/>
              <a:ea typeface="Calibri"/>
              <a:cs typeface="Calibri"/>
              <a:sym typeface="Calibri"/>
            </a:endParaRPr>
          </a:p>
        </p:txBody>
      </p:sp>
      <p:pic>
        <p:nvPicPr>
          <p:cNvPr id="85" name="Google Shape;85;p4" descr="Image for post"/>
          <p:cNvPicPr preferRelativeResize="0"/>
          <p:nvPr/>
        </p:nvPicPr>
        <p:blipFill rotWithShape="1">
          <a:blip r:embed="rId3">
            <a:alphaModFix/>
          </a:blip>
          <a:srcRect/>
          <a:stretch/>
        </p:blipFill>
        <p:spPr>
          <a:xfrm>
            <a:off x="7218000" y="1806480"/>
            <a:ext cx="3781080" cy="35524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a3f30688e8_0_93"/>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Algoritmos de clasificación más comunes</a:t>
            </a:r>
            <a:endParaRPr sz="4400" b="0" strike="noStrike">
              <a:solidFill>
                <a:srgbClr val="FFFFFF"/>
              </a:solidFill>
              <a:latin typeface="Calibri"/>
              <a:ea typeface="Calibri"/>
              <a:cs typeface="Calibri"/>
              <a:sym typeface="Calibri"/>
            </a:endParaRPr>
          </a:p>
        </p:txBody>
      </p:sp>
      <p:sp>
        <p:nvSpPr>
          <p:cNvPr id="92" name="Google Shape;92;ga3f30688e8_0_93"/>
          <p:cNvSpPr txBox="1"/>
          <p:nvPr/>
        </p:nvSpPr>
        <p:spPr>
          <a:xfrm>
            <a:off x="1045280" y="2035880"/>
            <a:ext cx="5355300" cy="4486200"/>
          </a:xfrm>
          <a:prstGeom prst="rect">
            <a:avLst/>
          </a:prstGeom>
          <a:noFill/>
          <a:ln>
            <a:noFill/>
          </a:ln>
        </p:spPr>
        <p:txBody>
          <a:bodyPr spcFirstLastPara="1" wrap="square" lIns="91425" tIns="45700" rIns="91425" bIns="45700" anchor="t" anchorCtr="0">
            <a:noAutofit/>
          </a:bodyPr>
          <a:lstStyle/>
          <a:p>
            <a:pPr marL="228600" marR="0" lvl="0" indent="-323490" algn="l" rtl="0">
              <a:lnSpc>
                <a:spcPct val="90000"/>
              </a:lnSpc>
              <a:spcBef>
                <a:spcPts val="0"/>
              </a:spcBef>
              <a:spcAft>
                <a:spcPts val="0"/>
              </a:spcAft>
              <a:buClr>
                <a:srgbClr val="FFFFFF"/>
              </a:buClr>
              <a:buSzPts val="3300"/>
              <a:buFont typeface="Arial"/>
              <a:buChar char="•"/>
            </a:pPr>
            <a:r>
              <a:rPr lang="en-US" sz="3300">
                <a:solidFill>
                  <a:srgbClr val="FFFFFF"/>
                </a:solidFill>
                <a:latin typeface="Calibri"/>
                <a:ea typeface="Calibri"/>
                <a:cs typeface="Calibri"/>
                <a:sym typeface="Calibri"/>
              </a:rPr>
              <a:t>Regresión logística</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Árbol de decisión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KNN</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Naive Bayes</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SVC</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Random Forest</a:t>
            </a:r>
            <a:endParaRPr sz="3300">
              <a:solidFill>
                <a:srgbClr val="FFFFFF"/>
              </a:solidFill>
              <a:latin typeface="Calibri"/>
              <a:ea typeface="Calibri"/>
              <a:cs typeface="Calibri"/>
              <a:sym typeface="Calibri"/>
            </a:endParaRPr>
          </a:p>
          <a:p>
            <a:pPr marL="228600" marR="0" lvl="0" indent="-323490" algn="l" rtl="0">
              <a:lnSpc>
                <a:spcPct val="90000"/>
              </a:lnSpc>
              <a:spcBef>
                <a:spcPts val="0"/>
              </a:spcBef>
              <a:spcAft>
                <a:spcPts val="0"/>
              </a:spcAft>
              <a:buClr>
                <a:srgbClr val="FFFFFF"/>
              </a:buClr>
              <a:buSzPts val="3300"/>
              <a:buFont typeface="Calibri"/>
              <a:buChar char="•"/>
            </a:pPr>
            <a:r>
              <a:rPr lang="en-US" sz="3300">
                <a:solidFill>
                  <a:srgbClr val="FFFFFF"/>
                </a:solidFill>
                <a:latin typeface="Calibri"/>
                <a:ea typeface="Calibri"/>
                <a:cs typeface="Calibri"/>
                <a:sym typeface="Calibri"/>
              </a:rPr>
              <a:t>Deep Learning</a:t>
            </a:r>
            <a:endParaRPr sz="33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900" b="0"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a3f30688e8_0_0"/>
          <p:cNvSpPr txBox="1"/>
          <p:nvPr/>
        </p:nvSpPr>
        <p:spPr>
          <a:xfrm>
            <a:off x="4265280" y="2766240"/>
            <a:ext cx="3661200" cy="13251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6600" dirty="0" err="1">
                <a:solidFill>
                  <a:srgbClr val="FF0000"/>
                </a:solidFill>
                <a:latin typeface="Calibri"/>
                <a:ea typeface="Calibri"/>
                <a:cs typeface="Calibri"/>
                <a:sym typeface="Calibri"/>
              </a:rPr>
              <a:t>Métricas</a:t>
            </a:r>
            <a:r>
              <a:rPr lang="en-US" sz="6600" dirty="0">
                <a:solidFill>
                  <a:srgbClr val="FF0000"/>
                </a:solidFill>
                <a:latin typeface="Calibri"/>
                <a:ea typeface="Calibri"/>
                <a:cs typeface="Calibri"/>
                <a:sym typeface="Calibri"/>
              </a:rPr>
              <a:t> I</a:t>
            </a:r>
            <a:endParaRPr sz="6600" b="0" strike="noStrike" dirty="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Accuracy</a:t>
            </a:r>
            <a:endParaRPr sz="4400" b="0" strike="noStrike">
              <a:solidFill>
                <a:srgbClr val="FFFFFF"/>
              </a:solidFill>
              <a:latin typeface="Calibri"/>
              <a:ea typeface="Calibri"/>
              <a:cs typeface="Calibri"/>
              <a:sym typeface="Calibri"/>
            </a:endParaRPr>
          </a:p>
        </p:txBody>
      </p:sp>
      <p:sp>
        <p:nvSpPr>
          <p:cNvPr id="105" name="Google Shape;105;p8"/>
          <p:cNvSpPr txBox="1"/>
          <p:nvPr/>
        </p:nvSpPr>
        <p:spPr>
          <a:xfrm>
            <a:off x="838075" y="1690200"/>
            <a:ext cx="10102200" cy="21675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Simplemente cantidad de aciertos vs fallos.</a:t>
            </a: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endParaRPr sz="2000">
              <a:solidFill>
                <a:srgbClr val="FFFFFF"/>
              </a:solidFill>
              <a:latin typeface="Calibri"/>
              <a:ea typeface="Calibri"/>
              <a:cs typeface="Calibri"/>
              <a:sym typeface="Calibri"/>
            </a:endParaRPr>
          </a:p>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Accuracy = nº aciertos en predicción/total muestras predicción</a:t>
            </a:r>
            <a:endParaRPr sz="2000" b="0" strike="noStrike">
              <a:solidFill>
                <a:srgbClr val="FFFFFF"/>
              </a:solidFill>
              <a:latin typeface="Calibri"/>
              <a:ea typeface="Calibri"/>
              <a:cs typeface="Calibri"/>
              <a:sym typeface="Calibri"/>
            </a:endParaRPr>
          </a:p>
        </p:txBody>
      </p:sp>
      <p:pic>
        <p:nvPicPr>
          <p:cNvPr id="106" name="Google Shape;106;p8"/>
          <p:cNvPicPr preferRelativeResize="0"/>
          <p:nvPr/>
        </p:nvPicPr>
        <p:blipFill rotWithShape="1">
          <a:blip r:embed="rId3">
            <a:alphaModFix/>
          </a:blip>
          <a:srcRect l="17777" r="43759"/>
          <a:stretch/>
        </p:blipFill>
        <p:spPr>
          <a:xfrm>
            <a:off x="3750425" y="3131600"/>
            <a:ext cx="4572001" cy="1389175"/>
          </a:xfrm>
          <a:prstGeom prst="rect">
            <a:avLst/>
          </a:prstGeom>
          <a:noFill/>
          <a:ln>
            <a:noFill/>
          </a:ln>
        </p:spPr>
      </p:pic>
      <p:sp>
        <p:nvSpPr>
          <p:cNvPr id="107" name="Google Shape;107;p8"/>
          <p:cNvSpPr txBox="1"/>
          <p:nvPr/>
        </p:nvSpPr>
        <p:spPr>
          <a:xfrm>
            <a:off x="838075" y="5022625"/>
            <a:ext cx="10102200" cy="1665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¿Cómo se qué clasificador es el mejor? El que tenga un accuracy mas alto… Veamos si es así</a:t>
            </a:r>
            <a:endParaRPr sz="2000" b="0"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a3f30688e8_0_8"/>
          <p:cNvSpPr txBox="1"/>
          <p:nvPr/>
        </p:nvSpPr>
        <p:spPr>
          <a:xfrm>
            <a:off x="838080" y="365040"/>
            <a:ext cx="10515300" cy="1325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a:solidFill>
                  <a:srgbClr val="FF0000"/>
                </a:solidFill>
                <a:latin typeface="Calibri"/>
                <a:ea typeface="Calibri"/>
                <a:cs typeface="Calibri"/>
                <a:sym typeface="Calibri"/>
              </a:rPr>
              <a:t>La importancia de la métrica</a:t>
            </a:r>
            <a:endParaRPr sz="4400" b="0" strike="noStrike">
              <a:solidFill>
                <a:srgbClr val="FFFFFF"/>
              </a:solidFill>
              <a:latin typeface="Calibri"/>
              <a:ea typeface="Calibri"/>
              <a:cs typeface="Calibri"/>
              <a:sym typeface="Calibri"/>
            </a:endParaRPr>
          </a:p>
        </p:txBody>
      </p:sp>
      <p:sp>
        <p:nvSpPr>
          <p:cNvPr id="114" name="Google Shape;114;ga3f30688e8_0_8"/>
          <p:cNvSpPr txBox="1"/>
          <p:nvPr/>
        </p:nvSpPr>
        <p:spPr>
          <a:xfrm>
            <a:off x="838075" y="1690200"/>
            <a:ext cx="10102200" cy="820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000">
                <a:solidFill>
                  <a:srgbClr val="FFFFFF"/>
                </a:solidFill>
                <a:latin typeface="Calibri"/>
                <a:ea typeface="Calibri"/>
                <a:cs typeface="Calibri"/>
                <a:sym typeface="Calibri"/>
              </a:rPr>
              <a:t>Imagina que tienes pacientes en una consulta y el objetivo es clasificar si tienen diabetes o no. El % de los que tienen diabetes vs los que no tienen es:.</a:t>
            </a:r>
            <a:endParaRPr sz="2000" b="1">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pic>
        <p:nvPicPr>
          <p:cNvPr id="115" name="Google Shape;115;ga3f30688e8_0_8"/>
          <p:cNvPicPr preferRelativeResize="0"/>
          <p:nvPr/>
        </p:nvPicPr>
        <p:blipFill>
          <a:blip r:embed="rId3">
            <a:alphaModFix/>
          </a:blip>
          <a:stretch>
            <a:fillRect/>
          </a:stretch>
        </p:blipFill>
        <p:spPr>
          <a:xfrm>
            <a:off x="1001350" y="2877925"/>
            <a:ext cx="4080325" cy="3215375"/>
          </a:xfrm>
          <a:prstGeom prst="rect">
            <a:avLst/>
          </a:prstGeom>
          <a:noFill/>
          <a:ln>
            <a:noFill/>
          </a:ln>
        </p:spPr>
      </p:pic>
      <p:sp>
        <p:nvSpPr>
          <p:cNvPr id="116" name="Google Shape;116;ga3f30688e8_0_8"/>
          <p:cNvSpPr txBox="1"/>
          <p:nvPr/>
        </p:nvSpPr>
        <p:spPr>
          <a:xfrm>
            <a:off x="5430425" y="4469900"/>
            <a:ext cx="5223900" cy="26955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100" b="1">
                <a:solidFill>
                  <a:srgbClr val="FFFFFF"/>
                </a:solidFill>
                <a:latin typeface="Calibri"/>
                <a:ea typeface="Calibri"/>
                <a:cs typeface="Calibri"/>
                <a:sym typeface="Calibri"/>
              </a:rPr>
              <a:t>¿Posibles soluciones?</a:t>
            </a:r>
            <a:endParaRPr sz="2100" b="1">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Cambiar la métrica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Conseguir más datos :)</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Resampling: o bien ponemos copias de los elementos de la clase desfavorecida, o eliminamos registros de la más poblada</a:t>
            </a:r>
            <a:endParaRPr sz="2000">
              <a:solidFill>
                <a:srgbClr val="FFFFFF"/>
              </a:solidFill>
              <a:latin typeface="Calibri"/>
              <a:ea typeface="Calibri"/>
              <a:cs typeface="Calibri"/>
              <a:sym typeface="Calibri"/>
            </a:endParaRPr>
          </a:p>
          <a:p>
            <a:pPr marL="457200" marR="0" lvl="0" indent="-355600" algn="l" rtl="0">
              <a:lnSpc>
                <a:spcPct val="90000"/>
              </a:lnSpc>
              <a:spcBef>
                <a:spcPts val="0"/>
              </a:spcBef>
              <a:spcAft>
                <a:spcPts val="0"/>
              </a:spcAft>
              <a:buClr>
                <a:srgbClr val="FFFFFF"/>
              </a:buClr>
              <a:buSzPts val="2000"/>
              <a:buFont typeface="Calibri"/>
              <a:buAutoNum type="arabicPeriod"/>
            </a:pPr>
            <a:r>
              <a:rPr lang="en-US" sz="2000">
                <a:solidFill>
                  <a:srgbClr val="FFFFFF"/>
                </a:solidFill>
                <a:latin typeface="Calibri"/>
                <a:ea typeface="Calibri"/>
                <a:cs typeface="Calibri"/>
                <a:sym typeface="Calibri"/>
              </a:rPr>
              <a:t>Generar datos sintéticos</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2000" b="0" strike="noStrike">
              <a:solidFill>
                <a:srgbClr val="FFFFFF"/>
              </a:solidFill>
              <a:latin typeface="Calibri"/>
              <a:ea typeface="Calibri"/>
              <a:cs typeface="Calibri"/>
              <a:sym typeface="Calibri"/>
            </a:endParaRPr>
          </a:p>
        </p:txBody>
      </p:sp>
      <p:sp>
        <p:nvSpPr>
          <p:cNvPr id="117" name="Google Shape;117;ga3f30688e8_0_8"/>
          <p:cNvSpPr txBox="1"/>
          <p:nvPr/>
        </p:nvSpPr>
        <p:spPr>
          <a:xfrm>
            <a:off x="5308025" y="2669925"/>
            <a:ext cx="5468700" cy="14844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Calculamos el accuracy: 97% de precisión. Que modelo más bueno!!!</a:t>
            </a:r>
            <a:endParaRPr sz="20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r>
              <a:rPr lang="en-US" sz="2000">
                <a:solidFill>
                  <a:srgbClr val="FFFFFF"/>
                </a:solidFill>
                <a:latin typeface="Calibri"/>
                <a:ea typeface="Calibri"/>
                <a:cs typeface="Calibri"/>
                <a:sym typeface="Calibri"/>
              </a:rPr>
              <a:t>El objetivo del clasificador es que diferencie bien entre las dos clases</a:t>
            </a:r>
            <a:endParaRPr sz="2000">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10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p:nvPr/>
        </p:nvSpPr>
        <p:spPr>
          <a:xfrm>
            <a:off x="838080" y="365040"/>
            <a:ext cx="10515240" cy="132516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400" b="0" strike="noStrike">
                <a:solidFill>
                  <a:srgbClr val="FF0000"/>
                </a:solidFill>
                <a:latin typeface="Calibri"/>
                <a:ea typeface="Calibri"/>
                <a:cs typeface="Calibri"/>
                <a:sym typeface="Calibri"/>
              </a:rPr>
              <a:t>Matriz de confusión</a:t>
            </a:r>
            <a:endParaRPr sz="4400" b="0" strike="noStrike">
              <a:solidFill>
                <a:srgbClr val="FFFFFF"/>
              </a:solidFill>
              <a:latin typeface="Calibri"/>
              <a:ea typeface="Calibri"/>
              <a:cs typeface="Calibri"/>
              <a:sym typeface="Calibri"/>
            </a:endParaRPr>
          </a:p>
        </p:txBody>
      </p:sp>
      <p:sp>
        <p:nvSpPr>
          <p:cNvPr id="124" name="Google Shape;124;p9"/>
          <p:cNvSpPr txBox="1"/>
          <p:nvPr/>
        </p:nvSpPr>
        <p:spPr>
          <a:xfrm>
            <a:off x="838076" y="1496725"/>
            <a:ext cx="10134600" cy="2628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Muy útil sobre todo en problemas de clasificación binaria. Vemos en una tabla qué tal se comporta el modelo para cada clase (filas son las clases actuales y columnas las predichas). Primero una pequeña aclaración sobre la notación:</a:t>
            </a:r>
            <a:endParaRPr sz="160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Hay que tener claro qué es 1 y que es 0. 1 es la pregunta que queremos resolver en el target. ¿Quién me impaga? ¿Quién sobrevive en el Titanic? ¿Quién da positivo en CV?</a:t>
            </a:r>
            <a:endParaRPr sz="1600">
              <a:solidFill>
                <a:srgbClr val="FFFFFF"/>
              </a:solidFill>
              <a:latin typeface="Calibri"/>
              <a:ea typeface="Calibri"/>
              <a:cs typeface="Calibri"/>
              <a:sym typeface="Calibri"/>
            </a:endParaRPr>
          </a:p>
          <a:p>
            <a:pPr marL="45720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0 es si no se da el caso</a:t>
            </a:r>
            <a:endParaRPr sz="1600">
              <a:solidFill>
                <a:srgbClr val="FFFFFF"/>
              </a:solidFill>
              <a:latin typeface="Calibri"/>
              <a:ea typeface="Calibri"/>
              <a:cs typeface="Calibri"/>
              <a:sym typeface="Calibri"/>
            </a:endParaRPr>
          </a:p>
          <a:p>
            <a:pPr marL="457200" marR="0" lvl="0" indent="-330200" algn="l" rtl="0">
              <a:lnSpc>
                <a:spcPct val="90000"/>
              </a:lnSpc>
              <a:spcBef>
                <a:spcPts val="499"/>
              </a:spcBef>
              <a:spcAft>
                <a:spcPts val="0"/>
              </a:spcAft>
              <a:buClr>
                <a:srgbClr val="FFFFFF"/>
              </a:buClr>
              <a:buSzPts val="1600"/>
              <a:buFont typeface="Calibri"/>
              <a:buChar char="●"/>
            </a:pPr>
            <a:r>
              <a:rPr lang="en-US" sz="1600">
                <a:solidFill>
                  <a:srgbClr val="FFFFFF"/>
                </a:solidFill>
                <a:latin typeface="Calibri"/>
                <a:ea typeface="Calibri"/>
                <a:cs typeface="Calibri"/>
                <a:sym typeface="Calibri"/>
              </a:rPr>
              <a:t>Por tanto, positivo es 1, y negativo es 0</a:t>
            </a: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r>
              <a:rPr lang="en-US" sz="1600">
                <a:solidFill>
                  <a:srgbClr val="FFFFFF"/>
                </a:solidFill>
                <a:latin typeface="Calibri"/>
                <a:ea typeface="Calibri"/>
                <a:cs typeface="Calibri"/>
                <a:sym typeface="Calibri"/>
              </a:rPr>
              <a:t>Aclarado esto, definimos su matriz de confusión:</a:t>
            </a:r>
            <a:endParaRPr sz="16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6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200" b="0" strike="noStrike">
              <a:solidFill>
                <a:srgbClr val="FFFFFF"/>
              </a:solidFill>
              <a:latin typeface="Calibri"/>
              <a:ea typeface="Calibri"/>
              <a:cs typeface="Calibri"/>
              <a:sym typeface="Calibri"/>
            </a:endParaRPr>
          </a:p>
        </p:txBody>
      </p:sp>
      <p:pic>
        <p:nvPicPr>
          <p:cNvPr id="125" name="Google Shape;125;p9"/>
          <p:cNvPicPr preferRelativeResize="0"/>
          <p:nvPr/>
        </p:nvPicPr>
        <p:blipFill>
          <a:blip r:embed="rId3">
            <a:alphaModFix/>
          </a:blip>
          <a:stretch>
            <a:fillRect/>
          </a:stretch>
        </p:blipFill>
        <p:spPr>
          <a:xfrm>
            <a:off x="7455100" y="3552325"/>
            <a:ext cx="3612299" cy="2709226"/>
          </a:xfrm>
          <a:prstGeom prst="rect">
            <a:avLst/>
          </a:prstGeom>
          <a:noFill/>
          <a:ln>
            <a:noFill/>
          </a:ln>
        </p:spPr>
      </p:pic>
      <p:pic>
        <p:nvPicPr>
          <p:cNvPr id="126" name="Google Shape;126;p9"/>
          <p:cNvPicPr preferRelativeResize="0"/>
          <p:nvPr/>
        </p:nvPicPr>
        <p:blipFill>
          <a:blip r:embed="rId4">
            <a:alphaModFix/>
          </a:blip>
          <a:stretch>
            <a:fillRect/>
          </a:stretch>
        </p:blipFill>
        <p:spPr>
          <a:xfrm>
            <a:off x="1829900" y="4277125"/>
            <a:ext cx="3831103" cy="1984425"/>
          </a:xfrm>
          <a:prstGeom prst="rect">
            <a:avLst/>
          </a:prstGeom>
          <a:noFill/>
          <a:ln>
            <a:noFill/>
          </a:ln>
        </p:spPr>
      </p:pic>
      <p:sp>
        <p:nvSpPr>
          <p:cNvPr id="127" name="Google Shape;127;p9"/>
          <p:cNvSpPr txBox="1"/>
          <p:nvPr/>
        </p:nvSpPr>
        <p:spPr>
          <a:xfrm>
            <a:off x="7726350" y="6295550"/>
            <a:ext cx="3029400" cy="50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lt1"/>
                </a:solidFill>
              </a:rPr>
              <a:t>Para problemas multiclase</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a3f30688e8_0_39"/>
          <p:cNvSpPr txBox="1"/>
          <p:nvPr/>
        </p:nvSpPr>
        <p:spPr>
          <a:xfrm>
            <a:off x="838075" y="769625"/>
            <a:ext cx="2240700" cy="582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Accuracy</a:t>
            </a:r>
            <a:endParaRPr sz="2500" b="0" strike="noStrike">
              <a:solidFill>
                <a:srgbClr val="FFFFFF"/>
              </a:solidFill>
              <a:latin typeface="Calibri"/>
              <a:ea typeface="Calibri"/>
              <a:cs typeface="Calibri"/>
              <a:sym typeface="Calibri"/>
            </a:endParaRPr>
          </a:p>
        </p:txBody>
      </p:sp>
      <p:sp>
        <p:nvSpPr>
          <p:cNvPr id="134" name="Google Shape;134;ga3f30688e8_0_39"/>
          <p:cNvSpPr txBox="1"/>
          <p:nvPr/>
        </p:nvSpPr>
        <p:spPr>
          <a:xfrm>
            <a:off x="838075" y="1131625"/>
            <a:ext cx="56943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que ha clasificado bien vs todas las muestras a clasificar</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35" name="Google Shape;135;ga3f30688e8_0_39"/>
          <p:cNvPicPr preferRelativeResize="0"/>
          <p:nvPr/>
        </p:nvPicPr>
        <p:blipFill>
          <a:blip r:embed="rId3">
            <a:alphaModFix/>
          </a:blip>
          <a:stretch>
            <a:fillRect/>
          </a:stretch>
        </p:blipFill>
        <p:spPr>
          <a:xfrm>
            <a:off x="8269075" y="939527"/>
            <a:ext cx="2722951" cy="1410423"/>
          </a:xfrm>
          <a:prstGeom prst="rect">
            <a:avLst/>
          </a:prstGeom>
          <a:noFill/>
          <a:ln>
            <a:noFill/>
          </a:ln>
        </p:spPr>
      </p:pic>
      <p:sp>
        <p:nvSpPr>
          <p:cNvPr id="136" name="Google Shape;136;ga3f30688e8_0_39"/>
          <p:cNvSpPr txBox="1"/>
          <p:nvPr/>
        </p:nvSpPr>
        <p:spPr>
          <a:xfrm>
            <a:off x="877550" y="2520200"/>
            <a:ext cx="22407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Precision</a:t>
            </a:r>
            <a:endParaRPr sz="2500" b="0" strike="noStrike">
              <a:solidFill>
                <a:srgbClr val="FFFFFF"/>
              </a:solidFill>
              <a:latin typeface="Calibri"/>
              <a:ea typeface="Calibri"/>
              <a:cs typeface="Calibri"/>
              <a:sym typeface="Calibri"/>
            </a:endParaRPr>
          </a:p>
        </p:txBody>
      </p:sp>
      <p:sp>
        <p:nvSpPr>
          <p:cNvPr id="137" name="Google Shape;137;ga3f30688e8_0_39"/>
          <p:cNvSpPr txBox="1"/>
          <p:nvPr/>
        </p:nvSpPr>
        <p:spPr>
          <a:xfrm>
            <a:off x="838075" y="286230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De los que ha predicho como 1, cuántos en realidad ha acertado</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sp>
        <p:nvSpPr>
          <p:cNvPr id="138" name="Google Shape;138;ga3f30688e8_0_39"/>
          <p:cNvSpPr/>
          <p:nvPr/>
        </p:nvSpPr>
        <p:spPr>
          <a:xfrm rot="-9137049">
            <a:off x="9277967" y="1563944"/>
            <a:ext cx="1650014" cy="682761"/>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ga3f30688e8_0_39"/>
          <p:cNvSpPr/>
          <p:nvPr/>
        </p:nvSpPr>
        <p:spPr>
          <a:xfrm rot="10800000">
            <a:off x="9134075" y="1359625"/>
            <a:ext cx="1661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0" name="Google Shape;140;ga3f30688e8_0_39"/>
          <p:cNvPicPr preferRelativeResize="0"/>
          <p:nvPr/>
        </p:nvPicPr>
        <p:blipFill rotWithShape="1">
          <a:blip r:embed="rId4">
            <a:alphaModFix/>
          </a:blip>
          <a:srcRect l="2056" t="63802" r="42946" b="11516"/>
          <a:stretch/>
        </p:blipFill>
        <p:spPr>
          <a:xfrm>
            <a:off x="967025" y="1644300"/>
            <a:ext cx="3572076" cy="582300"/>
          </a:xfrm>
          <a:prstGeom prst="rect">
            <a:avLst/>
          </a:prstGeom>
          <a:noFill/>
          <a:ln>
            <a:noFill/>
          </a:ln>
        </p:spPr>
      </p:pic>
      <p:pic>
        <p:nvPicPr>
          <p:cNvPr id="141" name="Google Shape;141;ga3f30688e8_0_39"/>
          <p:cNvPicPr preferRelativeResize="0"/>
          <p:nvPr/>
        </p:nvPicPr>
        <p:blipFill rotWithShape="1">
          <a:blip r:embed="rId4">
            <a:alphaModFix/>
          </a:blip>
          <a:srcRect l="3124" t="9005" r="39752" b="66313"/>
          <a:stretch/>
        </p:blipFill>
        <p:spPr>
          <a:xfrm>
            <a:off x="937425" y="3526475"/>
            <a:ext cx="4193750" cy="658175"/>
          </a:xfrm>
          <a:prstGeom prst="rect">
            <a:avLst/>
          </a:prstGeom>
          <a:noFill/>
          <a:ln>
            <a:noFill/>
          </a:ln>
        </p:spPr>
      </p:pic>
      <p:pic>
        <p:nvPicPr>
          <p:cNvPr id="142" name="Google Shape;142;ga3f30688e8_0_39"/>
          <p:cNvPicPr preferRelativeResize="0"/>
          <p:nvPr/>
        </p:nvPicPr>
        <p:blipFill>
          <a:blip r:embed="rId3">
            <a:alphaModFix/>
          </a:blip>
          <a:stretch>
            <a:fillRect/>
          </a:stretch>
        </p:blipFill>
        <p:spPr>
          <a:xfrm>
            <a:off x="8225926" y="2729497"/>
            <a:ext cx="2809249" cy="1455150"/>
          </a:xfrm>
          <a:prstGeom prst="rect">
            <a:avLst/>
          </a:prstGeom>
          <a:noFill/>
          <a:ln>
            <a:noFill/>
          </a:ln>
        </p:spPr>
      </p:pic>
      <p:sp>
        <p:nvSpPr>
          <p:cNvPr id="143" name="Google Shape;143;ga3f30688e8_0_39"/>
          <p:cNvSpPr/>
          <p:nvPr/>
        </p:nvSpPr>
        <p:spPr>
          <a:xfrm rot="-9137504">
            <a:off x="10216248" y="36124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ga3f30688e8_0_39"/>
          <p:cNvSpPr/>
          <p:nvPr/>
        </p:nvSpPr>
        <p:spPr>
          <a:xfrm rot="10800000">
            <a:off x="10130350" y="3177375"/>
            <a:ext cx="740100" cy="9573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pic>
        <p:nvPicPr>
          <p:cNvPr id="145" name="Google Shape;145;ga3f30688e8_0_39"/>
          <p:cNvPicPr preferRelativeResize="0"/>
          <p:nvPr/>
        </p:nvPicPr>
        <p:blipFill>
          <a:blip r:embed="rId3">
            <a:alphaModFix/>
          </a:blip>
          <a:stretch>
            <a:fillRect/>
          </a:stretch>
        </p:blipFill>
        <p:spPr>
          <a:xfrm>
            <a:off x="8269076" y="4564197"/>
            <a:ext cx="2809249" cy="1455150"/>
          </a:xfrm>
          <a:prstGeom prst="rect">
            <a:avLst/>
          </a:prstGeom>
          <a:noFill/>
          <a:ln>
            <a:noFill/>
          </a:ln>
        </p:spPr>
      </p:pic>
      <p:sp>
        <p:nvSpPr>
          <p:cNvPr id="146" name="Google Shape;146;ga3f30688e8_0_39"/>
          <p:cNvSpPr/>
          <p:nvPr/>
        </p:nvSpPr>
        <p:spPr>
          <a:xfrm rot="-9137504">
            <a:off x="10259398" y="5447135"/>
            <a:ext cx="605200" cy="542129"/>
          </a:xfrm>
          <a:prstGeom prst="ellipse">
            <a:avLst/>
          </a:prstGeom>
          <a:noFill/>
          <a:ln w="28575" cap="flat" cmpd="sng">
            <a:solidFill>
              <a:srgbClr val="FF00FF"/>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ga3f30688e8_0_39"/>
          <p:cNvSpPr/>
          <p:nvPr/>
        </p:nvSpPr>
        <p:spPr>
          <a:xfrm rot="10800000">
            <a:off x="9245900" y="5496275"/>
            <a:ext cx="1667700" cy="473100"/>
          </a:xfrm>
          <a:prstGeom prst="ellipse">
            <a:avLst/>
          </a:prstGeom>
          <a:noFill/>
          <a:ln w="38100" cap="flat" cmpd="sng">
            <a:solidFill>
              <a:srgbClr val="B7B7B7"/>
            </a:solidFill>
            <a:prstDash val="solid"/>
            <a:round/>
            <a:headEnd type="none" w="sm" len="sm"/>
            <a:tailEnd type="none" w="sm" len="sm"/>
          </a:ln>
          <a:effectLst>
            <a:outerShdw blurRad="57150" dist="19050" dir="5400000" algn="bl" rotWithShape="0">
              <a:srgbClr val="000000">
                <a:alpha val="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ga3f30688e8_0_39"/>
          <p:cNvSpPr txBox="1"/>
          <p:nvPr/>
        </p:nvSpPr>
        <p:spPr>
          <a:xfrm>
            <a:off x="877550" y="4459550"/>
            <a:ext cx="3572100" cy="424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500">
                <a:solidFill>
                  <a:srgbClr val="FF0000"/>
                </a:solidFill>
                <a:latin typeface="Calibri"/>
                <a:ea typeface="Calibri"/>
                <a:cs typeface="Calibri"/>
                <a:sym typeface="Calibri"/>
              </a:rPr>
              <a:t>Recall o Sensibilidad</a:t>
            </a:r>
            <a:endParaRPr sz="2500" b="0" strike="noStrike">
              <a:solidFill>
                <a:srgbClr val="FFFFFF"/>
              </a:solidFill>
              <a:latin typeface="Calibri"/>
              <a:ea typeface="Calibri"/>
              <a:cs typeface="Calibri"/>
              <a:sym typeface="Calibri"/>
            </a:endParaRPr>
          </a:p>
        </p:txBody>
      </p:sp>
      <p:sp>
        <p:nvSpPr>
          <p:cNvPr id="149" name="Google Shape;149;ga3f30688e8_0_39"/>
          <p:cNvSpPr txBox="1"/>
          <p:nvPr/>
        </p:nvSpPr>
        <p:spPr>
          <a:xfrm>
            <a:off x="838075" y="4801650"/>
            <a:ext cx="5457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499"/>
              </a:spcBef>
              <a:spcAft>
                <a:spcPts val="0"/>
              </a:spcAft>
              <a:buNone/>
            </a:pPr>
            <a:r>
              <a:rPr lang="en-US" sz="1700">
                <a:solidFill>
                  <a:srgbClr val="FFFFFF"/>
                </a:solidFill>
                <a:latin typeface="Calibri"/>
                <a:ea typeface="Calibri"/>
                <a:cs typeface="Calibri"/>
                <a:sym typeface="Calibri"/>
              </a:rPr>
              <a:t>Los positivos que he clasificado bien vs todos los positivos que había</a:t>
            </a:r>
            <a:endParaRPr sz="1700">
              <a:solidFill>
                <a:srgbClr val="FFFFFF"/>
              </a:solidFill>
              <a:latin typeface="Calibri"/>
              <a:ea typeface="Calibri"/>
              <a:cs typeface="Calibri"/>
              <a:sym typeface="Calibri"/>
            </a:endParaRPr>
          </a:p>
          <a:p>
            <a:pPr marL="0" marR="0" lvl="0" indent="0" algn="l" rtl="0">
              <a:lnSpc>
                <a:spcPct val="90000"/>
              </a:lnSpc>
              <a:spcBef>
                <a:spcPts val="499"/>
              </a:spcBef>
              <a:spcAft>
                <a:spcPts val="0"/>
              </a:spcAft>
              <a:buNone/>
            </a:pPr>
            <a:endParaRPr sz="1700">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a:p>
            <a:pPr marL="0" marR="0" lvl="0" indent="0" algn="l" rtl="0">
              <a:lnSpc>
                <a:spcPct val="90000"/>
              </a:lnSpc>
              <a:spcBef>
                <a:spcPts val="1001"/>
              </a:spcBef>
              <a:spcAft>
                <a:spcPts val="0"/>
              </a:spcAft>
              <a:buNone/>
            </a:pPr>
            <a:endParaRPr sz="1300" b="0" strike="noStrike">
              <a:solidFill>
                <a:srgbClr val="FFFFFF"/>
              </a:solidFill>
              <a:latin typeface="Calibri"/>
              <a:ea typeface="Calibri"/>
              <a:cs typeface="Calibri"/>
              <a:sym typeface="Calibri"/>
            </a:endParaRPr>
          </a:p>
        </p:txBody>
      </p:sp>
      <p:pic>
        <p:nvPicPr>
          <p:cNvPr id="150" name="Google Shape;150;ga3f30688e8_0_39"/>
          <p:cNvPicPr preferRelativeResize="0"/>
          <p:nvPr/>
        </p:nvPicPr>
        <p:blipFill rotWithShape="1">
          <a:blip r:embed="rId4">
            <a:alphaModFix/>
          </a:blip>
          <a:srcRect l="1998" t="38000" r="39559" b="37620"/>
          <a:stretch/>
        </p:blipFill>
        <p:spPr>
          <a:xfrm>
            <a:off x="961825" y="5525250"/>
            <a:ext cx="4774908" cy="723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TotalTime>
  <Words>1387</Words>
  <Application>Microsoft Office PowerPoint</Application>
  <PresentationFormat>Panorámica</PresentationFormat>
  <Paragraphs>171</Paragraphs>
  <Slides>17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VT</dc:creator>
  <cp:lastModifiedBy>TheBridge</cp:lastModifiedBy>
  <cp:revision>2</cp:revision>
  <dcterms:created xsi:type="dcterms:W3CDTF">2020-05-12T19:48:30Z</dcterms:created>
  <dcterms:modified xsi:type="dcterms:W3CDTF">2021-01-26T13:21:57Z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