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1" r:id="rId16"/>
    <p:sldId id="269" r:id="rId17"/>
    <p:sldId id="272" r:id="rId18"/>
    <p:sldId id="270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9VY4bJtLPK/EnYiQzK7Zcwf+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351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748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03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75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69dd2cf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a69dd2cf74_0_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a69dd2cf74_0_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69dd2cf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a69dd2cf74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a69dd2cf74_0_8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4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3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5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6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3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 </a:t>
            </a:r>
            <a:br>
              <a:rPr lang="es-E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Coeficientes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queremos predecir el precio de casas de un DF, podríamos obtener los siguientes coeficientes: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interpretaríamos la regresión lineal como: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w1*x1 + w2*x2 + w3*x3 + w4*x4 + w5*x5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Precio casas = 20.9 * (Avg. Area Income) + 158094.41 * (Avg. Area House Age)…..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se interpreta esto?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Por cada unidad de </a:t>
            </a:r>
            <a:r>
              <a:rPr lang="es-ES" sz="1800" b="0" i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Avg. Area Income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aumenta 20.9 el precio 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Vale, entonces cuanto más alto es el coeficiente, mayor es la importancia de la variable...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</a:rPr>
              <a:t>¡</a:t>
            </a: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NO! Estamos comparando unidades diferentes. ¿El número de habitaciones es menos importante que la edad de la casa?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¿Solución? Normalizar los datos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estadísticamente significativa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p-</a:t>
            </a:r>
            <a:r>
              <a:rPr lang="es-ES" sz="4400" b="0" strike="noStrik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ES" sz="4400" b="0" strike="noStrik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Repaso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875700" y="4211927"/>
            <a:ext cx="10439640" cy="168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s-ES" sz="1800" dirty="0">
                <a:solidFill>
                  <a:schemeClr val="lt1"/>
                </a:solidFill>
              </a:rPr>
              <a:t>El p-valor nos muestra la probabilidad de haber obtenido el resultado que hemos obtenido suponiendo que la hipótesis nula (H0) es cierta. Se suele decir que valores altos de p no permiten rechazar la H0, mientras que </a:t>
            </a:r>
            <a:r>
              <a:rPr lang="es-ES" sz="1800" b="1" dirty="0">
                <a:solidFill>
                  <a:srgbClr val="FF0000"/>
                </a:solidFill>
              </a:rPr>
              <a:t>valores bajos de p sí permiten rechazar la H0</a:t>
            </a:r>
            <a:r>
              <a:rPr lang="es-ES" sz="1800" dirty="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EB80F5-FE5B-4DCE-898F-F255A05E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5505062"/>
            <a:ext cx="9591675" cy="409575"/>
          </a:xfrm>
          <a:prstGeom prst="rect">
            <a:avLst/>
          </a:prstGeom>
        </p:spPr>
      </p:pic>
      <p:pic>
        <p:nvPicPr>
          <p:cNvPr id="1026" name="Picture 2" descr="http://www.geocities.ws/r_vaquerizo/images/Graf_normal.jpg">
            <a:extLst>
              <a:ext uri="{FF2B5EF4-FFF2-40B4-BE49-F238E27FC236}">
                <a16:creationId xmlns:a16="http://schemas.microsoft.com/office/drawing/2014/main" id="{63A3ACFD-87F8-46A2-97F1-65C73B9E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/>
          <a:stretch/>
        </p:blipFill>
        <p:spPr bwMode="auto">
          <a:xfrm>
            <a:off x="4019847" y="1474236"/>
            <a:ext cx="4151346" cy="248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6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p-values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sabemos que este modelo es estadísticamente significativo? 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p-</a:t>
            </a:r>
            <a:r>
              <a:rPr lang="es-ES" sz="1800" b="0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nos indican si son variables estadísticamente significativas. En este caso, </a:t>
            </a:r>
            <a:r>
              <a:rPr lang="es-ES" sz="18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hipótesis nula (H0) </a:t>
            </a:r>
            <a:r>
              <a:rPr lang="es-ES" sz="1800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supondrá que </a:t>
            </a:r>
            <a:r>
              <a:rPr lang="es-ES" sz="18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existe correlación con el target</a:t>
            </a: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el p-</a:t>
            </a:r>
            <a:r>
              <a:rPr lang="es-ES" sz="1800" b="0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 menor que el nivel de significación (0.05), tendremos suficiente evidencia como para rechazar la hipótesis nula, y afirmar que existe correlación entre la variable en cuestión y el target.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efectos prácticos, cuanto más bajo es el p-</a:t>
            </a:r>
            <a:r>
              <a:rPr lang="es-ES" sz="1800" b="0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más aporta la variable al modelo.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Eliminar variables que no aporten puede aumentar la precisión del modelo.</a:t>
            </a: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5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Evaluación del modelo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R-Squared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4725" y="1620000"/>
            <a:ext cx="6057360" cy="47300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501EDA3-0999-4D66-824B-09CB8B50717A}"/>
                  </a:ext>
                </a:extLst>
              </p:cNvPr>
              <p:cNvSpPr/>
              <p:nvPr/>
            </p:nvSpPr>
            <p:spPr>
              <a:xfrm>
                <a:off x="614145" y="1620000"/>
                <a:ext cx="4909577" cy="4001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ES" sz="1800" dirty="0">
                            <a:solidFill>
                              <a:schemeClr val="bg1"/>
                            </a:solidFill>
                            <a:latin typeface="Helvetica Neue"/>
                          </a:rPr>
                          <m:t>R</m:t>
                        </m:r>
                      </m:e>
                      <m:sup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Helvetica Neue"/>
                  </a:rPr>
                  <a:t> = Variación explicada / variación total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Helvetica Neue"/>
                </a:endParaRPr>
              </a:p>
              <a:p>
                <a:pPr>
                  <a:buClr>
                    <a:schemeClr val="accent1"/>
                  </a:buClr>
                </a:pPr>
                <a:r>
                  <a:rPr lang="es-ES" sz="1800" dirty="0">
                    <a:solidFill>
                      <a:schemeClr val="lt1"/>
                    </a:solidFill>
                  </a:rPr>
                  <a:t>El valor de R-</a:t>
                </a:r>
                <a:r>
                  <a:rPr lang="es-ES" sz="1800" dirty="0" err="1">
                    <a:solidFill>
                      <a:schemeClr val="lt1"/>
                    </a:solidFill>
                  </a:rPr>
                  <a:t>Squared</a:t>
                </a:r>
                <a:r>
                  <a:rPr lang="es-ES" sz="1800" dirty="0">
                    <a:solidFill>
                      <a:schemeClr val="lt1"/>
                    </a:solidFill>
                  </a:rPr>
                  <a:t>, R-cuadrado o factor de determinación está siempre entre 0% y 100%:</a:t>
                </a: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s-ES" sz="1800" dirty="0">
                  <a:solidFill>
                    <a:schemeClr val="lt1"/>
                  </a:solidFill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s-ES" sz="1800" b="1" dirty="0">
                    <a:solidFill>
                      <a:srgbClr val="FF0000"/>
                    </a:solidFill>
                  </a:rPr>
                  <a:t>0%</a:t>
                </a:r>
                <a:r>
                  <a:rPr lang="es-ES" sz="1800" dirty="0">
                    <a:solidFill>
                      <a:schemeClr val="lt1"/>
                    </a:solidFill>
                  </a:rPr>
                  <a:t> significa que el modelo </a:t>
                </a:r>
                <a:r>
                  <a:rPr lang="es-ES" sz="1800" dirty="0">
                    <a:solidFill>
                      <a:srgbClr val="FF0000"/>
                    </a:solidFill>
                  </a:rPr>
                  <a:t>no explica ninguna porción de la variabilidad</a:t>
                </a:r>
                <a:r>
                  <a:rPr lang="es-ES" sz="1800" dirty="0">
                    <a:solidFill>
                      <a:schemeClr val="lt1"/>
                    </a:solidFill>
                  </a:rPr>
                  <a:t> de los datos de respuesta en torno a su media, es decir, el modelo lo hace extraordinariamente mal.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s-ES" sz="1800" dirty="0">
                  <a:solidFill>
                    <a:schemeClr val="lt1"/>
                  </a:solidFill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s-ES" sz="1800" b="1" dirty="0">
                    <a:solidFill>
                      <a:srgbClr val="FF0000"/>
                    </a:solidFill>
                  </a:rPr>
                  <a:t>100%</a:t>
                </a:r>
                <a:r>
                  <a:rPr lang="es-ES" sz="1800" b="1" dirty="0">
                    <a:solidFill>
                      <a:schemeClr val="lt1"/>
                    </a:solidFill>
                  </a:rPr>
                  <a:t> </a:t>
                </a:r>
                <a:r>
                  <a:rPr lang="es-ES" sz="1800" dirty="0">
                    <a:solidFill>
                      <a:schemeClr val="lt1"/>
                    </a:solidFill>
                  </a:rPr>
                  <a:t>significa que el modelo </a:t>
                </a:r>
                <a:r>
                  <a:rPr lang="es-ES" sz="1800" dirty="0">
                    <a:solidFill>
                      <a:srgbClr val="FF0000"/>
                    </a:solidFill>
                  </a:rPr>
                  <a:t>explica toda la </a:t>
                </a:r>
                <a:r>
                  <a:rPr lang="es-ES" sz="1800" dirty="0" err="1">
                    <a:solidFill>
                      <a:srgbClr val="FF0000"/>
                    </a:solidFill>
                  </a:rPr>
                  <a:t>variablilidad</a:t>
                </a:r>
                <a:r>
                  <a:rPr lang="es-ES" sz="1800" dirty="0">
                    <a:solidFill>
                      <a:srgbClr val="FF0000"/>
                    </a:solidFill>
                  </a:rPr>
                  <a:t> </a:t>
                </a:r>
                <a:r>
                  <a:rPr lang="es-ES" sz="1800" dirty="0">
                    <a:solidFill>
                      <a:schemeClr val="lt1"/>
                    </a:solidFill>
                  </a:rPr>
                  <a:t>de los datos de respuesta en torno a su media</a:t>
                </a:r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1501EDA3-0999-4D66-824B-09CB8B507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5" y="1620000"/>
                <a:ext cx="4909577" cy="4001095"/>
              </a:xfrm>
              <a:prstGeom prst="rect">
                <a:avLst/>
              </a:prstGeom>
              <a:blipFill>
                <a:blip r:embed="rId4"/>
                <a:stretch>
                  <a:fillRect l="-1118" t="-915" r="-1988" b="-1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8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errores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Estamos buscando patrones aleatorios en los residuos. Si tuviesen una relación no lineal, quizá una regresión lineal no sea el modelo más adecuado.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88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lineal: meta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i="1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encontrar la relación lineal entre todas las variables del problema.  Encontrar ‘a’ y ‘b’.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valor añadido es poder predecir valores inexistentes.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 ciertas limitaciones. Un ejemplo, datos no lineales.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ES" sz="2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genera un error global que es la distancia entre todos los datos y nuestro modelo (línea, plano, hiperplano).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¿Qué es la regresión lineal?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</a:t>
            </a:r>
            <a:r>
              <a:rPr lang="es-ES" sz="1700" b="0" i="1" u="sng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 estadístico</a:t>
            </a: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permite estudiar las relaciones entre variables continuas cuantitativas.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lang="es-ES" sz="1700" b="0" i="1" u="sng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expresa la relación entre una variable que se llama regresando (y, dependiente) y otra que se llama regresor (x, independiente).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lang="es-ES" sz="1700" b="0" i="1" u="sng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Porque el modelo que se genera es una línea, plano o hiperplano sin curvas. 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lang="es-ES" sz="1700" b="0" i="1" u="sng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técnica paramétrica</a:t>
            </a: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porque hace varias suposiciones sobre el conjunto de datos.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87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ES" sz="1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Uno de los métodos estadísticos de predicción más utilizados. 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8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2" descr="Resultado de imagen de regresion line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69dd2cf74_0_2"/>
          <p:cNvSpPr/>
          <p:nvPr/>
        </p:nvSpPr>
        <p:spPr>
          <a:xfrm>
            <a:off x="2233490" y="1242175"/>
            <a:ext cx="77250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¿Y si los datos no presentan una relación lineal?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a69dd2cf7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38" y="3392275"/>
            <a:ext cx="4001924" cy="2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69dd2cf74_0_8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polinómica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a69dd2cf74_0_8"/>
          <p:cNvSpPr/>
          <p:nvPr/>
        </p:nvSpPr>
        <p:spPr>
          <a:xfrm>
            <a:off x="1440000" y="5760000"/>
            <a:ext cx="30597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Σ residuos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latin typeface="Arial"/>
                <a:ea typeface="Arial"/>
                <a:cs typeface="Arial"/>
                <a:sym typeface="Arial"/>
              </a:rPr>
              <a:t>Media(residuos) = 0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69dd2cf74_0_8"/>
          <p:cNvSpPr/>
          <p:nvPr/>
        </p:nvSpPr>
        <p:spPr>
          <a:xfrm>
            <a:off x="1018500" y="1689850"/>
            <a:ext cx="9481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Consiste en añadir nuevas features a nuestro modelo lineal, que sean potencias entre ellas, para que se ajuste mejor a la relación no lineal que existe en los datos.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a69dd2cf7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76" y="2746200"/>
            <a:ext cx="4551774" cy="29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a69dd2cf7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75" y="2956175"/>
            <a:ext cx="3448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a69dd2cf74_0_8"/>
          <p:cNvSpPr/>
          <p:nvPr/>
        </p:nvSpPr>
        <p:spPr>
          <a:xfrm>
            <a:off x="1063325" y="3964650"/>
            <a:ext cx="3957000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Cuidado que cuanto más complejo es el modelo, más podremos sufrir de overfitting y más puede tardar el entrenamiento.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0" strike="noStrik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Tipos de regresión lineal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6645225" y="4557600"/>
            <a:ext cx="2229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Bias term o interceptor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 rot="-2857023">
            <a:off x="7956314" y="4886582"/>
            <a:ext cx="190481" cy="3584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medimos el error cometido?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n.º observaciones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valores reales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Ŷ = valores predichos</a:t>
            </a:r>
            <a:endParaRPr sz="16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Necesitamos una métrica que nos diga cómo de bien o mal predice el modelo: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cuadrático medio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000" y="2916360"/>
            <a:ext cx="3505680" cy="140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sería la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función de costes de la regresión lineal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Perfecto, definida nuestra métrica de calidad del modelo, ¿ahora qué viene?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nuestra regresión tenga la mínima cantidad de errores, ¿cómo lo hago?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Hay que encontrar aquellos Ws que me minimicen la función de costes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3880" y="2576160"/>
            <a:ext cx="2886120" cy="192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consigo los coeficientes que me minimizan el error?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de optimización matemática. El Gradient Descent es uno de los métodos más utilizados en algoritmos de aprendizaje supervisado.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¿Cuáles son los pesos W, que dan mejores resultados? Los que minimizan la función de coste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¿Cómo interpreto los pesos (w)?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899</Words>
  <Application>Microsoft Office PowerPoint</Application>
  <PresentationFormat>Panorámica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Helvetica Neue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TheBridge</cp:lastModifiedBy>
  <cp:revision>8</cp:revision>
  <dcterms:created xsi:type="dcterms:W3CDTF">2020-08-31T20:14:59Z</dcterms:created>
  <dcterms:modified xsi:type="dcterms:W3CDTF">2021-01-22T13:05:01Z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