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8"/>
      <p:bold r:id="rId9"/>
      <p:italic r:id="rId10"/>
      <p:boldItalic r:id="rId11"/>
    </p:embeddedFont>
    <p:embeddedFont>
      <p:font typeface="Bookman Old Style" panose="02050604050505020204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58838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2862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3072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557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51721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043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07118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09990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66076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3239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4366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3821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7756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4398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4357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43767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30767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543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469050" y="646788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 con Linux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487592" y="3255013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linux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Linux es un UNIX de libre distribución –desarrollado inicialmente por el programador </a:t>
            </a:r>
            <a:r>
              <a:rPr lang="es-MX" dirty="0" smtClean="0"/>
              <a:t>finlandés </a:t>
            </a:r>
            <a:r>
              <a:rPr lang="es-MX" b="1" dirty="0" err="1" smtClean="0"/>
              <a:t>Linus</a:t>
            </a:r>
            <a:r>
              <a:rPr lang="es-MX" b="1" dirty="0" smtClean="0"/>
              <a:t> </a:t>
            </a:r>
            <a:r>
              <a:rPr lang="es-MX" b="1" dirty="0" err="1" smtClean="0"/>
              <a:t>Torvalds</a:t>
            </a:r>
            <a:r>
              <a:rPr lang="es-MX" dirty="0" smtClean="0"/>
              <a:t>–, </a:t>
            </a:r>
            <a:r>
              <a:rPr lang="es-MX" dirty="0"/>
              <a:t>que ha crecido rápidamente gracias a la ayuda de una gran cantidad </a:t>
            </a:r>
            <a:r>
              <a:rPr lang="es-MX" dirty="0" smtClean="0"/>
              <a:t>de programadores </a:t>
            </a:r>
            <a:r>
              <a:rPr lang="es-MX" dirty="0"/>
              <a:t>comunicados por Internet, y que han desarrollado y probado </a:t>
            </a:r>
            <a:r>
              <a:rPr lang="es-MX" dirty="0" smtClean="0"/>
              <a:t>muchos componentes </a:t>
            </a:r>
            <a:r>
              <a:rPr lang="es-MX" dirty="0"/>
              <a:t>para el sistema. </a:t>
            </a:r>
          </a:p>
        </p:txBody>
      </p:sp>
      <p:pic>
        <p:nvPicPr>
          <p:cNvPr id="1028" name="Picture 4" descr="Understanding Linux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37" y="2718689"/>
            <a:ext cx="1719831" cy="21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 necesarias tantas distribuciones Linux o son un problema?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WatercolorSponge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62" y="2818651"/>
            <a:ext cx="3610223" cy="203075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Primeros pasos en </a:t>
            </a:r>
            <a:r>
              <a:rPr lang="es-MX" dirty="0" err="1" smtClean="0"/>
              <a:t>linux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>
                <a:effectLst/>
              </a:rPr>
              <a:t>La Terminal de Linux</a:t>
            </a:r>
            <a:r>
              <a:rPr lang="es-MX" dirty="0">
                <a:effectLst/>
              </a:rPr>
              <a:t> es una </a:t>
            </a:r>
            <a:r>
              <a:rPr lang="es-MX" dirty="0" smtClean="0">
                <a:effectLst/>
              </a:rPr>
              <a:t>consola </a:t>
            </a:r>
            <a:r>
              <a:rPr lang="es-MX" dirty="0">
                <a:effectLst/>
              </a:rPr>
              <a:t>similar a CMD o </a:t>
            </a:r>
            <a:r>
              <a:rPr lang="es-MX" dirty="0" err="1" smtClean="0">
                <a:effectLst/>
              </a:rPr>
              <a:t>PowerShell</a:t>
            </a:r>
            <a:r>
              <a:rPr lang="es-MX" dirty="0" smtClean="0">
                <a:effectLst/>
              </a:rPr>
              <a:t> (</a:t>
            </a:r>
            <a:r>
              <a:rPr lang="es-MX" dirty="0">
                <a:effectLst/>
              </a:rPr>
              <a:t>pero mucho más avanzada que ambas</a:t>
            </a:r>
            <a:r>
              <a:rPr lang="es-MX" dirty="0" smtClean="0">
                <a:effectLst/>
              </a:rPr>
              <a:t>) </a:t>
            </a:r>
            <a:r>
              <a:rPr lang="es-MX" dirty="0">
                <a:effectLst/>
              </a:rPr>
              <a:t>utilizada para permitir a los usuarios más avanzados y técnicos controlar hasta el más mínimo detalle del sistema operativo</a:t>
            </a:r>
            <a:r>
              <a:rPr lang="es-MX" dirty="0" smtClean="0">
                <a:effectLst/>
              </a:rPr>
              <a:t>. </a:t>
            </a:r>
          </a:p>
          <a:p>
            <a:pPr marL="0" indent="0">
              <a:buNone/>
            </a:pPr>
            <a:endParaRPr lang="es-MX" dirty="0">
              <a:effectLst/>
            </a:endParaRPr>
          </a:p>
          <a:p>
            <a:pPr marL="0" indent="0">
              <a:buNone/>
            </a:pPr>
            <a:r>
              <a:rPr lang="es-MX" dirty="0"/>
              <a:t>Es importante que el administrador conozca a fondo la estructura de los sistemas de archivos y la distribución de los ficheros en el árbol. La siguiente tabla muestra los directorios de mayor importancia en Linux.</a:t>
            </a:r>
          </a:p>
        </p:txBody>
      </p:sp>
      <p:pic>
        <p:nvPicPr>
          <p:cNvPr id="2050" name="Picture 2" descr="2 Árboles de clasificación | Modelos Predictivos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70" y="3563899"/>
            <a:ext cx="1459198" cy="11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278631"/>
              </p:ext>
            </p:extLst>
          </p:nvPr>
        </p:nvGraphicFramePr>
        <p:xfrm>
          <a:off x="5046556" y="615148"/>
          <a:ext cx="3588250" cy="33887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2082">
                  <a:extLst>
                    <a:ext uri="{9D8B030D-6E8A-4147-A177-3AD203B41FA5}">
                      <a16:colId xmlns:a16="http://schemas.microsoft.com/office/drawing/2014/main" val="1012687667"/>
                    </a:ext>
                  </a:extLst>
                </a:gridCol>
                <a:gridCol w="2496168">
                  <a:extLst>
                    <a:ext uri="{9D8B030D-6E8A-4147-A177-3AD203B41FA5}">
                      <a16:colId xmlns:a16="http://schemas.microsoft.com/office/drawing/2014/main" val="2505364020"/>
                    </a:ext>
                  </a:extLst>
                </a:gridCol>
              </a:tblGrid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Directorio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24803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etc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de configuración de la máquina.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87664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etc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rc.d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de configuración del arranque.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115197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etc</a:t>
                      </a:r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skel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Plantillas para cuentas de usuarios.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4126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sbin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esenciales del arranque, montaje del /</a:t>
                      </a:r>
                      <a:r>
                        <a:rPr lang="es-MX" dirty="0" err="1" smtClean="0"/>
                        <a:t>usr</a:t>
                      </a:r>
                      <a:r>
                        <a:rPr lang="es-MX" dirty="0" smtClean="0"/>
                        <a:t> y recuperación del sistema.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2907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bin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Ejecutables del sistema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6892088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312761"/>
              </p:ext>
            </p:extLst>
          </p:nvPr>
        </p:nvGraphicFramePr>
        <p:xfrm>
          <a:off x="501209" y="615148"/>
          <a:ext cx="4178841" cy="38002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1285">
                  <a:extLst>
                    <a:ext uri="{9D8B030D-6E8A-4147-A177-3AD203B41FA5}">
                      <a16:colId xmlns:a16="http://schemas.microsoft.com/office/drawing/2014/main" val="1012687667"/>
                    </a:ext>
                  </a:extLst>
                </a:gridCol>
                <a:gridCol w="3087556">
                  <a:extLst>
                    <a:ext uri="{9D8B030D-6E8A-4147-A177-3AD203B41FA5}">
                      <a16:colId xmlns:a16="http://schemas.microsoft.com/office/drawing/2014/main" val="2505364020"/>
                    </a:ext>
                  </a:extLst>
                </a:gridCol>
              </a:tblGrid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Directorio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24803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lib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Bibliotecas de los programas de /</a:t>
                      </a:r>
                      <a:r>
                        <a:rPr lang="es-MX" dirty="0" err="1" smtClean="0"/>
                        <a:t>sbin</a:t>
                      </a:r>
                      <a:r>
                        <a:rPr lang="es-MX" dirty="0" smtClean="0"/>
                        <a:t> y /</a:t>
                      </a:r>
                      <a:r>
                        <a:rPr lang="es-MX" dirty="0" err="1" smtClean="0"/>
                        <a:t>bin</a:t>
                      </a:r>
                      <a:r>
                        <a:rPr lang="es-MX" dirty="0" smtClean="0"/>
                        <a:t>.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187664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usr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compartibles por todo el sistema. Tiene un árbol de subdirectorios con una estructura similar al raíz. Suele montarse sólo para lectura.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115197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var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varios (administrativos, históricos, bloqueos, ...).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4126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</a:t>
                      </a:r>
                      <a:r>
                        <a:rPr lang="es-MX" dirty="0" err="1" smtClean="0"/>
                        <a:t>tmp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Ficheros temporales.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290739"/>
                  </a:ext>
                </a:extLst>
              </a:tr>
              <a:tr h="536023">
                <a:tc>
                  <a:txBody>
                    <a:bodyPr/>
                    <a:lstStyle/>
                    <a:p>
                      <a:r>
                        <a:rPr lang="es-MX" dirty="0" smtClean="0"/>
                        <a:t>/home 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Datos de las cuentas de los usuarios.</a:t>
                      </a:r>
                      <a:endParaRPr lang="es-MX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689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45</TotalTime>
  <Words>179</Words>
  <Application>Microsoft Office PowerPoint</Application>
  <PresentationFormat>Presentación en pantalla (16:9)</PresentationFormat>
  <Paragraphs>32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Rockwell</vt:lpstr>
      <vt:lpstr>Bookman Old Style</vt:lpstr>
      <vt:lpstr>Arial</vt:lpstr>
      <vt:lpstr>Damask</vt:lpstr>
      <vt:lpstr>Python con Linux</vt:lpstr>
      <vt:lpstr>Introducción a linux</vt:lpstr>
      <vt:lpstr>Primeros pasos en linux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 Linux</dc:title>
  <cp:lastModifiedBy>Juan Daniel Soto Montes</cp:lastModifiedBy>
  <cp:revision>5</cp:revision>
  <dcterms:modified xsi:type="dcterms:W3CDTF">2021-07-19T14:49:08Z</dcterms:modified>
</cp:coreProperties>
</file>