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4"/>
  </p:sldMasterIdLst>
  <p:notesMasterIdLst>
    <p:notesMasterId r:id="rId6"/>
  </p:notesMasterIdLst>
  <p:sldIdLst>
    <p:sldId id="256" r:id="rId5"/>
  </p:sldIdLst>
  <p:sldSz cx="43891200" cy="32918400"/>
  <p:notesSz cx="7004050" cy="92900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B49E"/>
    <a:srgbClr val="3C7D90"/>
    <a:srgbClr val="04045C"/>
    <a:srgbClr val="030340"/>
    <a:srgbClr val="CCE134"/>
    <a:srgbClr val="A0A01C"/>
    <a:srgbClr val="DC3348"/>
    <a:srgbClr val="F392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465C773-4D00-42AC-B78A-3E36279DA8F0}">
  <a:tblStyle styleId="{F465C773-4D00-42AC-B78A-3E36279DA8F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3E9"/>
          </a:solidFill>
        </a:fill>
      </a:tcStyle>
    </a:wholeTbl>
    <a:band1H>
      <a:tcTxStyle/>
      <a:tcStyle>
        <a:tcBdr/>
        <a:fill>
          <a:solidFill>
            <a:srgbClr val="DEE7D0"/>
          </a:solidFill>
        </a:fill>
      </a:tcStyle>
    </a:band1H>
    <a:band2H>
      <a:tcTxStyle/>
      <a:tcStyle>
        <a:tcBdr/>
      </a:tcStyle>
    </a:band2H>
    <a:band1V>
      <a:tcTxStyle/>
      <a:tcStyle>
        <a:tcBdr/>
        <a:fill>
          <a:solidFill>
            <a:srgbClr val="DEE7D0"/>
          </a:solidFill>
        </a:fill>
      </a:tcStyle>
    </a:band1V>
    <a:band2V>
      <a:tcTxStyle/>
      <a:tcStyle>
        <a:tcBdr/>
      </a:tcStyle>
    </a:band2V>
    <a:lastCol>
      <a:tcTxStyle b="on" i="off">
        <a:font>
          <a:latin typeface="Calibri"/>
          <a:ea typeface="Calibri"/>
          <a:cs typeface="Calibri"/>
        </a:font>
        <a:schemeClr val="lt1"/>
      </a:tcTxStyle>
      <a:tcStyle>
        <a:tcBdr/>
        <a:fill>
          <a:solidFill>
            <a:schemeClr val="accent3"/>
          </a:solidFill>
        </a:fill>
      </a:tcStyle>
    </a:lastCol>
    <a:firstCol>
      <a:tcTxStyle b="on" i="off">
        <a:font>
          <a:latin typeface="Calibri"/>
          <a:ea typeface="Calibri"/>
          <a:cs typeface="Calibri"/>
        </a:font>
        <a:schemeClr val="lt1"/>
      </a:tcTxStyle>
      <a:tcStyle>
        <a:tcBdr/>
        <a:fill>
          <a:solidFill>
            <a:schemeClr val="accent3"/>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60"/>
  </p:normalViewPr>
  <p:slideViewPr>
    <p:cSldViewPr snapToGrid="0">
      <p:cViewPr>
        <p:scale>
          <a:sx n="33" d="100"/>
          <a:sy n="33" d="100"/>
        </p:scale>
        <p:origin x="-1195" y="312"/>
      </p:cViewPr>
      <p:guideLst>
        <p:guide orient="horz" pos="10368"/>
        <p:guide pos="138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67575" y="696750"/>
            <a:ext cx="4669600" cy="3483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0400" y="4412750"/>
            <a:ext cx="5603225" cy="41805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notes"/>
          <p:cNvSpPr txBox="1">
            <a:spLocks noGrp="1"/>
          </p:cNvSpPr>
          <p:nvPr>
            <p:ph type="body" idx="1"/>
          </p:nvPr>
        </p:nvSpPr>
        <p:spPr>
          <a:xfrm>
            <a:off x="700400" y="4412750"/>
            <a:ext cx="5603225" cy="41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 name="Google Shape;38;p1:notes"/>
          <p:cNvSpPr>
            <a:spLocks noGrp="1" noRot="1" noChangeAspect="1"/>
          </p:cNvSpPr>
          <p:nvPr>
            <p:ph type="sldImg" idx="2"/>
          </p:nvPr>
        </p:nvSpPr>
        <p:spPr>
          <a:xfrm>
            <a:off x="1179513" y="696913"/>
            <a:ext cx="4645025" cy="34829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2"/>
          <p:cNvSpPr/>
          <p:nvPr/>
        </p:nvSpPr>
        <p:spPr>
          <a:xfrm>
            <a:off x="43159681"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3" name="Google Shape;13;p2"/>
          <p:cNvSpPr/>
          <p:nvPr/>
        </p:nvSpPr>
        <p:spPr>
          <a:xfrm>
            <a:off x="0" y="0"/>
            <a:ext cx="731520" cy="32918401"/>
          </a:xfrm>
          <a:prstGeom prst="rect">
            <a:avLst/>
          </a:prstGeom>
          <a:solidFill>
            <a:srgbClr val="D6E3BC"/>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4" name="Google Shape;14;p2"/>
          <p:cNvSpPr/>
          <p:nvPr/>
        </p:nvSpPr>
        <p:spPr>
          <a:xfrm>
            <a:off x="0" y="0"/>
            <a:ext cx="43891199" cy="4114800"/>
          </a:xfrm>
          <a:prstGeom prst="rect">
            <a:avLst/>
          </a:prstGeom>
          <a:solidFill>
            <a:srgbClr val="030340"/>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5" name="Google Shape;15;p2"/>
          <p:cNvSpPr/>
          <p:nvPr/>
        </p:nvSpPr>
        <p:spPr>
          <a:xfrm>
            <a:off x="0" y="28803600"/>
            <a:ext cx="43891199" cy="4114800"/>
          </a:xfrm>
          <a:prstGeom prst="rect">
            <a:avLst/>
          </a:prstGeom>
          <a:solidFill>
            <a:srgbClr val="B7CCE4"/>
          </a:solid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endParaRPr sz="6400" b="0" i="0" u="none" strike="noStrike" cap="none">
              <a:solidFill>
                <a:schemeClr val="lt1"/>
              </a:solidFill>
              <a:latin typeface="Calibri"/>
              <a:ea typeface="Calibri"/>
              <a:cs typeface="Calibri"/>
              <a:sym typeface="Calibri"/>
            </a:endParaRPr>
          </a:p>
        </p:txBody>
      </p:sp>
      <p:sp>
        <p:nvSpPr>
          <p:cNvPr id="16" name="Google Shape;16;p2"/>
          <p:cNvSpPr/>
          <p:nvPr/>
        </p:nvSpPr>
        <p:spPr>
          <a:xfrm>
            <a:off x="-10515600" y="0"/>
            <a:ext cx="9601200" cy="32918401"/>
          </a:xfrm>
          <a:prstGeom prst="rect">
            <a:avLst/>
          </a:prstGeom>
          <a:solidFill>
            <a:srgbClr val="D8D8D8"/>
          </a:solidFill>
          <a:ln>
            <a:noFill/>
          </a:ln>
        </p:spPr>
        <p:txBody>
          <a:bodyPr spcFirstLastPara="1" wrap="square" lIns="171400" tIns="171400" rIns="171400" bIns="1714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Poster Print Size: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poster template is 36” high by 48” wide. It can be used to print a Tri-Fold poster with 12” wings.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Placeholders:</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Image Quality:</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You can place digital photos or logo art in your poster file by selecting the </a:t>
            </a:r>
            <a:r>
              <a:rPr lang="en-US" sz="4900" b="1" i="0" u="none" strike="noStrike" cap="none">
                <a:solidFill>
                  <a:srgbClr val="7F7F7F"/>
                </a:solidFill>
                <a:latin typeface="Calibri"/>
                <a:ea typeface="Calibri"/>
                <a:cs typeface="Calibri"/>
                <a:sym typeface="Calibri"/>
              </a:rPr>
              <a:t>Insert, Picture</a:t>
            </a:r>
            <a:r>
              <a:rPr lang="en-US" sz="4900" b="0" i="0" u="none" strike="noStrike" cap="none">
                <a:solidFill>
                  <a:srgbClr val="7F7F7F"/>
                </a:solidFill>
                <a:latin typeface="Calibri"/>
                <a:ea typeface="Calibri"/>
                <a:cs typeface="Calibri"/>
                <a:sym typeface="Calibri"/>
              </a:rPr>
              <a:t> command, or by using standard copy &amp; paste. For best results, all graphic elements should be at least </a:t>
            </a:r>
            <a:r>
              <a:rPr lang="en-US" sz="4900" b="1" i="0" u="none" strike="noStrike" cap="none">
                <a:solidFill>
                  <a:srgbClr val="7F7F7F"/>
                </a:solidFill>
                <a:latin typeface="Calibri"/>
                <a:ea typeface="Calibri"/>
                <a:cs typeface="Calibri"/>
                <a:sym typeface="Calibri"/>
              </a:rPr>
              <a:t>150-200 pixels per inch in their final printed size</a:t>
            </a:r>
            <a:r>
              <a:rPr lang="en-US" sz="4900" b="0" i="0" u="none" strike="noStrike" cap="none">
                <a:solidFill>
                  <a:srgbClr val="7F7F7F"/>
                </a:solidFill>
                <a:latin typeface="Calibri"/>
                <a:ea typeface="Calibri"/>
                <a:cs typeface="Calibri"/>
                <a:sym typeface="Calibri"/>
              </a:rPr>
              <a:t>. For instance, a 1600 x 1200 pixel photo will usually look fine up to 8“-10” wide on your printed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marL="0" marR="0" lvl="0" indent="0" algn="ctr" rtl="0">
              <a:spcBef>
                <a:spcPts val="180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grpSp>
        <p:nvGrpSpPr>
          <p:cNvPr id="17" name="Google Shape;17;p2"/>
          <p:cNvGrpSpPr/>
          <p:nvPr/>
        </p:nvGrpSpPr>
        <p:grpSpPr>
          <a:xfrm>
            <a:off x="44805600" y="0"/>
            <a:ext cx="9601200" cy="32918399"/>
            <a:chOff x="33832800" y="0"/>
            <a:chExt cx="12801600" cy="43891199"/>
          </a:xfrm>
        </p:grpSpPr>
        <p:sp>
          <p:nvSpPr>
            <p:cNvPr id="18" name="Google Shape;18;p2"/>
            <p:cNvSpPr/>
            <p:nvPr/>
          </p:nvSpPr>
          <p:spPr>
            <a:xfrm>
              <a:off x="33832800" y="0"/>
              <a:ext cx="12801600" cy="43891199"/>
            </a:xfrm>
            <a:prstGeom prst="rect">
              <a:avLst/>
            </a:prstGeom>
            <a:solidFill>
              <a:srgbClr val="D8D8D8"/>
            </a:solidFill>
            <a:ln>
              <a:noFill/>
            </a:ln>
          </p:spPr>
          <p:txBody>
            <a:bodyPr spcFirstLastPara="1" wrap="square" lIns="228600" tIns="228600" rIns="228600" bIns="228600" anchor="t" anchorCtr="0">
              <a:noAutofit/>
            </a:bodyPr>
            <a:lstStyle/>
            <a:p>
              <a:pPr marL="0" marR="0" lvl="0" indent="0" algn="l" rtl="0">
                <a:spcBef>
                  <a:spcPts val="0"/>
                </a:spcBef>
                <a:spcAft>
                  <a:spcPts val="0"/>
                </a:spcAft>
                <a:buNone/>
              </a:pPr>
              <a:r>
                <a:rPr lang="en-US" sz="7200" b="0" i="0" u="none" strike="noStrike" cap="none">
                  <a:solidFill>
                    <a:srgbClr val="7F7F7F"/>
                  </a:solidFill>
                  <a:latin typeface="Calibri"/>
                  <a:ea typeface="Calibri"/>
                  <a:cs typeface="Calibri"/>
                  <a:sym typeface="Calibri"/>
                </a:rPr>
                <a:t>Change Color Theme:</a:t>
              </a:r>
              <a:endParaRPr sz="72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This template is designed to use the built-in color themes in the newer versions of PowerPoint.</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To change the color theme, select the </a:t>
              </a:r>
              <a:r>
                <a:rPr lang="en-US" sz="4900" b="1" i="0" u="none" strike="noStrike" cap="none">
                  <a:solidFill>
                    <a:srgbClr val="7F7F7F"/>
                  </a:solidFill>
                  <a:latin typeface="Calibri"/>
                  <a:ea typeface="Calibri"/>
                  <a:cs typeface="Calibri"/>
                  <a:sym typeface="Calibri"/>
                </a:rPr>
                <a:t>Design</a:t>
              </a:r>
              <a:r>
                <a:rPr lang="en-US" sz="4900" b="0" i="0" u="none" strike="noStrike" cap="none">
                  <a:solidFill>
                    <a:srgbClr val="7F7F7F"/>
                  </a:solidFill>
                  <a:latin typeface="Calibri"/>
                  <a:ea typeface="Calibri"/>
                  <a:cs typeface="Calibri"/>
                  <a:sym typeface="Calibri"/>
                </a:rPr>
                <a:t> tab, then select the </a:t>
              </a:r>
              <a:r>
                <a:rPr lang="en-US" sz="4900" b="1" i="0" u="none" strike="noStrike" cap="none">
                  <a:solidFill>
                    <a:srgbClr val="7F7F7F"/>
                  </a:solidFill>
                  <a:latin typeface="Calibri"/>
                  <a:ea typeface="Calibri"/>
                  <a:cs typeface="Calibri"/>
                  <a:sym typeface="Calibri"/>
                </a:rPr>
                <a:t>Colors</a:t>
              </a:r>
              <a:r>
                <a:rPr lang="en-US" sz="4900" b="0" i="0" u="none" strike="noStrike" cap="none">
                  <a:solidFill>
                    <a:srgbClr val="7F7F7F"/>
                  </a:solidFill>
                  <a:latin typeface="Calibri"/>
                  <a:ea typeface="Calibri"/>
                  <a:cs typeface="Calibri"/>
                  <a:sym typeface="Calibri"/>
                </a:rPr>
                <a:t> drop-down list.</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marL="0" marR="0" lvl="0" indent="0" algn="l" rtl="0">
                <a:spcBef>
                  <a:spcPts val="1800"/>
                </a:spcBef>
                <a:spcAft>
                  <a:spcPts val="0"/>
                </a:spcAft>
                <a:buNone/>
              </a:pPr>
              <a:r>
                <a:rPr lang="en-US" sz="7200" b="0" i="0" u="none" strike="noStrike" cap="none">
                  <a:solidFill>
                    <a:srgbClr val="7F7F7F"/>
                  </a:solidFill>
                  <a:latin typeface="Calibri"/>
                  <a:ea typeface="Calibri"/>
                  <a:cs typeface="Calibri"/>
                  <a:sym typeface="Calibri"/>
                </a:rPr>
                <a:t>Printing Your Poster:</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Once your poster file is ready, visit </a:t>
              </a:r>
              <a:r>
                <a:rPr lang="en-US" sz="4900" b="1" i="0" u="none" strike="noStrike" cap="none">
                  <a:solidFill>
                    <a:srgbClr val="7F7F7F"/>
                  </a:solidFill>
                  <a:latin typeface="Calibri"/>
                  <a:ea typeface="Calibri"/>
                  <a:cs typeface="Calibri"/>
                  <a:sym typeface="Calibri"/>
                </a:rPr>
                <a:t>www.genigraphics.com</a:t>
              </a:r>
              <a:r>
                <a:rPr lang="en-US" sz="4900" b="0" i="0" u="none" strike="noStrike" cap="non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marL="0" marR="0" lvl="0" indent="0" algn="l" rtl="0">
                <a:spcBef>
                  <a:spcPts val="1800"/>
                </a:spcBef>
                <a:spcAft>
                  <a:spcPts val="0"/>
                </a:spcAft>
                <a:buNone/>
              </a:pPr>
              <a:r>
                <a:rPr lang="en-US" sz="4900" b="0" i="0" u="none" strike="noStrike" cap="non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marL="0" marR="0" lvl="0" indent="0" algn="l" rtl="0">
                <a:spcBef>
                  <a:spcPts val="1800"/>
                </a:spcBef>
                <a:spcAft>
                  <a:spcPts val="0"/>
                </a:spcAft>
                <a:buNone/>
              </a:pPr>
              <a:endParaRPr sz="4900" b="0" i="0" u="none" strike="noStrike" cap="none">
                <a:solidFill>
                  <a:srgbClr val="7F7F7F"/>
                </a:solidFill>
                <a:latin typeface="Calibri"/>
                <a:ea typeface="Calibri"/>
                <a:cs typeface="Calibri"/>
                <a:sym typeface="Calibri"/>
              </a:endParaRPr>
            </a:p>
            <a:p>
              <a:pPr marL="0" marR="0" lvl="0" indent="0" algn="ctr" rtl="0">
                <a:spcBef>
                  <a:spcPts val="0"/>
                </a:spcBef>
                <a:spcAft>
                  <a:spcPts val="0"/>
                </a:spcAft>
                <a:buNone/>
              </a:pPr>
              <a:r>
                <a:rPr lang="en-US" sz="4900" b="0" i="0" u="none" strike="noStrike" cap="none">
                  <a:solidFill>
                    <a:srgbClr val="7F7F7F"/>
                  </a:solidFill>
                  <a:latin typeface="Calibri"/>
                  <a:ea typeface="Calibri"/>
                  <a:cs typeface="Calibri"/>
                  <a:sym typeface="Calibri"/>
                </a:rPr>
                <a:t>US and Canada:  1-800-790-4001</a:t>
              </a:r>
              <a:br>
                <a:rPr lang="en-US" sz="4900" b="0" i="0" u="none" strike="noStrike" cap="none">
                  <a:solidFill>
                    <a:srgbClr val="7F7F7F"/>
                  </a:solidFill>
                  <a:latin typeface="Calibri"/>
                  <a:ea typeface="Calibri"/>
                  <a:cs typeface="Calibri"/>
                  <a:sym typeface="Calibri"/>
                </a:rPr>
              </a:br>
              <a:r>
                <a:rPr lang="en-US" sz="4900" b="0" i="0" u="none" strike="noStrike" cap="none">
                  <a:solidFill>
                    <a:srgbClr val="7F7F7F"/>
                  </a:solidFill>
                  <a:latin typeface="Calibri"/>
                  <a:ea typeface="Calibri"/>
                  <a:cs typeface="Calibri"/>
                  <a:sym typeface="Calibri"/>
                </a:rPr>
                <a:t>Email: info@genigraphics.com</a:t>
              </a:r>
              <a:endParaRPr/>
            </a:p>
            <a:p>
              <a:pPr marL="0" marR="0" lvl="0" indent="0" algn="ctr" rtl="0">
                <a:spcBef>
                  <a:spcPts val="0"/>
                </a:spcBef>
                <a:spcAft>
                  <a:spcPts val="0"/>
                </a:spcAft>
                <a:buNone/>
              </a:pPr>
              <a:br>
                <a:rPr lang="en-US" sz="3600" b="0" i="0" u="none" strike="noStrike" cap="none">
                  <a:solidFill>
                    <a:srgbClr val="7F7F7F"/>
                  </a:solidFill>
                  <a:latin typeface="Calibri"/>
                  <a:ea typeface="Calibri"/>
                  <a:cs typeface="Calibri"/>
                  <a:sym typeface="Calibri"/>
                </a:rPr>
              </a:br>
              <a:r>
                <a:rPr lang="en-US" sz="3600" b="0" i="0" u="none" strike="noStrike" cap="none">
                  <a:solidFill>
                    <a:srgbClr val="7F7F7F"/>
                  </a:solidFill>
                  <a:latin typeface="Calibri"/>
                  <a:ea typeface="Calibri"/>
                  <a:cs typeface="Calibri"/>
                  <a:sym typeface="Calibri"/>
                </a:rPr>
                <a:t>[This sidebar area does not print.]</a:t>
              </a:r>
              <a:endParaRPr/>
            </a:p>
          </p:txBody>
        </p:sp>
        <p:pic>
          <p:nvPicPr>
            <p:cNvPr id="19" name="Google Shape;19;p2"/>
            <p:cNvPicPr preferRelativeResize="0"/>
            <p:nvPr/>
          </p:nvPicPr>
          <p:blipFill rotWithShape="1">
            <a:blip r:embed="rId2">
              <a:alphaModFix/>
            </a:blip>
            <a:srcRect/>
            <a:stretch/>
          </p:blipFill>
          <p:spPr>
            <a:xfrm>
              <a:off x="34281341" y="9260274"/>
              <a:ext cx="11904515" cy="10246926"/>
            </a:xfrm>
            <a:prstGeom prst="rect">
              <a:avLst/>
            </a:prstGeom>
            <a:noFill/>
            <a:ln>
              <a:noFill/>
            </a:ln>
          </p:spPr>
        </p:pic>
      </p:grpSp>
      <p:grpSp>
        <p:nvGrpSpPr>
          <p:cNvPr id="20" name="Google Shape;20;p2"/>
          <p:cNvGrpSpPr/>
          <p:nvPr/>
        </p:nvGrpSpPr>
        <p:grpSpPr>
          <a:xfrm>
            <a:off x="7033287" y="-1257300"/>
            <a:ext cx="29923714" cy="35653980"/>
            <a:chOff x="7033287" y="-1257300"/>
            <a:chExt cx="29923714" cy="35653980"/>
          </a:xfrm>
        </p:grpSpPr>
        <p:sp>
          <p:nvSpPr>
            <p:cNvPr id="21" name="Google Shape;21;p2"/>
            <p:cNvSpPr txBox="1"/>
            <p:nvPr/>
          </p:nvSpPr>
          <p:spPr>
            <a:xfrm>
              <a:off x="7033287"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b="0" i="0" u="none" strike="noStrike" cap="none">
                  <a:solidFill>
                    <a:srgbClr val="7F7F7F"/>
                  </a:solidFill>
                  <a:latin typeface="Calibri"/>
                  <a:ea typeface="Calibri"/>
                  <a:cs typeface="Calibri"/>
                  <a:sym typeface="Calibri"/>
                </a:rPr>
                <a:t>Folds here</a:t>
              </a:r>
              <a:endParaRPr/>
            </a:p>
          </p:txBody>
        </p:sp>
        <p:cxnSp>
          <p:nvCxnSpPr>
            <p:cNvPr id="22" name="Google Shape;22;p2"/>
            <p:cNvCxnSpPr/>
            <p:nvPr/>
          </p:nvCxnSpPr>
          <p:spPr>
            <a:xfrm>
              <a:off x="109728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3" name="Google Shape;23;p2"/>
            <p:cNvSpPr txBox="1"/>
            <p:nvPr/>
          </p:nvSpPr>
          <p:spPr>
            <a:xfrm>
              <a:off x="33322288" y="-1247269"/>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4" name="Google Shape;24;p2"/>
            <p:cNvCxnSpPr/>
            <p:nvPr/>
          </p:nvCxnSpPr>
          <p:spPr>
            <a:xfrm>
              <a:off x="32918400" y="-1257300"/>
              <a:ext cx="0" cy="1097280"/>
            </a:xfrm>
            <a:prstGeom prst="straightConnector1">
              <a:avLst/>
            </a:prstGeom>
            <a:noFill/>
            <a:ln w="63500" cap="flat" cmpd="sng">
              <a:solidFill>
                <a:srgbClr val="7F7F7F"/>
              </a:solidFill>
              <a:prstDash val="solid"/>
              <a:round/>
              <a:headEnd type="none" w="sm" len="sm"/>
              <a:tailEnd type="stealth" w="med" len="med"/>
            </a:ln>
          </p:spPr>
        </p:cxnSp>
        <p:sp>
          <p:nvSpPr>
            <p:cNvPr id="25" name="Google Shape;25;p2"/>
            <p:cNvSpPr txBox="1"/>
            <p:nvPr/>
          </p:nvSpPr>
          <p:spPr>
            <a:xfrm>
              <a:off x="7033287"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6" name="Google Shape;26;p2"/>
            <p:cNvCxnSpPr/>
            <p:nvPr/>
          </p:nvCxnSpPr>
          <p:spPr>
            <a:xfrm>
              <a:off x="10972800" y="33299400"/>
              <a:ext cx="0" cy="1097280"/>
            </a:xfrm>
            <a:prstGeom prst="straightConnector1">
              <a:avLst/>
            </a:prstGeom>
            <a:noFill/>
            <a:ln w="63500" cap="flat" cmpd="sng">
              <a:solidFill>
                <a:srgbClr val="7F7F7F"/>
              </a:solidFill>
              <a:prstDash val="solid"/>
              <a:round/>
              <a:headEnd type="stealth" w="med" len="med"/>
              <a:tailEnd type="none" w="sm" len="sm"/>
            </a:ln>
          </p:spPr>
        </p:cxnSp>
        <p:sp>
          <p:nvSpPr>
            <p:cNvPr id="27" name="Google Shape;27;p2"/>
            <p:cNvSpPr txBox="1"/>
            <p:nvPr/>
          </p:nvSpPr>
          <p:spPr>
            <a:xfrm>
              <a:off x="33322288" y="33309431"/>
              <a:ext cx="3634713"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6400">
                  <a:solidFill>
                    <a:srgbClr val="7F7F7F"/>
                  </a:solidFill>
                  <a:latin typeface="Calibri"/>
                  <a:ea typeface="Calibri"/>
                  <a:cs typeface="Calibri"/>
                  <a:sym typeface="Calibri"/>
                </a:rPr>
                <a:t>Folds here</a:t>
              </a:r>
              <a:endParaRPr/>
            </a:p>
          </p:txBody>
        </p:sp>
        <p:cxnSp>
          <p:nvCxnSpPr>
            <p:cNvPr id="28" name="Google Shape;28;p2"/>
            <p:cNvCxnSpPr/>
            <p:nvPr/>
          </p:nvCxnSpPr>
          <p:spPr>
            <a:xfrm>
              <a:off x="32918400" y="33299400"/>
              <a:ext cx="0" cy="1097280"/>
            </a:xfrm>
            <a:prstGeom prst="straightConnector1">
              <a:avLst/>
            </a:prstGeom>
            <a:noFill/>
            <a:ln w="63500" cap="flat" cmpd="sng">
              <a:solidFill>
                <a:srgbClr val="7F7F7F"/>
              </a:solidFill>
              <a:prstDash val="solid"/>
              <a:round/>
              <a:headEnd type="stealth" w="med" len="med"/>
              <a:tailEnd type="none" w="sm" len="sm"/>
            </a:ln>
          </p:spPr>
        </p:cxnSp>
      </p:grpSp>
      <p:pic>
        <p:nvPicPr>
          <p:cNvPr id="29" name="Google Shape;29;p2"/>
          <p:cNvPicPr preferRelativeResize="0"/>
          <p:nvPr/>
        </p:nvPicPr>
        <p:blipFill rotWithShape="1">
          <a:blip r:embed="rId3">
            <a:alphaModFix/>
          </a:blip>
          <a:srcRect/>
          <a:stretch/>
        </p:blipFill>
        <p:spPr>
          <a:xfrm>
            <a:off x="38404800" y="32613600"/>
            <a:ext cx="5297435" cy="1859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94560" y="1318262"/>
            <a:ext cx="39502081" cy="54864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2194560" y="7680963"/>
            <a:ext cx="39502081" cy="21724623"/>
          </a:xfrm>
          <a:prstGeom prst="rect">
            <a:avLst/>
          </a:prstGeom>
          <a:noFill/>
          <a:ln>
            <a:noFill/>
          </a:ln>
        </p:spPr>
        <p:txBody>
          <a:bodyPr spcFirstLastPara="1" wrap="square" lIns="329125" tIns="164550" rIns="329125" bIns="164550" anchor="t" anchorCtr="0">
            <a:noAutofit/>
          </a:bodyPr>
          <a:lstStyle>
            <a:lvl1pPr marL="457200" marR="0" lvl="0"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1pPr>
            <a:lvl2pPr marL="914400" marR="0" lvl="1"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2pPr>
            <a:lvl3pPr marL="1371600" marR="0" lvl="2"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3pPr>
            <a:lvl4pPr marL="1828800" marR="0" lvl="3"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4pPr>
            <a:lvl5pPr marL="2286000" marR="0" lvl="4"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5pPr>
            <a:lvl6pPr marL="2743200" marR="0" lvl="5"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6pPr>
            <a:lvl7pPr marL="3200400" marR="0" lvl="6"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7pPr>
            <a:lvl8pPr marL="3657600" marR="0" lvl="7"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8pPr>
            <a:lvl9pPr marL="4114800" marR="0" lvl="8" indent="-685800" algn="l" rtl="0">
              <a:spcBef>
                <a:spcPts val="144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2194560" y="30510484"/>
            <a:ext cx="10241280" cy="1752600"/>
          </a:xfrm>
          <a:prstGeom prst="rect">
            <a:avLst/>
          </a:prstGeom>
          <a:noFill/>
          <a:ln>
            <a:noFill/>
          </a:ln>
        </p:spPr>
        <p:txBody>
          <a:bodyPr spcFirstLastPara="1" wrap="square" lIns="329125" tIns="164550" rIns="329125" bIns="164550" anchor="ctr" anchorCtr="0">
            <a:noAutofit/>
          </a:bodyPr>
          <a:lstStyle>
            <a:lvl1pPr marR="0" lvl="0" algn="l"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14996159" y="30510484"/>
            <a:ext cx="13898880" cy="1752600"/>
          </a:xfrm>
          <a:prstGeom prst="rect">
            <a:avLst/>
          </a:prstGeom>
          <a:noFill/>
          <a:ln>
            <a:noFill/>
          </a:ln>
        </p:spPr>
        <p:txBody>
          <a:bodyPr spcFirstLastPara="1" wrap="square" lIns="329125" tIns="164550" rIns="329125" bIns="164550" anchor="ctr" anchorCtr="0">
            <a:noAutofit/>
          </a:bodyPr>
          <a:lstStyle>
            <a:lvl1pPr marR="0" lvl="0" algn="ctr" rtl="0">
              <a:spcBef>
                <a:spcPts val="0"/>
              </a:spcBef>
              <a:spcAft>
                <a:spcPts val="0"/>
              </a:spcAft>
              <a:buSzPts val="1400"/>
              <a:buNone/>
              <a:defRPr sz="44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4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31455359" y="30510484"/>
            <a:ext cx="10241280" cy="1752600"/>
          </a:xfrm>
          <a:prstGeom prst="rect">
            <a:avLst/>
          </a:prstGeom>
          <a:noFill/>
          <a:ln>
            <a:noFill/>
          </a:ln>
        </p:spPr>
        <p:txBody>
          <a:bodyPr spcFirstLastPara="1" wrap="square" lIns="329125" tIns="164550" rIns="329125" bIns="164550" anchor="ctr" anchorCtr="0">
            <a:noAutofit/>
          </a:bodyPr>
          <a:lstStyle>
            <a:lvl1pPr marL="0" marR="0" lvl="0" indent="0" algn="r" rtl="0">
              <a:spcBef>
                <a:spcPts val="0"/>
              </a:spcBef>
              <a:buNone/>
              <a:defRPr sz="4400" b="0" i="0" u="none" strike="noStrike" cap="none">
                <a:solidFill>
                  <a:srgbClr val="888888"/>
                </a:solidFill>
                <a:latin typeface="Calibri"/>
                <a:ea typeface="Calibri"/>
                <a:cs typeface="Calibri"/>
                <a:sym typeface="Calibri"/>
              </a:defRPr>
            </a:lvl1pPr>
            <a:lvl2pPr marL="0" marR="0" lvl="1" indent="0" algn="r" rtl="0">
              <a:spcBef>
                <a:spcPts val="0"/>
              </a:spcBef>
              <a:buNone/>
              <a:defRPr sz="4400" b="0" i="0" u="none" strike="noStrike" cap="none">
                <a:solidFill>
                  <a:srgbClr val="888888"/>
                </a:solidFill>
                <a:latin typeface="Calibri"/>
                <a:ea typeface="Calibri"/>
                <a:cs typeface="Calibri"/>
                <a:sym typeface="Calibri"/>
              </a:defRPr>
            </a:lvl2pPr>
            <a:lvl3pPr marL="0" marR="0" lvl="2" indent="0" algn="r" rtl="0">
              <a:spcBef>
                <a:spcPts val="0"/>
              </a:spcBef>
              <a:buNone/>
              <a:defRPr sz="4400" b="0" i="0" u="none" strike="noStrike" cap="none">
                <a:solidFill>
                  <a:srgbClr val="888888"/>
                </a:solidFill>
                <a:latin typeface="Calibri"/>
                <a:ea typeface="Calibri"/>
                <a:cs typeface="Calibri"/>
                <a:sym typeface="Calibri"/>
              </a:defRPr>
            </a:lvl3pPr>
            <a:lvl4pPr marL="0" marR="0" lvl="3" indent="0" algn="r" rtl="0">
              <a:spcBef>
                <a:spcPts val="0"/>
              </a:spcBef>
              <a:buNone/>
              <a:defRPr sz="4400" b="0" i="0" u="none" strike="noStrike" cap="none">
                <a:solidFill>
                  <a:srgbClr val="888888"/>
                </a:solidFill>
                <a:latin typeface="Calibri"/>
                <a:ea typeface="Calibri"/>
                <a:cs typeface="Calibri"/>
                <a:sym typeface="Calibri"/>
              </a:defRPr>
            </a:lvl4pPr>
            <a:lvl5pPr marL="0" marR="0" lvl="4" indent="0" algn="r" rtl="0">
              <a:spcBef>
                <a:spcPts val="0"/>
              </a:spcBef>
              <a:buNone/>
              <a:defRPr sz="4400" b="0" i="0" u="none" strike="noStrike" cap="none">
                <a:solidFill>
                  <a:srgbClr val="888888"/>
                </a:solidFill>
                <a:latin typeface="Calibri"/>
                <a:ea typeface="Calibri"/>
                <a:cs typeface="Calibri"/>
                <a:sym typeface="Calibri"/>
              </a:defRPr>
            </a:lvl5pPr>
            <a:lvl6pPr marL="0" marR="0" lvl="5" indent="0" algn="r" rtl="0">
              <a:spcBef>
                <a:spcPts val="0"/>
              </a:spcBef>
              <a:buNone/>
              <a:defRPr sz="4400" b="0" i="0" u="none" strike="noStrike" cap="none">
                <a:solidFill>
                  <a:srgbClr val="888888"/>
                </a:solidFill>
                <a:latin typeface="Calibri"/>
                <a:ea typeface="Calibri"/>
                <a:cs typeface="Calibri"/>
                <a:sym typeface="Calibri"/>
              </a:defRPr>
            </a:lvl6pPr>
            <a:lvl7pPr marL="0" marR="0" lvl="6" indent="0" algn="r" rtl="0">
              <a:spcBef>
                <a:spcPts val="0"/>
              </a:spcBef>
              <a:buNone/>
              <a:defRPr sz="4400" b="0" i="0" u="none" strike="noStrike" cap="none">
                <a:solidFill>
                  <a:srgbClr val="888888"/>
                </a:solidFill>
                <a:latin typeface="Calibri"/>
                <a:ea typeface="Calibri"/>
                <a:cs typeface="Calibri"/>
                <a:sym typeface="Calibri"/>
              </a:defRPr>
            </a:lvl7pPr>
            <a:lvl8pPr marL="0" marR="0" lvl="7" indent="0" algn="r" rtl="0">
              <a:spcBef>
                <a:spcPts val="0"/>
              </a:spcBef>
              <a:buNone/>
              <a:defRPr sz="4400" b="0" i="0" u="none" strike="noStrike" cap="none">
                <a:solidFill>
                  <a:srgbClr val="888888"/>
                </a:solidFill>
                <a:latin typeface="Calibri"/>
                <a:ea typeface="Calibri"/>
                <a:cs typeface="Calibri"/>
                <a:sym typeface="Calibri"/>
              </a:defRPr>
            </a:lvl8pPr>
            <a:lvl9pPr marL="0" marR="0" lvl="8" indent="0" algn="r" rtl="0">
              <a:spcBef>
                <a:spcPts val="0"/>
              </a:spcBef>
              <a:buNone/>
              <a:defRPr sz="44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2" name="Rectángulo 1">
            <a:extLst>
              <a:ext uri="{FF2B5EF4-FFF2-40B4-BE49-F238E27FC236}">
                <a16:creationId xmlns:a16="http://schemas.microsoft.com/office/drawing/2014/main" id="{AD13E79D-A1FE-47E9-A64E-99C2B24C2AEC}"/>
              </a:ext>
            </a:extLst>
          </p:cNvPr>
          <p:cNvSpPr/>
          <p:nvPr/>
        </p:nvSpPr>
        <p:spPr>
          <a:xfrm>
            <a:off x="-9886" y="28763662"/>
            <a:ext cx="43901086" cy="4160995"/>
          </a:xfrm>
          <a:prstGeom prst="rect">
            <a:avLst/>
          </a:prstGeom>
          <a:solidFill>
            <a:srgbClr val="3C7D90"/>
          </a:solidFill>
          <a:ln>
            <a:solidFill>
              <a:srgbClr val="3C7D9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0" name="Google Shape;40;p4"/>
          <p:cNvSpPr txBox="1"/>
          <p:nvPr/>
        </p:nvSpPr>
        <p:spPr>
          <a:xfrm>
            <a:off x="10972800" y="-152400"/>
            <a:ext cx="21945600" cy="265176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7200" b="1" dirty="0">
                <a:solidFill>
                  <a:srgbClr val="EAF1DD"/>
                </a:solidFill>
                <a:latin typeface="Candara" panose="020E0502030303020204" pitchFamily="34" charset="0"/>
                <a:ea typeface="Calibri"/>
                <a:cs typeface="Calibri"/>
                <a:sym typeface="Calibri"/>
              </a:rPr>
              <a:t>Simulación de la transmisión y progresión de la influenza aviar en irlanda</a:t>
            </a:r>
            <a:endParaRPr lang="es-CO" dirty="0">
              <a:latin typeface="Candara" panose="020E0502030303020204" pitchFamily="34" charset="0"/>
            </a:endParaRPr>
          </a:p>
        </p:txBody>
      </p:sp>
      <p:sp>
        <p:nvSpPr>
          <p:cNvPr id="41" name="Google Shape;41;p4"/>
          <p:cNvSpPr txBox="1"/>
          <p:nvPr/>
        </p:nvSpPr>
        <p:spPr>
          <a:xfrm>
            <a:off x="10972800" y="2225040"/>
            <a:ext cx="21945600" cy="1714500"/>
          </a:xfrm>
          <a:prstGeom prst="rect">
            <a:avLst/>
          </a:prstGeom>
          <a:noFill/>
          <a:ln>
            <a:noFill/>
          </a:ln>
        </p:spPr>
        <p:txBody>
          <a:bodyPr spcFirstLastPara="1" wrap="square" lIns="137125" tIns="91425" rIns="137125" bIns="91425" anchor="ctr" anchorCtr="0">
            <a:noAutofit/>
          </a:bodyPr>
          <a:lstStyle/>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Sergio Nelson Alberto Gómez Gil, Juan David </a:t>
            </a:r>
            <a:r>
              <a:rPr lang="es-CO" sz="4000">
                <a:solidFill>
                  <a:srgbClr val="EAF1DD"/>
                </a:solidFill>
                <a:latin typeface="Candara" panose="020E0502030303020204" pitchFamily="34" charset="0"/>
                <a:ea typeface="Calibri"/>
                <a:cs typeface="Calibri"/>
                <a:sym typeface="Calibri"/>
              </a:rPr>
              <a:t>Saavedra González, </a:t>
            </a:r>
            <a:r>
              <a:rPr lang="es-CO" sz="4000" dirty="0">
                <a:solidFill>
                  <a:srgbClr val="EAF1DD"/>
                </a:solidFill>
                <a:latin typeface="Candara" panose="020E0502030303020204" pitchFamily="34" charset="0"/>
                <a:ea typeface="Calibri"/>
                <a:cs typeface="Calibri"/>
                <a:sym typeface="Calibri"/>
              </a:rPr>
              <a:t>Juan Pablo </a:t>
            </a:r>
            <a:r>
              <a:rPr lang="es-CO" sz="4000" dirty="0" err="1">
                <a:solidFill>
                  <a:srgbClr val="EAF1DD"/>
                </a:solidFill>
                <a:latin typeface="Candara" panose="020E0502030303020204" pitchFamily="34" charset="0"/>
                <a:ea typeface="Calibri"/>
                <a:cs typeface="Calibri"/>
                <a:sym typeface="Calibri"/>
              </a:rPr>
              <a:t>Avila</a:t>
            </a:r>
            <a:r>
              <a:rPr lang="es-CO" sz="4000" dirty="0">
                <a:solidFill>
                  <a:srgbClr val="EAF1DD"/>
                </a:solidFill>
                <a:latin typeface="Candara" panose="020E0502030303020204" pitchFamily="34" charset="0"/>
                <a:ea typeface="Calibri"/>
                <a:cs typeface="Calibri"/>
                <a:sym typeface="Calibri"/>
              </a:rPr>
              <a:t> Quitian</a:t>
            </a:r>
            <a:endParaRPr lang="es-CO" dirty="0">
              <a:latin typeface="Candara" panose="020E0502030303020204" pitchFamily="34" charset="0"/>
            </a:endParaRP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22974 – Simulación Digital - Grupo F1</a:t>
            </a:r>
          </a:p>
          <a:p>
            <a:pPr marL="0" marR="0" lvl="0" indent="0" algn="ctr" rtl="0">
              <a:spcBef>
                <a:spcPts val="0"/>
              </a:spcBef>
              <a:spcAft>
                <a:spcPts val="0"/>
              </a:spcAft>
              <a:buNone/>
            </a:pPr>
            <a:r>
              <a:rPr lang="es-CO" sz="4000" dirty="0">
                <a:solidFill>
                  <a:srgbClr val="EAF1DD"/>
                </a:solidFill>
                <a:latin typeface="Candara" panose="020E0502030303020204" pitchFamily="34" charset="0"/>
                <a:ea typeface="Calibri"/>
                <a:cs typeface="Calibri"/>
                <a:sym typeface="Calibri"/>
              </a:rPr>
              <a:t>Escuela de Ingeniería de Sistemas e Informática</a:t>
            </a:r>
          </a:p>
        </p:txBody>
      </p:sp>
      <p:sp>
        <p:nvSpPr>
          <p:cNvPr id="42" name="Google Shape;42;p4"/>
          <p:cNvSpPr txBox="1"/>
          <p:nvPr/>
        </p:nvSpPr>
        <p:spPr>
          <a:xfrm>
            <a:off x="1280154" y="30095800"/>
            <a:ext cx="12223200" cy="2223600"/>
          </a:xfrm>
          <a:prstGeom prst="rect">
            <a:avLst/>
          </a:prstGeom>
          <a:noFill/>
          <a:ln>
            <a:noFill/>
          </a:ln>
        </p:spPr>
        <p:txBody>
          <a:bodyPr spcFirstLastPara="1" wrap="square" lIns="91425" tIns="91425" rIns="91425" bIns="91425" anchor="t" anchorCtr="0">
            <a:noAutofit/>
          </a:bodyPr>
          <a:lstStyle/>
          <a:p>
            <a:pPr marL="0" marR="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Sergio Nelson Alberto Gómez Gil, Email: gomezgilsergionelson@hotmail.com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Juan Pablo Avila </a:t>
            </a:r>
            <a:r>
              <a:rPr lang="en-US" sz="2800" dirty="0" err="1">
                <a:solidFill>
                  <a:schemeClr val="bg1"/>
                </a:solidFill>
                <a:latin typeface="Candara" panose="020E0502030303020204" pitchFamily="34" charset="0"/>
                <a:ea typeface="Calibri"/>
                <a:cs typeface="Calibri"/>
                <a:sym typeface="Calibri"/>
              </a:rPr>
              <a:t>Quitian</a:t>
            </a:r>
            <a:r>
              <a:rPr lang="en-US" sz="2800" dirty="0">
                <a:solidFill>
                  <a:schemeClr val="bg1"/>
                </a:solidFill>
                <a:latin typeface="Candara" panose="020E0502030303020204" pitchFamily="34" charset="0"/>
                <a:ea typeface="Calibri"/>
                <a:cs typeface="Calibri"/>
                <a:sym typeface="Calibri"/>
              </a:rPr>
              <a:t>, Email: avilaquitianjuanpablo@gmail.com</a:t>
            </a:r>
            <a:endParaRPr sz="2800" dirty="0">
              <a:solidFill>
                <a:schemeClr val="bg1"/>
              </a:solidFill>
              <a:latin typeface="Candara" panose="020E0502030303020204" pitchFamily="34" charset="0"/>
              <a:ea typeface="Calibri"/>
              <a:cs typeface="Calibri"/>
              <a:sym typeface="Calibri"/>
            </a:endParaRPr>
          </a:p>
          <a:p>
            <a:pPr marL="0" lvl="0" indent="0" algn="just" rtl="0">
              <a:lnSpc>
                <a:spcPct val="90000"/>
              </a:lnSpc>
              <a:spcBef>
                <a:spcPts val="0"/>
              </a:spcBef>
              <a:spcAft>
                <a:spcPts val="0"/>
              </a:spcAft>
              <a:buNone/>
            </a:pPr>
            <a:r>
              <a:rPr lang="en-US" sz="2800" dirty="0">
                <a:solidFill>
                  <a:schemeClr val="bg1"/>
                </a:solidFill>
                <a:latin typeface="Candara" panose="020E0502030303020204" pitchFamily="34" charset="0"/>
                <a:ea typeface="Calibri"/>
                <a:cs typeface="Calibri"/>
                <a:sym typeface="Calibri"/>
              </a:rPr>
              <a:t>Juan David Saavedra </a:t>
            </a:r>
            <a:r>
              <a:rPr lang="en-US" sz="2800" dirty="0" err="1">
                <a:solidFill>
                  <a:schemeClr val="bg1"/>
                </a:solidFill>
                <a:latin typeface="Candara" panose="020E0502030303020204" pitchFamily="34" charset="0"/>
                <a:ea typeface="Calibri"/>
                <a:cs typeface="Calibri"/>
                <a:sym typeface="Calibri"/>
              </a:rPr>
              <a:t>Gonzáles</a:t>
            </a:r>
            <a:r>
              <a:rPr lang="en-US" sz="2800" dirty="0">
                <a:solidFill>
                  <a:schemeClr val="bg1"/>
                </a:solidFill>
                <a:latin typeface="Candara" panose="020E0502030303020204" pitchFamily="34" charset="0"/>
                <a:ea typeface="Calibri"/>
                <a:cs typeface="Calibri"/>
                <a:sym typeface="Calibri"/>
              </a:rPr>
              <a:t>, Email: juan.jdsg2626@gmail.com</a:t>
            </a:r>
          </a:p>
          <a:p>
            <a:pPr marL="0" lvl="0" indent="0" algn="just" rtl="0">
              <a:lnSpc>
                <a:spcPct val="90000"/>
              </a:lnSpc>
              <a:spcBef>
                <a:spcPts val="0"/>
              </a:spcBef>
              <a:spcAft>
                <a:spcPts val="0"/>
              </a:spcAft>
              <a:buClr>
                <a:schemeClr val="dk1"/>
              </a:buClr>
              <a:buFont typeface="Arial"/>
              <a:buNone/>
            </a:pPr>
            <a:r>
              <a:rPr lang="en-US" sz="2800" dirty="0">
                <a:solidFill>
                  <a:schemeClr val="bg1"/>
                </a:solidFill>
                <a:latin typeface="Candara" panose="020E0502030303020204" pitchFamily="34" charset="0"/>
                <a:ea typeface="Calibri"/>
                <a:cs typeface="Calibri"/>
                <a:sym typeface="Calibri"/>
              </a:rPr>
              <a:t>David Edmundo Romo </a:t>
            </a:r>
            <a:r>
              <a:rPr lang="en-US" sz="2800" dirty="0" err="1">
                <a:solidFill>
                  <a:schemeClr val="bg1"/>
                </a:solidFill>
                <a:latin typeface="Candara" panose="020E0502030303020204" pitchFamily="34" charset="0"/>
                <a:ea typeface="Calibri"/>
                <a:cs typeface="Calibri"/>
                <a:sym typeface="Calibri"/>
              </a:rPr>
              <a:t>Bucheli</a:t>
            </a:r>
            <a:r>
              <a:rPr lang="en-US" sz="2800" dirty="0">
                <a:solidFill>
                  <a:schemeClr val="bg1"/>
                </a:solidFill>
                <a:latin typeface="Candara" panose="020E0502030303020204" pitchFamily="34" charset="0"/>
                <a:ea typeface="Calibri"/>
                <a:cs typeface="Calibri"/>
                <a:sym typeface="Calibri"/>
              </a:rPr>
              <a:t>, Email: </a:t>
            </a:r>
            <a:r>
              <a:rPr lang="es-CO" sz="2800" b="0" i="0" dirty="0">
                <a:solidFill>
                  <a:schemeClr val="bg1"/>
                </a:solidFill>
                <a:effectLst/>
                <a:latin typeface="Candara" panose="020E0502030303020204" pitchFamily="34" charset="0"/>
                <a:ea typeface="Calibri" panose="020F0502020204030204" pitchFamily="34" charset="0"/>
                <a:cs typeface="Calibri" panose="020F0502020204030204" pitchFamily="34" charset="0"/>
              </a:rPr>
              <a:t>deromob@uis.edu.co</a:t>
            </a:r>
            <a:endParaRPr sz="2800" dirty="0">
              <a:solidFill>
                <a:schemeClr val="bg1"/>
              </a:solidFill>
              <a:latin typeface="Candara" panose="020E0502030303020204" pitchFamily="34" charset="0"/>
              <a:ea typeface="Calibri" panose="020F0502020204030204" pitchFamily="34" charset="0"/>
              <a:cs typeface="Calibri" panose="020F0502020204030204" pitchFamily="34" charset="0"/>
              <a:sym typeface="Calibri"/>
            </a:endParaRPr>
          </a:p>
        </p:txBody>
      </p:sp>
      <p:sp>
        <p:nvSpPr>
          <p:cNvPr id="43" name="Google Shape;43;p4"/>
          <p:cNvSpPr txBox="1"/>
          <p:nvPr/>
        </p:nvSpPr>
        <p:spPr>
          <a:xfrm>
            <a:off x="2819754" y="29185078"/>
            <a:ext cx="9144000" cy="746400"/>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4400" b="1" dirty="0">
                <a:solidFill>
                  <a:schemeClr val="bg1"/>
                </a:solidFill>
                <a:latin typeface="Candara" panose="020E0502030303020204" pitchFamily="34" charset="0"/>
                <a:ea typeface="Calibri"/>
                <a:cs typeface="Calibri"/>
                <a:sym typeface="Calibri"/>
              </a:rPr>
              <a:t>Información</a:t>
            </a:r>
            <a:r>
              <a:rPr lang="en-US" sz="4400" b="1" dirty="0">
                <a:solidFill>
                  <a:schemeClr val="bg1"/>
                </a:solidFill>
                <a:latin typeface="Candara" panose="020E0502030303020204" pitchFamily="34" charset="0"/>
                <a:ea typeface="Calibri"/>
                <a:cs typeface="Calibri"/>
                <a:sym typeface="Calibri"/>
              </a:rPr>
              <a:t> de </a:t>
            </a:r>
            <a:r>
              <a:rPr lang="es-CO" sz="4400" b="1" dirty="0">
                <a:solidFill>
                  <a:schemeClr val="bg1"/>
                </a:solidFill>
                <a:latin typeface="Candara" panose="020E0502030303020204" pitchFamily="34" charset="0"/>
                <a:ea typeface="Calibri"/>
                <a:cs typeface="Calibri"/>
                <a:sym typeface="Calibri"/>
              </a:rPr>
              <a:t>contacto</a:t>
            </a:r>
            <a:endParaRPr lang="es-CO" dirty="0">
              <a:solidFill>
                <a:schemeClr val="bg1"/>
              </a:solidFill>
              <a:latin typeface="Candara" panose="020E0502030303020204" pitchFamily="34" charset="0"/>
            </a:endParaRPr>
          </a:p>
        </p:txBody>
      </p:sp>
      <p:sp>
        <p:nvSpPr>
          <p:cNvPr id="44" name="Google Shape;44;p4"/>
          <p:cNvSpPr txBox="1"/>
          <p:nvPr/>
        </p:nvSpPr>
        <p:spPr>
          <a:xfrm>
            <a:off x="20224216" y="30131635"/>
            <a:ext cx="17590815" cy="2339100"/>
          </a:xfrm>
          <a:prstGeom prst="rect">
            <a:avLst/>
          </a:prstGeom>
          <a:noFill/>
          <a:ln>
            <a:noFill/>
          </a:ln>
        </p:spPr>
        <p:txBody>
          <a:bodyPr spcFirstLastPara="1" wrap="square" lIns="91425" tIns="91425" rIns="91425" bIns="91425" anchor="t" anchorCtr="0">
            <a:noAutofit/>
          </a:bodyPr>
          <a:lstStyle/>
          <a:p>
            <a:pPr marL="342842" marR="0" lvl="0" indent="-342842" algn="l" rtl="0">
              <a:spcBef>
                <a:spcPts val="0"/>
              </a:spcBef>
              <a:spcAft>
                <a:spcPts val="0"/>
              </a:spcAft>
              <a:buClr>
                <a:schemeClr val="dk1"/>
              </a:buClr>
              <a:buSzPts val="1600"/>
              <a:buFont typeface="Calibri"/>
              <a:buAutoNum type="arabicPeriod"/>
            </a:pPr>
            <a:r>
              <a:rPr lang="es-MX" sz="1600" dirty="0">
                <a:solidFill>
                  <a:schemeClr val="bg1"/>
                </a:solidFill>
                <a:latin typeface="Calibri" panose="020F0502020204030204" pitchFamily="34" charset="0"/>
                <a:ea typeface="Calibri" panose="020F0502020204030204" pitchFamily="34" charset="0"/>
                <a:cs typeface="Calibri" panose="020F0502020204030204" pitchFamily="34" charset="0"/>
              </a:rPr>
              <a:t>Urquía, A., &amp; Martín, C. (2016). </a:t>
            </a:r>
            <a:r>
              <a:rPr lang="es-MX" sz="1600" i="1" dirty="0">
                <a:solidFill>
                  <a:schemeClr val="bg1"/>
                </a:solidFill>
                <a:latin typeface="Calibri" panose="020F0502020204030204" pitchFamily="34" charset="0"/>
                <a:ea typeface="Calibri" panose="020F0502020204030204" pitchFamily="34" charset="0"/>
                <a:cs typeface="Calibri" panose="020F0502020204030204" pitchFamily="34" charset="0"/>
              </a:rPr>
              <a:t>Métodos de simulación y modelado</a:t>
            </a:r>
            <a:r>
              <a:rPr lang="es-MX" sz="1600" dirty="0">
                <a:solidFill>
                  <a:schemeClr val="bg1"/>
                </a:solidFill>
                <a:latin typeface="Calibri" panose="020F0502020204030204" pitchFamily="34" charset="0"/>
                <a:ea typeface="Calibri" panose="020F0502020204030204" pitchFamily="34" charset="0"/>
                <a:cs typeface="Calibri" panose="020F0502020204030204" pitchFamily="34" charset="0"/>
              </a:rPr>
              <a:t>. UNED</a:t>
            </a:r>
            <a:r>
              <a:rPr lang="es-MX" sz="2000" dirty="0"/>
              <a:t>.</a:t>
            </a:r>
            <a:r>
              <a:rPr lang="es-MX" sz="1600" dirty="0">
                <a:solidFill>
                  <a:schemeClr val="bg1"/>
                </a:solidFill>
                <a:latin typeface="Calibri"/>
                <a:ea typeface="Calibri"/>
                <a:cs typeface="Calibri"/>
                <a:sym typeface="Calibri"/>
              </a:rPr>
              <a:t> </a:t>
            </a:r>
            <a:endParaRPr lang="es-MX"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Banks, J., Carson, J. S., Nelson, B. L., &amp; Nicol, D. M. (2014). Discrete-event system simulation (5th ed.). Pearson </a:t>
            </a:r>
            <a:r>
              <a:rPr lang="en-US" sz="1600" dirty="0" err="1">
                <a:solidFill>
                  <a:schemeClr val="bg1"/>
                </a:solidFill>
                <a:latin typeface="Calibri"/>
                <a:ea typeface="Calibri"/>
                <a:cs typeface="Calibri"/>
                <a:sym typeface="Calibri"/>
              </a:rPr>
              <a:t>Educación</a:t>
            </a:r>
            <a:r>
              <a:rPr lang="en-US" sz="1600" dirty="0">
                <a:solidFill>
                  <a:schemeClr val="bg1"/>
                </a:solidFill>
                <a:latin typeface="Calibri"/>
                <a:ea typeface="Calibri"/>
                <a:cs typeface="Calibri"/>
                <a:sym typeface="Calibri"/>
              </a:rPr>
              <a:t>.</a:t>
            </a:r>
            <a:endParaRPr dirty="0">
              <a:solidFill>
                <a:schemeClr val="bg1"/>
              </a:solidFill>
            </a:endParaRPr>
          </a:p>
          <a:p>
            <a:pPr marL="342842" marR="0" lvl="0" indent="-342842" algn="l" rtl="0">
              <a:spcBef>
                <a:spcPts val="0"/>
              </a:spcBef>
              <a:spcAft>
                <a:spcPts val="0"/>
              </a:spcAft>
              <a:buClr>
                <a:schemeClr val="dk1"/>
              </a:buClr>
              <a:buSzPts val="1600"/>
              <a:buFont typeface="Calibri"/>
              <a:buAutoNum type="arabicPeriod"/>
            </a:pPr>
            <a:r>
              <a:rPr lang="en-US" sz="1600" dirty="0">
                <a:solidFill>
                  <a:schemeClr val="bg1"/>
                </a:solidFill>
                <a:latin typeface="Calibri"/>
                <a:ea typeface="Calibri"/>
                <a:cs typeface="Calibri"/>
                <a:sym typeface="Calibri"/>
              </a:rPr>
              <a:t> Kaggle. (s. f.). Bird Flu Dataset - Avian Influenza. Kaggle. https://www.kaggle.com/datasets/jasmeet0516/bird-flu-dataset-avian-influenza</a:t>
            </a:r>
            <a:endParaRPr dirty="0">
              <a:solidFill>
                <a:schemeClr val="bg1"/>
              </a:solidFill>
            </a:endParaRPr>
          </a:p>
          <a:p>
            <a:pPr marR="0" lvl="0" algn="l" rtl="0">
              <a:spcBef>
                <a:spcPts val="0"/>
              </a:spcBef>
              <a:spcAft>
                <a:spcPts val="0"/>
              </a:spcAft>
              <a:buClr>
                <a:schemeClr val="dk1"/>
              </a:buClr>
              <a:buSzPts val="1600"/>
            </a:pPr>
            <a:endParaRPr dirty="0">
              <a:solidFill>
                <a:schemeClr val="bg1"/>
              </a:solidFill>
            </a:endParaRPr>
          </a:p>
        </p:txBody>
      </p:sp>
      <p:sp>
        <p:nvSpPr>
          <p:cNvPr id="45" name="Google Shape;45;p4"/>
          <p:cNvSpPr txBox="1"/>
          <p:nvPr/>
        </p:nvSpPr>
        <p:spPr>
          <a:xfrm>
            <a:off x="19875625" y="29215378"/>
            <a:ext cx="18288000" cy="685800"/>
          </a:xfrm>
          <a:prstGeom prst="rect">
            <a:avLst/>
          </a:prstGeom>
          <a:noFill/>
          <a:ln>
            <a:noFill/>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dirty="0" err="1">
                <a:solidFill>
                  <a:schemeClr val="bg1"/>
                </a:solidFill>
                <a:latin typeface="Candara" panose="020E0502030303020204" pitchFamily="34" charset="0"/>
                <a:ea typeface="Calibri"/>
                <a:cs typeface="Calibri"/>
                <a:sym typeface="Calibri"/>
              </a:rPr>
              <a:t>Referencias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Bibliográficas</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en</a:t>
            </a:r>
            <a:r>
              <a:rPr lang="en-US" sz="4400" b="1" dirty="0">
                <a:solidFill>
                  <a:schemeClr val="bg1"/>
                </a:solidFill>
                <a:latin typeface="Candara" panose="020E0502030303020204" pitchFamily="34" charset="0"/>
                <a:ea typeface="Calibri"/>
                <a:cs typeface="Calibri"/>
                <a:sym typeface="Calibri"/>
              </a:rPr>
              <a:t> </a:t>
            </a:r>
            <a:r>
              <a:rPr lang="en-US" sz="4400" b="1" dirty="0" err="1">
                <a:solidFill>
                  <a:schemeClr val="bg1"/>
                </a:solidFill>
                <a:latin typeface="Candara" panose="020E0502030303020204" pitchFamily="34" charset="0"/>
                <a:ea typeface="Calibri"/>
                <a:cs typeface="Calibri"/>
                <a:sym typeface="Calibri"/>
              </a:rPr>
              <a:t>formato</a:t>
            </a:r>
            <a:r>
              <a:rPr lang="en-US" sz="4400" b="1" dirty="0">
                <a:solidFill>
                  <a:schemeClr val="bg1"/>
                </a:solidFill>
                <a:latin typeface="Candara" panose="020E0502030303020204" pitchFamily="34" charset="0"/>
                <a:ea typeface="Calibri"/>
                <a:cs typeface="Calibri"/>
                <a:sym typeface="Calibri"/>
              </a:rPr>
              <a:t> APA)</a:t>
            </a:r>
            <a:endParaRPr dirty="0">
              <a:solidFill>
                <a:schemeClr val="bg1"/>
              </a:solidFill>
              <a:latin typeface="Candara" panose="020E0502030303020204" pitchFamily="34" charset="0"/>
            </a:endParaRPr>
          </a:p>
        </p:txBody>
      </p:sp>
      <p:sp>
        <p:nvSpPr>
          <p:cNvPr id="46" name="Google Shape;46;p4"/>
          <p:cNvSpPr txBox="1"/>
          <p:nvPr/>
        </p:nvSpPr>
        <p:spPr>
          <a:xfrm>
            <a:off x="1280160" y="5486400"/>
            <a:ext cx="9144000" cy="7171147"/>
          </a:xfrm>
          <a:prstGeom prst="rect">
            <a:avLst/>
          </a:prstGeom>
          <a:solidFill>
            <a:schemeClr val="lt1"/>
          </a:solidFill>
          <a:ln w="12700" cap="flat" cmpd="sng">
            <a:solidFill>
              <a:srgbClr val="F3922B"/>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latin typeface="Calibri" panose="020F0502020204030204" pitchFamily="34" charset="0"/>
                <a:ea typeface="Calibri" panose="020F0502020204030204" pitchFamily="34" charset="0"/>
                <a:cs typeface="Calibri" panose="020F0502020204030204" pitchFamily="34" charset="0"/>
              </a:rPr>
              <a:t>El proyecto tiene como objetivo desarrollar un método más eficiente para simular la transmisión y progresión de la cepa H5N1 de la influenza aviar en aves silvestres en Irlanda, buscando reducir el costo computacional sin comprometer la precisión. Para ello, se comparan dos enfoques: el método tradicional WSA (</a:t>
            </a:r>
            <a:r>
              <a:rPr lang="es-MX" sz="3200" dirty="0" err="1">
                <a:latin typeface="Calibri" panose="020F0502020204030204" pitchFamily="34" charset="0"/>
                <a:ea typeface="Calibri" panose="020F0502020204030204" pitchFamily="34" charset="0"/>
                <a:cs typeface="Calibri" panose="020F0502020204030204" pitchFamily="34" charset="0"/>
              </a:rPr>
              <a:t>Without</a:t>
            </a:r>
            <a:r>
              <a:rPr lang="es-MX" sz="3200" dirty="0">
                <a:latin typeface="Calibri" panose="020F0502020204030204" pitchFamily="34" charset="0"/>
                <a:ea typeface="Calibri" panose="020F0502020204030204" pitchFamily="34" charset="0"/>
                <a:cs typeface="Calibri" panose="020F0502020204030204" pitchFamily="34" charset="0"/>
              </a:rPr>
              <a:t> </a:t>
            </a:r>
            <a:r>
              <a:rPr lang="es-MX" sz="3200" dirty="0" err="1">
                <a:latin typeface="Calibri" panose="020F0502020204030204" pitchFamily="34" charset="0"/>
                <a:ea typeface="Calibri" panose="020F0502020204030204" pitchFamily="34" charset="0"/>
                <a:cs typeface="Calibri" panose="020F0502020204030204" pitchFamily="34" charset="0"/>
              </a:rPr>
              <a:t>Sampling</a:t>
            </a:r>
            <a:r>
              <a:rPr lang="es-MX" sz="3200" dirty="0">
                <a:latin typeface="Calibri" panose="020F0502020204030204" pitchFamily="34" charset="0"/>
                <a:ea typeface="Calibri" panose="020F0502020204030204" pitchFamily="34" charset="0"/>
                <a:cs typeface="Calibri" panose="020F0502020204030204" pitchFamily="34" charset="0"/>
              </a:rPr>
              <a:t> and </a:t>
            </a:r>
            <a:r>
              <a:rPr lang="es-MX" sz="3200" dirty="0" err="1">
                <a:latin typeface="Calibri" panose="020F0502020204030204" pitchFamily="34" charset="0"/>
                <a:ea typeface="Calibri" panose="020F0502020204030204" pitchFamily="34" charset="0"/>
                <a:cs typeface="Calibri" panose="020F0502020204030204" pitchFamily="34" charset="0"/>
              </a:rPr>
              <a:t>Allocation</a:t>
            </a:r>
            <a:r>
              <a:rPr lang="es-MX" sz="3200" dirty="0">
                <a:latin typeface="Calibri" panose="020F0502020204030204" pitchFamily="34" charset="0"/>
                <a:ea typeface="Calibri" panose="020F0502020204030204" pitchFamily="34" charset="0"/>
                <a:cs typeface="Calibri" panose="020F0502020204030204" pitchFamily="34" charset="0"/>
              </a:rPr>
              <a:t>) y el método propuesto OSA (</a:t>
            </a:r>
            <a:r>
              <a:rPr lang="es-MX" sz="3200" dirty="0" err="1">
                <a:latin typeface="Calibri" panose="020F0502020204030204" pitchFamily="34" charset="0"/>
                <a:ea typeface="Calibri" panose="020F0502020204030204" pitchFamily="34" charset="0"/>
                <a:cs typeface="Calibri" panose="020F0502020204030204" pitchFamily="34" charset="0"/>
              </a:rPr>
              <a:t>Outcome</a:t>
            </a:r>
            <a:r>
              <a:rPr lang="es-MX" sz="3200" dirty="0">
                <a:latin typeface="Calibri" panose="020F0502020204030204" pitchFamily="34" charset="0"/>
                <a:ea typeface="Calibri" panose="020F0502020204030204" pitchFamily="34" charset="0"/>
                <a:cs typeface="Calibri" panose="020F0502020204030204" pitchFamily="34" charset="0"/>
              </a:rPr>
              <a:t> </a:t>
            </a:r>
            <a:r>
              <a:rPr lang="es-MX" sz="3200" dirty="0" err="1">
                <a:latin typeface="Calibri" panose="020F0502020204030204" pitchFamily="34" charset="0"/>
                <a:ea typeface="Calibri" panose="020F0502020204030204" pitchFamily="34" charset="0"/>
                <a:cs typeface="Calibri" panose="020F0502020204030204" pitchFamily="34" charset="0"/>
              </a:rPr>
              <a:t>Sampling</a:t>
            </a:r>
            <a:r>
              <a:rPr lang="es-MX" sz="3200" dirty="0">
                <a:latin typeface="Calibri" panose="020F0502020204030204" pitchFamily="34" charset="0"/>
                <a:ea typeface="Calibri" panose="020F0502020204030204" pitchFamily="34" charset="0"/>
                <a:cs typeface="Calibri" panose="020F0502020204030204" pitchFamily="34" charset="0"/>
              </a:rPr>
              <a:t> and </a:t>
            </a:r>
            <a:r>
              <a:rPr lang="es-MX" sz="3200" dirty="0" err="1">
                <a:latin typeface="Calibri" panose="020F0502020204030204" pitchFamily="34" charset="0"/>
                <a:ea typeface="Calibri" panose="020F0502020204030204" pitchFamily="34" charset="0"/>
                <a:cs typeface="Calibri" panose="020F0502020204030204" pitchFamily="34" charset="0"/>
              </a:rPr>
              <a:t>Allocation</a:t>
            </a:r>
            <a:r>
              <a:rPr lang="es-MX" sz="3200" dirty="0">
                <a:latin typeface="Calibri" panose="020F0502020204030204" pitchFamily="34" charset="0"/>
                <a:ea typeface="Calibri" panose="020F0502020204030204" pitchFamily="34" charset="0"/>
                <a:cs typeface="Calibri" panose="020F0502020204030204" pitchFamily="34" charset="0"/>
              </a:rPr>
              <a:t>). El modelo combina una simulación basada en agentes para representar la transmisión y una cadena de </a:t>
            </a:r>
            <a:r>
              <a:rPr lang="es-MX" sz="3200" dirty="0" err="1">
                <a:latin typeface="Calibri" panose="020F0502020204030204" pitchFamily="34" charset="0"/>
                <a:ea typeface="Calibri" panose="020F0502020204030204" pitchFamily="34" charset="0"/>
                <a:cs typeface="Calibri" panose="020F0502020204030204" pitchFamily="34" charset="0"/>
              </a:rPr>
              <a:t>Markov</a:t>
            </a:r>
            <a:r>
              <a:rPr lang="es-MX" sz="3200" dirty="0">
                <a:latin typeface="Calibri" panose="020F0502020204030204" pitchFamily="34" charset="0"/>
                <a:ea typeface="Calibri" panose="020F0502020204030204" pitchFamily="34" charset="0"/>
                <a:cs typeface="Calibri" panose="020F0502020204030204" pitchFamily="34" charset="0"/>
              </a:rPr>
              <a:t> para modelar la progresión de la enfermedad, considerando factores como especie, edad y migración estacional.</a:t>
            </a:r>
            <a:endParaRPr lang="es-CO" sz="3200"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47" name="Google Shape;47;p4"/>
          <p:cNvSpPr/>
          <p:nvPr/>
        </p:nvSpPr>
        <p:spPr>
          <a:xfrm>
            <a:off x="1280160" y="4800600"/>
            <a:ext cx="9144000" cy="685800"/>
          </a:xfrm>
          <a:prstGeom prst="rect">
            <a:avLst/>
          </a:prstGeom>
          <a:solidFill>
            <a:srgbClr val="F3922B"/>
          </a:solidFill>
          <a:ln w="12700" cap="flat" cmpd="sng">
            <a:solidFill>
              <a:srgbClr val="F3922B"/>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Resumen</a:t>
            </a:r>
            <a:endParaRPr lang="es-CO" dirty="0"/>
          </a:p>
        </p:txBody>
      </p:sp>
      <p:sp>
        <p:nvSpPr>
          <p:cNvPr id="48" name="Google Shape;48;p4"/>
          <p:cNvSpPr txBox="1"/>
          <p:nvPr/>
        </p:nvSpPr>
        <p:spPr>
          <a:xfrm>
            <a:off x="11521440" y="14173199"/>
            <a:ext cx="20848320" cy="14436921"/>
          </a:xfrm>
          <a:prstGeom prst="rect">
            <a:avLst/>
          </a:prstGeom>
          <a:solidFill>
            <a:schemeClr val="lt1"/>
          </a:solidFill>
          <a:ln w="12700" cap="flat" cmpd="sng">
            <a:solidFill>
              <a:srgbClr val="01B49E"/>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Se compararon los resultados de los métodos WSA y OSA </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en términos de:</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Años de vida (LY).</a:t>
            </a: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Años ajustados por calidad (</a:t>
            </a:r>
            <a:r>
              <a:rPr lang="es-MX" sz="3200" dirty="0" err="1">
                <a:solidFill>
                  <a:schemeClr val="dk1"/>
                </a:solidFill>
                <a:latin typeface="Calibri"/>
                <a:ea typeface="Calibri"/>
                <a:cs typeface="Calibri"/>
                <a:sym typeface="Calibri"/>
              </a:rPr>
              <a:t>QALYs</a:t>
            </a:r>
            <a:r>
              <a:rPr lang="es-MX" sz="3200" dirty="0">
                <a:solidFill>
                  <a:schemeClr val="dk1"/>
                </a:solidFill>
                <a:latin typeface="Calibri"/>
                <a:ea typeface="Calibri"/>
                <a:cs typeface="Calibri"/>
                <a:sym typeface="Calibri"/>
              </a:rPr>
              <a:t>).</a:t>
            </a:r>
          </a:p>
          <a:p>
            <a:pPr marL="457200" marR="0" lvl="0" indent="-457200" algn="just" rtl="0">
              <a:spcBef>
                <a:spcPts val="0"/>
              </a:spcBef>
              <a:spcAft>
                <a:spcPts val="0"/>
              </a:spcAft>
              <a:buFont typeface="Arial" panose="020B0604020202020204" pitchFamily="34" charset="0"/>
              <a:buChar char="•"/>
            </a:pPr>
            <a:r>
              <a:rPr lang="es-MX" sz="3200" dirty="0">
                <a:solidFill>
                  <a:schemeClr val="dk1"/>
                </a:solidFill>
                <a:latin typeface="Calibri"/>
                <a:ea typeface="Calibri"/>
                <a:cs typeface="Calibri"/>
                <a:sym typeface="Calibri"/>
              </a:rPr>
              <a:t>Costos acumulados por individuo.</a:t>
            </a:r>
          </a:p>
          <a:p>
            <a:pPr marL="0" marR="0" lvl="0" indent="0" algn="just" rtl="0">
              <a:spcBef>
                <a:spcPts val="0"/>
              </a:spcBef>
              <a:spcAft>
                <a:spcPts val="0"/>
              </a:spcAft>
              <a:buNone/>
            </a:pPr>
            <a:endParaRPr lang="es-MX" sz="3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Los resultados mostraron que las distribuciones </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acumuladas (</a:t>
            </a:r>
            <a:r>
              <a:rPr lang="es-MX" sz="3200" dirty="0" err="1">
                <a:solidFill>
                  <a:schemeClr val="dk1"/>
                </a:solidFill>
                <a:latin typeface="Calibri"/>
                <a:ea typeface="Calibri"/>
                <a:cs typeface="Calibri"/>
                <a:sym typeface="Calibri"/>
              </a:rPr>
              <a:t>CDFs</a:t>
            </a:r>
            <a:r>
              <a:rPr lang="es-MX" sz="3200" dirty="0">
                <a:solidFill>
                  <a:schemeClr val="dk1"/>
                </a:solidFill>
                <a:latin typeface="Calibri"/>
                <a:ea typeface="Calibri"/>
                <a:cs typeface="Calibri"/>
                <a:sym typeface="Calibri"/>
              </a:rPr>
              <a:t>) para estas métricas son muy similares </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en ambos métodos, validando la precisión del enfoque OSA. </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Además, el método OSA permitió reducir significativamente </a:t>
            </a:r>
          </a:p>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los tiempos de simulación en comparación con WSA.</a:t>
            </a:r>
          </a:p>
          <a:p>
            <a:br>
              <a:rPr lang="es-MX" sz="4000" dirty="0"/>
            </a:br>
            <a:endParaRPr lang="es-CO" sz="3200" dirty="0">
              <a:solidFill>
                <a:schemeClr val="dk1"/>
              </a:solidFill>
              <a:latin typeface="Calibri"/>
              <a:ea typeface="Calibri"/>
              <a:cs typeface="Calibri"/>
              <a:sym typeface="Calibri"/>
            </a:endParaRPr>
          </a:p>
        </p:txBody>
      </p:sp>
      <p:sp>
        <p:nvSpPr>
          <p:cNvPr id="49" name="Google Shape;49;p4"/>
          <p:cNvSpPr/>
          <p:nvPr/>
        </p:nvSpPr>
        <p:spPr>
          <a:xfrm>
            <a:off x="1280160" y="13487400"/>
            <a:ext cx="9144000" cy="685800"/>
          </a:xfrm>
          <a:prstGeom prst="rect">
            <a:avLst/>
          </a:prstGeom>
          <a:solidFill>
            <a:srgbClr val="A0A01C"/>
          </a:solidFill>
          <a:ln w="12700" cap="flat" cmpd="sng">
            <a:solidFill>
              <a:srgbClr val="A0A01C"/>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Introducción</a:t>
            </a:r>
            <a:endParaRPr lang="es-CO"/>
          </a:p>
        </p:txBody>
      </p:sp>
      <p:sp>
        <p:nvSpPr>
          <p:cNvPr id="50" name="Google Shape;50;p4"/>
          <p:cNvSpPr txBox="1"/>
          <p:nvPr/>
        </p:nvSpPr>
        <p:spPr>
          <a:xfrm>
            <a:off x="11521440" y="5486400"/>
            <a:ext cx="20848320" cy="7171147"/>
          </a:xfrm>
          <a:prstGeom prst="rect">
            <a:avLst/>
          </a:prstGeom>
          <a:solidFill>
            <a:schemeClr val="lt1"/>
          </a:solidFill>
          <a:ln w="12700" cap="flat" cmpd="sng">
            <a:solidFill>
              <a:srgbClr val="DC3348"/>
            </a:solidFill>
            <a:prstDash val="solid"/>
            <a:round/>
            <a:headEnd type="none" w="sm" len="sm"/>
            <a:tailEnd type="none" w="sm" len="sm"/>
          </a:ln>
        </p:spPr>
        <p:txBody>
          <a:bodyPr spcFirstLastPara="1" wrap="square" lIns="137125" tIns="137125" rIns="137125" bIns="137125" anchor="t" anchorCtr="0">
            <a:noAutofit/>
          </a:bodyPr>
          <a:lstStyle/>
          <a:p>
            <a:pPr marL="457200" marR="0" lvl="0" indent="-457200" algn="just" rtl="0">
              <a:spcBef>
                <a:spcPts val="0"/>
              </a:spcBef>
              <a:spcAft>
                <a:spcPts val="0"/>
              </a:spcAft>
              <a:buFont typeface="Arial" panose="020B0604020202020204" pitchFamily="34" charset="0"/>
              <a:buChar char="•"/>
            </a:pPr>
            <a:r>
              <a:rPr lang="es-MX" sz="3200" b="1" dirty="0">
                <a:solidFill>
                  <a:schemeClr val="dk1"/>
                </a:solidFill>
                <a:latin typeface="Calibri"/>
                <a:ea typeface="Calibri"/>
                <a:cs typeface="Calibri"/>
                <a:sym typeface="Calibri"/>
              </a:rPr>
              <a:t>Datos</a:t>
            </a:r>
            <a:r>
              <a:rPr lang="es-MX" sz="3200" dirty="0">
                <a:solidFill>
                  <a:schemeClr val="dk1"/>
                </a:solidFill>
                <a:latin typeface="Calibri"/>
                <a:ea typeface="Calibri"/>
                <a:cs typeface="Calibri"/>
                <a:sym typeface="Calibri"/>
              </a:rPr>
              <a:t>: se utilizó el conjunto </a:t>
            </a:r>
            <a:r>
              <a:rPr lang="es-MX" sz="3200" dirty="0" err="1">
                <a:solidFill>
                  <a:schemeClr val="dk1"/>
                </a:solidFill>
                <a:latin typeface="Calibri"/>
                <a:ea typeface="Calibri"/>
                <a:cs typeface="Calibri"/>
                <a:sym typeface="Calibri"/>
              </a:rPr>
              <a:t>Bird</a:t>
            </a:r>
            <a:r>
              <a:rPr lang="es-MX" sz="3200" dirty="0">
                <a:solidFill>
                  <a:schemeClr val="dk1"/>
                </a:solidFill>
                <a:latin typeface="Calibri"/>
                <a:ea typeface="Calibri"/>
                <a:cs typeface="Calibri"/>
                <a:sym typeface="Calibri"/>
              </a:rPr>
              <a:t> Flu </a:t>
            </a:r>
            <a:r>
              <a:rPr lang="es-MX" sz="3200" dirty="0" err="1">
                <a:solidFill>
                  <a:schemeClr val="dk1"/>
                </a:solidFill>
                <a:latin typeface="Calibri"/>
                <a:ea typeface="Calibri"/>
                <a:cs typeface="Calibri"/>
                <a:sym typeface="Calibri"/>
              </a:rPr>
              <a:t>Dataset</a:t>
            </a:r>
            <a:r>
              <a:rPr lang="es-MX" sz="3200" dirty="0">
                <a:solidFill>
                  <a:schemeClr val="dk1"/>
                </a:solidFill>
                <a:latin typeface="Calibri"/>
                <a:ea typeface="Calibri"/>
                <a:cs typeface="Calibri"/>
                <a:sym typeface="Calibri"/>
              </a:rPr>
              <a:t> (</a:t>
            </a:r>
            <a:r>
              <a:rPr lang="es-MX" sz="3200" dirty="0" err="1">
                <a:solidFill>
                  <a:schemeClr val="dk1"/>
                </a:solidFill>
                <a:latin typeface="Calibri"/>
                <a:ea typeface="Calibri"/>
                <a:cs typeface="Calibri"/>
                <a:sym typeface="Calibri"/>
              </a:rPr>
              <a:t>Kaggle</a:t>
            </a:r>
            <a:r>
              <a:rPr lang="es-MX" sz="3200" dirty="0">
                <a:solidFill>
                  <a:schemeClr val="dk1"/>
                </a:solidFill>
                <a:latin typeface="Calibri"/>
                <a:ea typeface="Calibri"/>
                <a:cs typeface="Calibri"/>
                <a:sym typeface="Calibri"/>
              </a:rPr>
              <a:t>), que incluye registros de localización, especie y estado de infección de aves silvestres en Irlanda.</a:t>
            </a:r>
          </a:p>
          <a:p>
            <a:pPr marL="457200" marR="0" lvl="0" indent="-457200" algn="just" rtl="0">
              <a:spcBef>
                <a:spcPts val="0"/>
              </a:spcBef>
              <a:spcAft>
                <a:spcPts val="0"/>
              </a:spcAft>
              <a:buFont typeface="Arial" panose="020B0604020202020204" pitchFamily="34" charset="0"/>
              <a:buChar char="•"/>
            </a:pPr>
            <a:r>
              <a:rPr lang="es-MX" sz="3200" b="1" dirty="0">
                <a:solidFill>
                  <a:schemeClr val="dk1"/>
                </a:solidFill>
                <a:latin typeface="Calibri"/>
                <a:ea typeface="Calibri"/>
                <a:cs typeface="Calibri"/>
                <a:sym typeface="Calibri"/>
              </a:rPr>
              <a:t>Simulación</a:t>
            </a:r>
            <a:r>
              <a:rPr lang="es-MX" sz="3200" dirty="0">
                <a:solidFill>
                  <a:schemeClr val="dk1"/>
                </a:solidFill>
                <a:latin typeface="Calibri"/>
                <a:ea typeface="Calibri"/>
                <a:cs typeface="Calibri"/>
                <a:sym typeface="Calibri"/>
              </a:rPr>
              <a:t>: se implementó en lenguaje R, empleando herramientas de </a:t>
            </a:r>
          </a:p>
          <a:p>
            <a:pPr marR="0" lvl="0" algn="just" rtl="0">
              <a:spcBef>
                <a:spcPts val="0"/>
              </a:spcBef>
              <a:spcAft>
                <a:spcPts val="0"/>
              </a:spcAft>
            </a:pPr>
            <a:r>
              <a:rPr lang="es-MX" sz="3200" dirty="0">
                <a:solidFill>
                  <a:schemeClr val="dk1"/>
                </a:solidFill>
                <a:latin typeface="Calibri"/>
                <a:ea typeface="Calibri"/>
                <a:cs typeface="Calibri"/>
                <a:sym typeface="Calibri"/>
              </a:rPr>
              <a:t>     manipulación y visualización de datos como ggplot2, </a:t>
            </a:r>
            <a:r>
              <a:rPr lang="es-MX" sz="3200" dirty="0" err="1">
                <a:solidFill>
                  <a:schemeClr val="dk1"/>
                </a:solidFill>
                <a:latin typeface="Calibri"/>
                <a:ea typeface="Calibri"/>
                <a:cs typeface="Calibri"/>
                <a:sym typeface="Calibri"/>
              </a:rPr>
              <a:t>dplyr</a:t>
            </a:r>
            <a:r>
              <a:rPr lang="es-MX" sz="3200" dirty="0">
                <a:solidFill>
                  <a:schemeClr val="dk1"/>
                </a:solidFill>
                <a:latin typeface="Calibri"/>
                <a:ea typeface="Calibri"/>
                <a:cs typeface="Calibri"/>
                <a:sym typeface="Calibri"/>
              </a:rPr>
              <a:t> y </a:t>
            </a:r>
            <a:r>
              <a:rPr lang="es-MX" sz="3200" dirty="0" err="1">
                <a:solidFill>
                  <a:schemeClr val="dk1"/>
                </a:solidFill>
                <a:latin typeface="Calibri"/>
                <a:ea typeface="Calibri"/>
                <a:cs typeface="Calibri"/>
                <a:sym typeface="Calibri"/>
              </a:rPr>
              <a:t>tidyr</a:t>
            </a:r>
            <a:r>
              <a:rPr lang="es-MX" sz="3200" dirty="0">
                <a:solidFill>
                  <a:schemeClr val="dk1"/>
                </a:solidFill>
                <a:latin typeface="Calibri"/>
                <a:ea typeface="Calibri"/>
                <a:cs typeface="Calibri"/>
                <a:sym typeface="Calibri"/>
              </a:rPr>
              <a:t>.</a:t>
            </a:r>
          </a:p>
          <a:p>
            <a:pPr marL="457200" marR="0" lvl="0" indent="-457200" algn="just" rtl="0">
              <a:spcBef>
                <a:spcPts val="0"/>
              </a:spcBef>
              <a:spcAft>
                <a:spcPts val="0"/>
              </a:spcAft>
              <a:buFont typeface="Arial" panose="020B0604020202020204" pitchFamily="34" charset="0"/>
              <a:buChar char="•"/>
            </a:pPr>
            <a:r>
              <a:rPr lang="es-MX" sz="3200" b="1" dirty="0">
                <a:solidFill>
                  <a:schemeClr val="dk1"/>
                </a:solidFill>
                <a:latin typeface="Calibri"/>
                <a:ea typeface="Calibri"/>
                <a:cs typeface="Calibri"/>
                <a:sym typeface="Calibri"/>
              </a:rPr>
              <a:t>Modelo híbrido: </a:t>
            </a:r>
            <a:r>
              <a:rPr lang="es-MX" sz="3200" dirty="0">
                <a:solidFill>
                  <a:schemeClr val="dk1"/>
                </a:solidFill>
                <a:latin typeface="Calibri"/>
                <a:ea typeface="Calibri"/>
                <a:cs typeface="Calibri"/>
                <a:sym typeface="Calibri"/>
              </a:rPr>
              <a:t>combina simulación basada en agentes (para la </a:t>
            </a:r>
          </a:p>
          <a:p>
            <a:pPr marR="0" lvl="0" algn="just" rtl="0">
              <a:spcBef>
                <a:spcPts val="0"/>
              </a:spcBef>
              <a:spcAft>
                <a:spcPts val="0"/>
              </a:spcAft>
            </a:pPr>
            <a:r>
              <a:rPr lang="es-MX" sz="3200" dirty="0">
                <a:solidFill>
                  <a:schemeClr val="dk1"/>
                </a:solidFill>
                <a:latin typeface="Calibri"/>
                <a:ea typeface="Calibri"/>
                <a:cs typeface="Calibri"/>
                <a:sym typeface="Calibri"/>
              </a:rPr>
              <a:t>     transmisión) y cadenas de </a:t>
            </a:r>
            <a:r>
              <a:rPr lang="es-MX" sz="3200" dirty="0" err="1">
                <a:solidFill>
                  <a:schemeClr val="dk1"/>
                </a:solidFill>
                <a:latin typeface="Calibri"/>
                <a:ea typeface="Calibri"/>
                <a:cs typeface="Calibri"/>
                <a:sym typeface="Calibri"/>
              </a:rPr>
              <a:t>Markov</a:t>
            </a:r>
            <a:r>
              <a:rPr lang="es-MX" sz="3200" dirty="0">
                <a:solidFill>
                  <a:schemeClr val="dk1"/>
                </a:solidFill>
                <a:latin typeface="Calibri"/>
                <a:ea typeface="Calibri"/>
                <a:cs typeface="Calibri"/>
                <a:sym typeface="Calibri"/>
              </a:rPr>
              <a:t> Monte Carlo (para la progresión clínica).</a:t>
            </a:r>
          </a:p>
          <a:p>
            <a:pPr marL="457200" marR="0" lvl="0" indent="-457200" algn="just" rtl="0">
              <a:spcBef>
                <a:spcPts val="0"/>
              </a:spcBef>
              <a:spcAft>
                <a:spcPts val="0"/>
              </a:spcAft>
              <a:buFont typeface="Arial" panose="020B0604020202020204" pitchFamily="34" charset="0"/>
              <a:buChar char="•"/>
            </a:pPr>
            <a:r>
              <a:rPr lang="es-MX" sz="3200" b="1" dirty="0">
                <a:solidFill>
                  <a:schemeClr val="dk1"/>
                </a:solidFill>
                <a:latin typeface="Calibri"/>
                <a:ea typeface="Calibri"/>
                <a:cs typeface="Calibri"/>
                <a:sym typeface="Calibri"/>
              </a:rPr>
              <a:t>Método WSA:</a:t>
            </a:r>
            <a:r>
              <a:rPr lang="es-MX" sz="3200" dirty="0">
                <a:solidFill>
                  <a:schemeClr val="dk1"/>
                </a:solidFill>
                <a:latin typeface="Calibri"/>
                <a:ea typeface="Calibri"/>
                <a:cs typeface="Calibri"/>
                <a:sym typeface="Calibri"/>
              </a:rPr>
              <a:t> simula el progreso de cada ave infectada de manera </a:t>
            </a:r>
          </a:p>
          <a:p>
            <a:pPr marR="0" lvl="0" algn="just" rtl="0">
              <a:spcBef>
                <a:spcPts val="0"/>
              </a:spcBef>
              <a:spcAft>
                <a:spcPts val="0"/>
              </a:spcAft>
            </a:pPr>
            <a:r>
              <a:rPr lang="es-MX" sz="3200" dirty="0">
                <a:solidFill>
                  <a:schemeClr val="dk1"/>
                </a:solidFill>
                <a:latin typeface="Calibri"/>
                <a:ea typeface="Calibri"/>
                <a:cs typeface="Calibri"/>
                <a:sym typeface="Calibri"/>
              </a:rPr>
              <a:t>     individual hasta su muerte o edad máxima (20 años).</a:t>
            </a:r>
          </a:p>
          <a:p>
            <a:pPr marL="457200" marR="0" lvl="0" indent="-457200" algn="just" rtl="0">
              <a:spcBef>
                <a:spcPts val="0"/>
              </a:spcBef>
              <a:spcAft>
                <a:spcPts val="0"/>
              </a:spcAft>
              <a:buFont typeface="Arial" panose="020B0604020202020204" pitchFamily="34" charset="0"/>
              <a:buChar char="•"/>
            </a:pPr>
            <a:r>
              <a:rPr lang="es-MX" sz="3200" b="1" dirty="0">
                <a:solidFill>
                  <a:schemeClr val="dk1"/>
                </a:solidFill>
                <a:latin typeface="Calibri"/>
                <a:ea typeface="Calibri"/>
                <a:cs typeface="Calibri"/>
                <a:sym typeface="Calibri"/>
              </a:rPr>
              <a:t>Método OSA: </a:t>
            </a:r>
            <a:r>
              <a:rPr lang="es-MX" sz="3200" dirty="0">
                <a:solidFill>
                  <a:schemeClr val="dk1"/>
                </a:solidFill>
                <a:latin typeface="Calibri"/>
                <a:ea typeface="Calibri"/>
                <a:cs typeface="Calibri"/>
                <a:sym typeface="Calibri"/>
              </a:rPr>
              <a:t>crea un repositorio con 10,000 trayectorias </a:t>
            </a:r>
            <a:r>
              <a:rPr lang="es-MX" sz="3200" dirty="0" err="1">
                <a:solidFill>
                  <a:schemeClr val="dk1"/>
                </a:solidFill>
                <a:latin typeface="Calibri"/>
                <a:ea typeface="Calibri"/>
                <a:cs typeface="Calibri"/>
                <a:sym typeface="Calibri"/>
              </a:rPr>
              <a:t>precalculadas</a:t>
            </a:r>
            <a:r>
              <a:rPr lang="es-MX" sz="3200" dirty="0">
                <a:solidFill>
                  <a:schemeClr val="dk1"/>
                </a:solidFill>
                <a:latin typeface="Calibri"/>
                <a:ea typeface="Calibri"/>
                <a:cs typeface="Calibri"/>
                <a:sym typeface="Calibri"/>
              </a:rPr>
              <a:t> </a:t>
            </a:r>
          </a:p>
          <a:p>
            <a:pPr marR="0" lvl="0" algn="just" rtl="0">
              <a:spcBef>
                <a:spcPts val="0"/>
              </a:spcBef>
              <a:spcAft>
                <a:spcPts val="0"/>
              </a:spcAft>
            </a:pPr>
            <a:r>
              <a:rPr lang="es-MX" sz="3200" dirty="0">
                <a:solidFill>
                  <a:schemeClr val="dk1"/>
                </a:solidFill>
                <a:latin typeface="Calibri"/>
                <a:ea typeface="Calibri"/>
                <a:cs typeface="Calibri"/>
                <a:sym typeface="Calibri"/>
              </a:rPr>
              <a:t>     por edad (de 1 a 15 años) y asigna aleatoriamente una trayectoria a cada </a:t>
            </a:r>
          </a:p>
          <a:p>
            <a:pPr marR="0" lvl="0" algn="just" rtl="0">
              <a:spcBef>
                <a:spcPts val="0"/>
              </a:spcBef>
              <a:spcAft>
                <a:spcPts val="0"/>
              </a:spcAft>
            </a:pPr>
            <a:r>
              <a:rPr lang="es-MX" sz="3200" dirty="0">
                <a:solidFill>
                  <a:schemeClr val="dk1"/>
                </a:solidFill>
                <a:latin typeface="Calibri"/>
                <a:ea typeface="Calibri"/>
                <a:cs typeface="Calibri"/>
                <a:sym typeface="Calibri"/>
              </a:rPr>
              <a:t>     ave, reduciendo la necesidad de cálculos dinámicos en tiempo real.</a:t>
            </a:r>
          </a:p>
        </p:txBody>
      </p:sp>
      <p:sp>
        <p:nvSpPr>
          <p:cNvPr id="51" name="Google Shape;51;p4"/>
          <p:cNvSpPr/>
          <p:nvPr/>
        </p:nvSpPr>
        <p:spPr>
          <a:xfrm>
            <a:off x="11521440" y="4800600"/>
            <a:ext cx="20848320" cy="685800"/>
          </a:xfrm>
          <a:prstGeom prst="rect">
            <a:avLst/>
          </a:prstGeom>
          <a:solidFill>
            <a:srgbClr val="DC3348"/>
          </a:solidFill>
          <a:ln w="12700" cap="flat" cmpd="sng">
            <a:solidFill>
              <a:srgbClr val="DC3348"/>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a:solidFill>
                  <a:srgbClr val="EAF1DD"/>
                </a:solidFill>
                <a:latin typeface="Calibri"/>
                <a:ea typeface="Calibri"/>
                <a:cs typeface="Calibri"/>
                <a:sym typeface="Calibri"/>
              </a:rPr>
              <a:t>Proceso y método</a:t>
            </a:r>
            <a:endParaRPr lang="es-CO"/>
          </a:p>
        </p:txBody>
      </p:sp>
      <p:sp>
        <p:nvSpPr>
          <p:cNvPr id="52" name="Google Shape;52;p4"/>
          <p:cNvSpPr txBox="1"/>
          <p:nvPr/>
        </p:nvSpPr>
        <p:spPr>
          <a:xfrm>
            <a:off x="33467041" y="5486400"/>
            <a:ext cx="9144000" cy="16154400"/>
          </a:xfrm>
          <a:prstGeom prst="rect">
            <a:avLst/>
          </a:prstGeom>
          <a:solidFill>
            <a:schemeClr val="lt1"/>
          </a:solidFill>
          <a:ln w="12700" cap="flat" cmpd="sng">
            <a:solidFill>
              <a:srgbClr val="3C7D90"/>
            </a:solidFill>
            <a:prstDash val="solid"/>
            <a:round/>
            <a:headEnd type="none" w="sm" len="sm"/>
            <a:tailEnd type="none" w="sm" len="sm"/>
          </a:ln>
        </p:spPr>
        <p:txBody>
          <a:bodyPr spcFirstLastPara="1" wrap="square" lIns="137125" tIns="137125" rIns="137125" bIns="137125" anchor="t" anchorCtr="0">
            <a:noAutofit/>
          </a:bodyPr>
          <a:lstStyle/>
          <a:p>
            <a:pPr marL="457200" lvl="0" indent="-457200" algn="just">
              <a:buFont typeface="Arial" panose="020B0604020202020204" pitchFamily="34" charset="0"/>
              <a:buChar char="•"/>
            </a:pPr>
            <a:r>
              <a:rPr lang="es-MX" sz="3200" dirty="0">
                <a:solidFill>
                  <a:schemeClr val="dk1"/>
                </a:solidFill>
                <a:latin typeface="Calibri"/>
                <a:ea typeface="Calibri"/>
                <a:cs typeface="Calibri"/>
                <a:sym typeface="Calibri"/>
              </a:rPr>
              <a:t>El método de asignación de resultados (OSA) logró reducir la carga computacional sin comprometer la precisión de las métricas clave del modelo.</a:t>
            </a:r>
          </a:p>
          <a:p>
            <a:pPr marL="457200" lvl="0" indent="-457200" algn="just">
              <a:buFont typeface="Arial" panose="020B0604020202020204" pitchFamily="34" charset="0"/>
              <a:buChar char="•"/>
            </a:pPr>
            <a:r>
              <a:rPr lang="es-MX" sz="3200" dirty="0">
                <a:solidFill>
                  <a:schemeClr val="dk1"/>
                </a:solidFill>
                <a:latin typeface="Calibri"/>
                <a:ea typeface="Calibri"/>
                <a:cs typeface="Calibri"/>
                <a:sym typeface="Calibri"/>
              </a:rPr>
              <a:t>Esta estrategia ofrece una solución viable y escalable para la simulación de enfermedades infecciosas en grandes poblaciones.</a:t>
            </a:r>
          </a:p>
          <a:p>
            <a:pPr marL="457200" lvl="0" indent="-457200" algn="just">
              <a:buFont typeface="Arial" panose="020B0604020202020204" pitchFamily="34" charset="0"/>
              <a:buChar char="•"/>
            </a:pPr>
            <a:r>
              <a:rPr lang="es-MX" sz="3200" dirty="0">
                <a:solidFill>
                  <a:schemeClr val="dk1"/>
                </a:solidFill>
                <a:latin typeface="Calibri"/>
                <a:ea typeface="Calibri"/>
                <a:cs typeface="Calibri"/>
                <a:sym typeface="Calibri"/>
              </a:rPr>
              <a:t>El enfoque híbrido utilizado (simulación basada en agentes y cadenas de </a:t>
            </a:r>
            <a:r>
              <a:rPr lang="es-MX" sz="3200" dirty="0" err="1">
                <a:solidFill>
                  <a:schemeClr val="dk1"/>
                </a:solidFill>
                <a:latin typeface="Calibri"/>
                <a:ea typeface="Calibri"/>
                <a:cs typeface="Calibri"/>
                <a:sym typeface="Calibri"/>
              </a:rPr>
              <a:t>Markov</a:t>
            </a:r>
            <a:r>
              <a:rPr lang="es-MX" sz="3200" dirty="0">
                <a:solidFill>
                  <a:schemeClr val="dk1"/>
                </a:solidFill>
                <a:latin typeface="Calibri"/>
                <a:ea typeface="Calibri"/>
                <a:cs typeface="Calibri"/>
                <a:sym typeface="Calibri"/>
              </a:rPr>
              <a:t>) captura adecuadamente la dinámica de transmisión y progresión de la enfermedad.</a:t>
            </a:r>
          </a:p>
          <a:p>
            <a:pPr marL="457200" lvl="0" indent="-457200" algn="just">
              <a:buFont typeface="Arial" panose="020B0604020202020204" pitchFamily="34" charset="0"/>
              <a:buChar char="•"/>
            </a:pPr>
            <a:r>
              <a:rPr lang="es-MX" sz="3200" dirty="0">
                <a:solidFill>
                  <a:schemeClr val="dk1"/>
                </a:solidFill>
                <a:latin typeface="Calibri"/>
                <a:ea typeface="Calibri"/>
                <a:cs typeface="Calibri"/>
                <a:sym typeface="Calibri"/>
              </a:rPr>
              <a:t>El modelo desarrollado constituye una herramienta útil para evaluar la efectividad de estrategias de control y para la toma de decisiones en salud pública.</a:t>
            </a:r>
          </a:p>
        </p:txBody>
      </p:sp>
      <p:sp>
        <p:nvSpPr>
          <p:cNvPr id="53" name="Google Shape;53;p4"/>
          <p:cNvSpPr/>
          <p:nvPr/>
        </p:nvSpPr>
        <p:spPr>
          <a:xfrm>
            <a:off x="33467041" y="4800600"/>
            <a:ext cx="9144000" cy="685800"/>
          </a:xfrm>
          <a:prstGeom prst="rect">
            <a:avLst/>
          </a:prstGeom>
          <a:solidFill>
            <a:srgbClr val="3C7D90"/>
          </a:solidFill>
          <a:ln w="12700" cap="flat" cmpd="sng">
            <a:solidFill>
              <a:srgbClr val="3C7D90"/>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Conclusiones</a:t>
            </a:r>
            <a:endParaRPr lang="es-CO" dirty="0"/>
          </a:p>
        </p:txBody>
      </p:sp>
      <p:sp>
        <p:nvSpPr>
          <p:cNvPr id="57" name="Google Shape;57;p4"/>
          <p:cNvSpPr txBox="1"/>
          <p:nvPr/>
        </p:nvSpPr>
        <p:spPr>
          <a:xfrm>
            <a:off x="1280160" y="14173200"/>
            <a:ext cx="9144000" cy="13572900"/>
          </a:xfrm>
          <a:prstGeom prst="rect">
            <a:avLst/>
          </a:prstGeom>
          <a:solidFill>
            <a:schemeClr val="lt1"/>
          </a:solidFill>
          <a:ln w="12700" cap="flat" cmpd="sng">
            <a:solidFill>
              <a:srgbClr val="A0A01C"/>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La influenza aviar H5N1 representa una amenaza para la salud pública y la economía, debido a su transmisión entre aves silvestres y su posible impacto en la avicultura y la salud humana. En Irlanda, la migración de aves y la variabilidad clínica de la enfermedad dificultan su control. Aunque existen modelos de simulación, su alto costo computacional limita su uso en grandes poblaciones y periodos prolongados. Las cadenas de </a:t>
            </a:r>
            <a:r>
              <a:rPr lang="es-MX" sz="3200" dirty="0" err="1">
                <a:solidFill>
                  <a:schemeClr val="dk1"/>
                </a:solidFill>
                <a:latin typeface="Calibri"/>
                <a:ea typeface="Calibri"/>
                <a:cs typeface="Calibri"/>
                <a:sym typeface="Calibri"/>
              </a:rPr>
              <a:t>Markov</a:t>
            </a:r>
            <a:r>
              <a:rPr lang="es-MX" sz="3200" dirty="0">
                <a:solidFill>
                  <a:schemeClr val="dk1"/>
                </a:solidFill>
                <a:latin typeface="Calibri"/>
                <a:ea typeface="Calibri"/>
                <a:cs typeface="Calibri"/>
                <a:sym typeface="Calibri"/>
              </a:rPr>
              <a:t> ofrecen una forma detallada de modelar la enfermedad, pero aún se busca optimizar estos métodos para equilibrar precisión y eficiencia computacional.</a:t>
            </a:r>
          </a:p>
        </p:txBody>
      </p:sp>
      <p:sp>
        <p:nvSpPr>
          <p:cNvPr id="58" name="Google Shape;58;p4"/>
          <p:cNvSpPr/>
          <p:nvPr/>
        </p:nvSpPr>
        <p:spPr>
          <a:xfrm>
            <a:off x="11521440" y="13487400"/>
            <a:ext cx="20848320" cy="685800"/>
          </a:xfrm>
          <a:prstGeom prst="rect">
            <a:avLst/>
          </a:prstGeom>
          <a:solidFill>
            <a:srgbClr val="01B49E"/>
          </a:solidFill>
          <a:ln w="12700" cap="flat" cmpd="sng">
            <a:solidFill>
              <a:srgbClr val="01B49E"/>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s-CO" sz="4400" b="1" dirty="0">
                <a:solidFill>
                  <a:srgbClr val="EAF1DD"/>
                </a:solidFill>
                <a:latin typeface="Calibri"/>
                <a:ea typeface="Calibri"/>
                <a:cs typeface="Calibri"/>
                <a:sym typeface="Calibri"/>
              </a:rPr>
              <a:t>Resultados</a:t>
            </a:r>
            <a:endParaRPr lang="es-CO" dirty="0"/>
          </a:p>
        </p:txBody>
      </p:sp>
      <p:sp>
        <p:nvSpPr>
          <p:cNvPr id="63" name="Google Shape;63;p4"/>
          <p:cNvSpPr txBox="1"/>
          <p:nvPr/>
        </p:nvSpPr>
        <p:spPr>
          <a:xfrm>
            <a:off x="11750006" y="20959650"/>
            <a:ext cx="4883890" cy="327627"/>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Resultados</a:t>
            </a:r>
            <a:r>
              <a:rPr lang="en-US" sz="2400" dirty="0">
                <a:solidFill>
                  <a:schemeClr val="dk1"/>
                </a:solidFill>
                <a:latin typeface="Calibri"/>
                <a:ea typeface="Calibri"/>
                <a:cs typeface="Calibri"/>
                <a:sym typeface="Calibri"/>
              </a:rPr>
              <a:t> del </a:t>
            </a:r>
            <a:r>
              <a:rPr lang="en-US" sz="2400" dirty="0" err="1">
                <a:solidFill>
                  <a:schemeClr val="dk1"/>
                </a:solidFill>
                <a:latin typeface="Calibri"/>
                <a:ea typeface="Calibri"/>
                <a:cs typeface="Calibri"/>
                <a:sym typeface="Calibri"/>
              </a:rPr>
              <a:t>modelo</a:t>
            </a:r>
            <a:r>
              <a:rPr lang="en-US" sz="2400" dirty="0">
                <a:solidFill>
                  <a:schemeClr val="dk1"/>
                </a:solidFill>
                <a:latin typeface="Calibri"/>
                <a:ea typeface="Calibri"/>
                <a:cs typeface="Calibri"/>
                <a:sym typeface="Calibri"/>
              </a:rPr>
              <a:t> WSA</a:t>
            </a:r>
            <a:endParaRPr dirty="0"/>
          </a:p>
        </p:txBody>
      </p:sp>
      <p:sp>
        <p:nvSpPr>
          <p:cNvPr id="65" name="Google Shape;65;p4"/>
          <p:cNvSpPr txBox="1"/>
          <p:nvPr/>
        </p:nvSpPr>
        <p:spPr>
          <a:xfrm>
            <a:off x="24307237" y="23467056"/>
            <a:ext cx="5990492" cy="37169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3.</a:t>
            </a:r>
            <a:r>
              <a:rPr lang="en-US" sz="2400" dirty="0">
                <a:solidFill>
                  <a:schemeClr val="dk1"/>
                </a:solidFill>
                <a:latin typeface="Calibri"/>
                <a:ea typeface="Calibri"/>
                <a:cs typeface="Calibri"/>
                <a:sym typeface="Calibri"/>
              </a:rPr>
              <a:t> </a:t>
            </a:r>
            <a:r>
              <a:rPr lang="es-MX" sz="2400" dirty="0">
                <a:solidFill>
                  <a:schemeClr val="dk1"/>
                </a:solidFill>
                <a:latin typeface="Calibri"/>
                <a:ea typeface="Calibri"/>
                <a:cs typeface="Calibri"/>
                <a:sym typeface="Calibri"/>
              </a:rPr>
              <a:t>Comparación de </a:t>
            </a:r>
            <a:r>
              <a:rPr lang="es-MX" sz="2400" dirty="0" err="1">
                <a:solidFill>
                  <a:schemeClr val="dk1"/>
                </a:solidFill>
                <a:latin typeface="Calibri"/>
                <a:ea typeface="Calibri"/>
                <a:cs typeface="Calibri"/>
                <a:sym typeface="Calibri"/>
              </a:rPr>
              <a:t>CDFs</a:t>
            </a:r>
            <a:r>
              <a:rPr lang="es-MX" sz="2400" dirty="0">
                <a:solidFill>
                  <a:schemeClr val="dk1"/>
                </a:solidFill>
                <a:latin typeface="Calibri"/>
                <a:ea typeface="Calibri"/>
                <a:cs typeface="Calibri"/>
                <a:sym typeface="Calibri"/>
              </a:rPr>
              <a:t>: WSA vs OSA</a:t>
            </a:r>
            <a:endParaRPr dirty="0"/>
          </a:p>
        </p:txBody>
      </p:sp>
      <p:sp>
        <p:nvSpPr>
          <p:cNvPr id="66" name="Google Shape;66;p4"/>
          <p:cNvSpPr txBox="1"/>
          <p:nvPr/>
        </p:nvSpPr>
        <p:spPr>
          <a:xfrm>
            <a:off x="33467041" y="23334341"/>
            <a:ext cx="9144000" cy="4220308"/>
          </a:xfrm>
          <a:prstGeom prst="rect">
            <a:avLst/>
          </a:prstGeom>
          <a:solidFill>
            <a:schemeClr val="lt1"/>
          </a:solidFill>
          <a:ln w="12700" cap="flat" cmpd="sng">
            <a:solidFill>
              <a:srgbClr val="CCE134"/>
            </a:solidFill>
            <a:prstDash val="solid"/>
            <a:round/>
            <a:headEnd type="none" w="sm" len="sm"/>
            <a:tailEnd type="none" w="sm" len="sm"/>
          </a:ln>
        </p:spPr>
        <p:txBody>
          <a:bodyPr spcFirstLastPara="1" wrap="square" lIns="137125" tIns="137125" rIns="137125" bIns="137125" anchor="t" anchorCtr="0">
            <a:noAutofit/>
          </a:bodyPr>
          <a:lstStyle/>
          <a:p>
            <a:pPr marL="0" marR="0" lvl="0" indent="0" algn="just" rtl="0">
              <a:spcBef>
                <a:spcPts val="0"/>
              </a:spcBef>
              <a:spcAft>
                <a:spcPts val="0"/>
              </a:spcAft>
              <a:buNone/>
            </a:pPr>
            <a:r>
              <a:rPr lang="es-MX" sz="3200" dirty="0">
                <a:solidFill>
                  <a:schemeClr val="dk1"/>
                </a:solidFill>
                <a:latin typeface="Calibri"/>
                <a:ea typeface="Calibri"/>
                <a:cs typeface="Calibri"/>
                <a:sym typeface="Calibri"/>
              </a:rPr>
              <a:t>Extender la simulación a otras regiones o especies para explorar la propagación global de la cepa H5N1.Incluir factores adicionales, como variaciones climáticas o rutas migratorias, que pueden influir en la transmisión. Comparar los resultados con datos empíricos locales para validar y ajustar el modelo.</a:t>
            </a:r>
            <a:endParaRPr lang="es-CO" dirty="0"/>
          </a:p>
        </p:txBody>
      </p:sp>
      <p:sp>
        <p:nvSpPr>
          <p:cNvPr id="67" name="Google Shape;67;p4"/>
          <p:cNvSpPr/>
          <p:nvPr/>
        </p:nvSpPr>
        <p:spPr>
          <a:xfrm>
            <a:off x="33467041" y="22648540"/>
            <a:ext cx="9144000" cy="685800"/>
          </a:xfrm>
          <a:prstGeom prst="rect">
            <a:avLst/>
          </a:prstGeom>
          <a:solidFill>
            <a:srgbClr val="CCE134"/>
          </a:solidFill>
          <a:ln w="12700" cap="flat" cmpd="sng">
            <a:solidFill>
              <a:srgbClr val="CCE134"/>
            </a:solidFill>
            <a:prstDash val="solid"/>
            <a:round/>
            <a:headEnd type="none" w="sm" len="sm"/>
            <a:tailEnd type="none" w="sm" len="sm"/>
          </a:ln>
        </p:spPr>
        <p:txBody>
          <a:bodyPr spcFirstLastPara="1" wrap="square" lIns="68550" tIns="34275" rIns="68550" bIns="34275" anchor="ctr" anchorCtr="0">
            <a:noAutofit/>
          </a:bodyPr>
          <a:lstStyle/>
          <a:p>
            <a:pPr marL="0" marR="0" lvl="0" indent="0" algn="ctr" rtl="0">
              <a:spcBef>
                <a:spcPts val="0"/>
              </a:spcBef>
              <a:spcAft>
                <a:spcPts val="0"/>
              </a:spcAft>
              <a:buNone/>
            </a:pPr>
            <a:r>
              <a:rPr lang="en-US" sz="4400" b="1">
                <a:solidFill>
                  <a:srgbClr val="EAF1DD"/>
                </a:solidFill>
                <a:latin typeface="Calibri"/>
                <a:ea typeface="Calibri"/>
                <a:cs typeface="Calibri"/>
                <a:sym typeface="Calibri"/>
              </a:rPr>
              <a:t>Trabajo Futuro</a:t>
            </a:r>
            <a:endParaRPr/>
          </a:p>
        </p:txBody>
      </p:sp>
      <p:pic>
        <p:nvPicPr>
          <p:cNvPr id="68" name="Google Shape;68;p4"/>
          <p:cNvPicPr preferRelativeResize="0"/>
          <p:nvPr/>
        </p:nvPicPr>
        <p:blipFill rotWithShape="1">
          <a:blip r:embed="rId3">
            <a:alphaModFix/>
          </a:blip>
          <a:srcRect l="6772" t="14568" r="5845" b="10720"/>
          <a:stretch/>
        </p:blipFill>
        <p:spPr>
          <a:xfrm>
            <a:off x="35304670" y="708150"/>
            <a:ext cx="5766776" cy="2743200"/>
          </a:xfrm>
          <a:prstGeom prst="rect">
            <a:avLst/>
          </a:prstGeom>
          <a:noFill/>
          <a:ln>
            <a:noFill/>
          </a:ln>
        </p:spPr>
      </p:pic>
      <p:pic>
        <p:nvPicPr>
          <p:cNvPr id="31" name="Imagen 30">
            <a:extLst>
              <a:ext uri="{FF2B5EF4-FFF2-40B4-BE49-F238E27FC236}">
                <a16:creationId xmlns:a16="http://schemas.microsoft.com/office/drawing/2014/main" id="{DBEB99E0-0E69-4D77-B26C-C80F217B1490}"/>
              </a:ext>
            </a:extLst>
          </p:cNvPr>
          <p:cNvPicPr/>
          <p:nvPr/>
        </p:nvPicPr>
        <p:blipFill rotWithShape="1">
          <a:blip r:embed="rId4">
            <a:extLst>
              <a:ext uri="{28A0092B-C50C-407E-A947-70E740481C1C}">
                <a14:useLocalDpi xmlns:a14="http://schemas.microsoft.com/office/drawing/2010/main" val="0"/>
              </a:ext>
            </a:extLst>
          </a:blip>
          <a:srcRect t="26089" b="32387"/>
          <a:stretch/>
        </p:blipFill>
        <p:spPr bwMode="auto">
          <a:xfrm>
            <a:off x="2247901" y="689952"/>
            <a:ext cx="6689622" cy="2761398"/>
          </a:xfrm>
          <a:prstGeom prst="rect">
            <a:avLst/>
          </a:prstGeom>
          <a:noFill/>
          <a:ln>
            <a:noFill/>
          </a:ln>
          <a:extLst>
            <a:ext uri="{53640926-AAD7-44D8-BBD7-CCE9431645EC}">
              <a14:shadowObscured xmlns:a14="http://schemas.microsoft.com/office/drawing/2010/main"/>
            </a:ext>
          </a:extLst>
        </p:spPr>
      </p:pic>
      <p:sp>
        <p:nvSpPr>
          <p:cNvPr id="5" name="Google Shape;62;p4">
            <a:extLst>
              <a:ext uri="{FF2B5EF4-FFF2-40B4-BE49-F238E27FC236}">
                <a16:creationId xmlns:a16="http://schemas.microsoft.com/office/drawing/2014/main" id="{BBCAB096-499E-6CAA-FB1C-D48C6ADB8C09}"/>
              </a:ext>
            </a:extLst>
          </p:cNvPr>
          <p:cNvSpPr txBox="1"/>
          <p:nvPr/>
        </p:nvSpPr>
        <p:spPr>
          <a:xfrm>
            <a:off x="35377828" y="16519972"/>
            <a:ext cx="5322420" cy="492719"/>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Figura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Reducción</a:t>
            </a:r>
            <a:r>
              <a:rPr lang="en-US" sz="2400" dirty="0">
                <a:solidFill>
                  <a:schemeClr val="dk1"/>
                </a:solidFill>
                <a:latin typeface="Calibri"/>
                <a:ea typeface="Calibri"/>
                <a:cs typeface="Calibri"/>
                <a:sym typeface="Calibri"/>
              </a:rPr>
              <a:t> de </a:t>
            </a:r>
            <a:r>
              <a:rPr lang="en-US" sz="2400" dirty="0" err="1">
                <a:solidFill>
                  <a:schemeClr val="dk1"/>
                </a:solidFill>
                <a:latin typeface="Calibri"/>
                <a:ea typeface="Calibri"/>
                <a:cs typeface="Calibri"/>
                <a:sym typeface="Calibri"/>
              </a:rPr>
              <a:t>Tiempos</a:t>
            </a:r>
            <a:r>
              <a:rPr lang="en-US" sz="2400" dirty="0">
                <a:solidFill>
                  <a:schemeClr val="dk1"/>
                </a:solidFill>
                <a:latin typeface="Calibri"/>
                <a:ea typeface="Calibri"/>
                <a:cs typeface="Calibri"/>
                <a:sym typeface="Calibri"/>
              </a:rPr>
              <a:t> con OSA</a:t>
            </a:r>
            <a:endParaRPr dirty="0"/>
          </a:p>
        </p:txBody>
      </p:sp>
      <p:pic>
        <p:nvPicPr>
          <p:cNvPr id="6" name="Imagen 5">
            <a:extLst>
              <a:ext uri="{FF2B5EF4-FFF2-40B4-BE49-F238E27FC236}">
                <a16:creationId xmlns:a16="http://schemas.microsoft.com/office/drawing/2014/main" id="{8D27FADB-5E59-0DE1-69A2-3CC40D875798}"/>
              </a:ext>
            </a:extLst>
          </p:cNvPr>
          <p:cNvPicPr>
            <a:picLocks noChangeAspect="1"/>
          </p:cNvPicPr>
          <p:nvPr/>
        </p:nvPicPr>
        <p:blipFill>
          <a:blip r:embed="rId5"/>
          <a:stretch>
            <a:fillRect/>
          </a:stretch>
        </p:blipFill>
        <p:spPr>
          <a:xfrm>
            <a:off x="23516923" y="23953984"/>
            <a:ext cx="7488577" cy="4345810"/>
          </a:xfrm>
          <a:prstGeom prst="rect">
            <a:avLst/>
          </a:prstGeom>
        </p:spPr>
      </p:pic>
      <p:pic>
        <p:nvPicPr>
          <p:cNvPr id="13" name="Imagen 12">
            <a:extLst>
              <a:ext uri="{FF2B5EF4-FFF2-40B4-BE49-F238E27FC236}">
                <a16:creationId xmlns:a16="http://schemas.microsoft.com/office/drawing/2014/main" id="{F229AF0F-30EE-752F-5C5B-EBB9F8E59D6C}"/>
              </a:ext>
            </a:extLst>
          </p:cNvPr>
          <p:cNvPicPr>
            <a:picLocks noChangeAspect="1"/>
          </p:cNvPicPr>
          <p:nvPr/>
        </p:nvPicPr>
        <p:blipFill>
          <a:blip r:embed="rId6"/>
          <a:stretch>
            <a:fillRect/>
          </a:stretch>
        </p:blipFill>
        <p:spPr>
          <a:xfrm>
            <a:off x="12058601" y="21535075"/>
            <a:ext cx="4273714" cy="6149362"/>
          </a:xfrm>
          <a:prstGeom prst="rect">
            <a:avLst/>
          </a:prstGeom>
        </p:spPr>
      </p:pic>
      <p:pic>
        <p:nvPicPr>
          <p:cNvPr id="15" name="Imagen 14">
            <a:extLst>
              <a:ext uri="{FF2B5EF4-FFF2-40B4-BE49-F238E27FC236}">
                <a16:creationId xmlns:a16="http://schemas.microsoft.com/office/drawing/2014/main" id="{D812B9A8-7098-C097-2AA5-2AB58C2B5F8F}"/>
              </a:ext>
            </a:extLst>
          </p:cNvPr>
          <p:cNvPicPr>
            <a:picLocks noChangeAspect="1"/>
          </p:cNvPicPr>
          <p:nvPr/>
        </p:nvPicPr>
        <p:blipFill>
          <a:blip r:embed="rId7"/>
          <a:stretch>
            <a:fillRect/>
          </a:stretch>
        </p:blipFill>
        <p:spPr>
          <a:xfrm>
            <a:off x="17063965" y="21535075"/>
            <a:ext cx="4320063" cy="5837141"/>
          </a:xfrm>
          <a:prstGeom prst="rect">
            <a:avLst/>
          </a:prstGeom>
        </p:spPr>
      </p:pic>
      <p:sp>
        <p:nvSpPr>
          <p:cNvPr id="16" name="Google Shape;63;p4">
            <a:extLst>
              <a:ext uri="{FF2B5EF4-FFF2-40B4-BE49-F238E27FC236}">
                <a16:creationId xmlns:a16="http://schemas.microsoft.com/office/drawing/2014/main" id="{0D5A3D55-D1BA-A876-776D-4A98F37E8C02}"/>
              </a:ext>
            </a:extLst>
          </p:cNvPr>
          <p:cNvSpPr txBox="1"/>
          <p:nvPr/>
        </p:nvSpPr>
        <p:spPr>
          <a:xfrm>
            <a:off x="16841338" y="20976991"/>
            <a:ext cx="4883890" cy="327627"/>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Tabla</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n-US" sz="2400" dirty="0" err="1">
                <a:solidFill>
                  <a:schemeClr val="dk1"/>
                </a:solidFill>
                <a:latin typeface="Calibri"/>
                <a:ea typeface="Calibri"/>
                <a:cs typeface="Calibri"/>
                <a:sym typeface="Calibri"/>
              </a:rPr>
              <a:t>Resultados</a:t>
            </a:r>
            <a:r>
              <a:rPr lang="en-US" sz="2400" dirty="0">
                <a:solidFill>
                  <a:schemeClr val="dk1"/>
                </a:solidFill>
                <a:latin typeface="Calibri"/>
                <a:ea typeface="Calibri"/>
                <a:cs typeface="Calibri"/>
                <a:sym typeface="Calibri"/>
              </a:rPr>
              <a:t> del </a:t>
            </a:r>
            <a:r>
              <a:rPr lang="en-US" sz="2400" dirty="0" err="1">
                <a:solidFill>
                  <a:schemeClr val="dk1"/>
                </a:solidFill>
                <a:latin typeface="Calibri"/>
                <a:ea typeface="Calibri"/>
                <a:cs typeface="Calibri"/>
                <a:sym typeface="Calibri"/>
              </a:rPr>
              <a:t>modelo</a:t>
            </a:r>
            <a:r>
              <a:rPr lang="en-US" sz="2400" dirty="0">
                <a:solidFill>
                  <a:schemeClr val="dk1"/>
                </a:solidFill>
                <a:latin typeface="Calibri"/>
                <a:ea typeface="Calibri"/>
                <a:cs typeface="Calibri"/>
                <a:sym typeface="Calibri"/>
              </a:rPr>
              <a:t> OSA</a:t>
            </a:r>
            <a:endParaRPr dirty="0"/>
          </a:p>
        </p:txBody>
      </p:sp>
      <p:pic>
        <p:nvPicPr>
          <p:cNvPr id="1026" name="Picture 2">
            <a:extLst>
              <a:ext uri="{FF2B5EF4-FFF2-40B4-BE49-F238E27FC236}">
                <a16:creationId xmlns:a16="http://schemas.microsoft.com/office/drawing/2014/main" id="{49F306A8-86D0-8AF5-335A-D9B5AF8E65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62039" y="12697901"/>
            <a:ext cx="8445079" cy="365370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62;p4">
            <a:extLst>
              <a:ext uri="{FF2B5EF4-FFF2-40B4-BE49-F238E27FC236}">
                <a16:creationId xmlns:a16="http://schemas.microsoft.com/office/drawing/2014/main" id="{977E3B01-1EA2-23CA-507E-38678115F838}"/>
              </a:ext>
            </a:extLst>
          </p:cNvPr>
          <p:cNvSpPr txBox="1"/>
          <p:nvPr/>
        </p:nvSpPr>
        <p:spPr>
          <a:xfrm>
            <a:off x="28272133" y="11728017"/>
            <a:ext cx="4051193" cy="515758"/>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2400" b="1" dirty="0">
                <a:solidFill>
                  <a:schemeClr val="dk1"/>
                </a:solidFill>
                <a:latin typeface="Calibri"/>
                <a:ea typeface="Calibri"/>
                <a:cs typeface="Calibri"/>
                <a:sym typeface="Calibri"/>
              </a:rPr>
              <a:t>Figura 3.</a:t>
            </a:r>
            <a:r>
              <a:rPr lang="es-CO" sz="2400" dirty="0">
                <a:solidFill>
                  <a:schemeClr val="dk1"/>
                </a:solidFill>
                <a:latin typeface="Calibri"/>
                <a:ea typeface="Calibri"/>
                <a:cs typeface="Calibri"/>
                <a:sym typeface="Calibri"/>
              </a:rPr>
              <a:t> Esquemático general del modelo WSA</a:t>
            </a:r>
            <a:endParaRPr lang="es-CO" dirty="0"/>
          </a:p>
        </p:txBody>
      </p:sp>
      <p:pic>
        <p:nvPicPr>
          <p:cNvPr id="9" name="Imagen 8" descr="Diagrama&#10;&#10;El contenido generado por IA puede ser incorrecto.">
            <a:extLst>
              <a:ext uri="{FF2B5EF4-FFF2-40B4-BE49-F238E27FC236}">
                <a16:creationId xmlns:a16="http://schemas.microsoft.com/office/drawing/2014/main" id="{A25AC780-EB17-3F3C-2700-C70D3B689C8F}"/>
              </a:ext>
            </a:extLst>
          </p:cNvPr>
          <p:cNvPicPr>
            <a:picLocks noChangeAspect="1"/>
          </p:cNvPicPr>
          <p:nvPr/>
        </p:nvPicPr>
        <p:blipFill>
          <a:blip r:embed="rId9"/>
          <a:srcRect l="9805" t="2822" r="9822" b="2705"/>
          <a:stretch/>
        </p:blipFill>
        <p:spPr>
          <a:xfrm>
            <a:off x="28896592" y="6546134"/>
            <a:ext cx="2802274" cy="5051677"/>
          </a:xfrm>
          <a:prstGeom prst="rect">
            <a:avLst/>
          </a:prstGeom>
        </p:spPr>
      </p:pic>
      <p:pic>
        <p:nvPicPr>
          <p:cNvPr id="11" name="Imagen 10" descr="Diagrama&#10;&#10;El contenido generado por IA puede ser incorrecto.">
            <a:extLst>
              <a:ext uri="{FF2B5EF4-FFF2-40B4-BE49-F238E27FC236}">
                <a16:creationId xmlns:a16="http://schemas.microsoft.com/office/drawing/2014/main" id="{605107D5-DBD3-C17B-2A57-3D66FDCCBCB2}"/>
              </a:ext>
            </a:extLst>
          </p:cNvPr>
          <p:cNvPicPr>
            <a:picLocks noChangeAspect="1"/>
          </p:cNvPicPr>
          <p:nvPr/>
        </p:nvPicPr>
        <p:blipFill>
          <a:blip r:embed="rId10"/>
          <a:srcRect l="12659" t="3243" r="9635" b="3095"/>
          <a:stretch/>
        </p:blipFill>
        <p:spPr>
          <a:xfrm>
            <a:off x="24699957" y="6720321"/>
            <a:ext cx="3134283" cy="4739986"/>
          </a:xfrm>
          <a:prstGeom prst="rect">
            <a:avLst/>
          </a:prstGeom>
        </p:spPr>
      </p:pic>
      <p:sp>
        <p:nvSpPr>
          <p:cNvPr id="12" name="Google Shape;62;p4">
            <a:extLst>
              <a:ext uri="{FF2B5EF4-FFF2-40B4-BE49-F238E27FC236}">
                <a16:creationId xmlns:a16="http://schemas.microsoft.com/office/drawing/2014/main" id="{309A4C43-EDEC-5BB4-870E-27A600719EB9}"/>
              </a:ext>
            </a:extLst>
          </p:cNvPr>
          <p:cNvSpPr txBox="1"/>
          <p:nvPr/>
        </p:nvSpPr>
        <p:spPr>
          <a:xfrm>
            <a:off x="24241501" y="11637035"/>
            <a:ext cx="4051193" cy="515758"/>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2400" b="1" dirty="0">
                <a:solidFill>
                  <a:schemeClr val="dk1"/>
                </a:solidFill>
                <a:latin typeface="Calibri"/>
                <a:ea typeface="Calibri"/>
                <a:cs typeface="Calibri"/>
                <a:sym typeface="Calibri"/>
              </a:rPr>
              <a:t>Figura 2.</a:t>
            </a:r>
            <a:r>
              <a:rPr lang="es-CO" sz="2400" dirty="0">
                <a:solidFill>
                  <a:schemeClr val="dk1"/>
                </a:solidFill>
                <a:latin typeface="Calibri"/>
                <a:ea typeface="Calibri"/>
                <a:cs typeface="Calibri"/>
                <a:sym typeface="Calibri"/>
              </a:rPr>
              <a:t> Esquemático general del modelo OSA</a:t>
            </a:r>
            <a:endParaRPr lang="es-CO" dirty="0"/>
          </a:p>
        </p:txBody>
      </p:sp>
      <p:sp>
        <p:nvSpPr>
          <p:cNvPr id="14" name="CuadroTexto 13">
            <a:extLst>
              <a:ext uri="{FF2B5EF4-FFF2-40B4-BE49-F238E27FC236}">
                <a16:creationId xmlns:a16="http://schemas.microsoft.com/office/drawing/2014/main" id="{1A9F5A16-BD11-BBC5-32A0-D0D6377149BD}"/>
              </a:ext>
            </a:extLst>
          </p:cNvPr>
          <p:cNvSpPr txBox="1"/>
          <p:nvPr/>
        </p:nvSpPr>
        <p:spPr>
          <a:xfrm>
            <a:off x="33816499" y="17534066"/>
            <a:ext cx="8445079" cy="3058885"/>
          </a:xfrm>
          <a:prstGeom prst="rect">
            <a:avLst/>
          </a:prstGeom>
          <a:noFill/>
        </p:spPr>
        <p:txBody>
          <a:bodyPr wrap="square" rtlCol="0">
            <a:spAutoFit/>
          </a:bodyPr>
          <a:lstStyle/>
          <a:p>
            <a:pPr marL="0" marR="0" lvl="0" indent="0" algn="just" rtl="0">
              <a:spcBef>
                <a:spcPts val="0"/>
              </a:spcBef>
              <a:spcAft>
                <a:spcPts val="0"/>
              </a:spcAft>
              <a:buNone/>
            </a:pPr>
            <a:endParaRPr lang="es-MX" sz="1200" dirty="0">
              <a:solidFill>
                <a:schemeClr val="dk1"/>
              </a:solidFill>
              <a:latin typeface="Calibri"/>
              <a:ea typeface="Calibri"/>
              <a:cs typeface="Calibri"/>
              <a:sym typeface="Calibri"/>
            </a:endParaRPr>
          </a:p>
          <a:p>
            <a:pPr marL="457200" marR="0" lvl="0" indent="-457200" algn="just" rtl="0">
              <a:spcBef>
                <a:spcPts val="0"/>
              </a:spcBef>
              <a:spcAft>
                <a:spcPts val="0"/>
              </a:spcAft>
              <a:buFont typeface="Arial" panose="020B0604020202020204" pitchFamily="34" charset="0"/>
              <a:buChar char="•"/>
            </a:pPr>
            <a:r>
              <a:rPr lang="es-MX" sz="2800" b="1" dirty="0" err="1">
                <a:solidFill>
                  <a:schemeClr val="dk1"/>
                </a:solidFill>
                <a:latin typeface="Calibri"/>
                <a:ea typeface="Calibri"/>
                <a:cs typeface="Calibri"/>
                <a:sym typeface="Calibri"/>
              </a:rPr>
              <a:t>User</a:t>
            </a:r>
            <a:r>
              <a:rPr lang="es-MX" sz="2800" b="1" dirty="0">
                <a:solidFill>
                  <a:schemeClr val="dk1"/>
                </a:solidFill>
                <a:latin typeface="Calibri"/>
                <a:ea typeface="Calibri"/>
                <a:cs typeface="Calibri"/>
                <a:sym typeface="Calibri"/>
              </a:rPr>
              <a:t>: </a:t>
            </a:r>
            <a:r>
              <a:rPr lang="es-MX" sz="2800" dirty="0">
                <a:solidFill>
                  <a:schemeClr val="dk1"/>
                </a:solidFill>
                <a:latin typeface="Calibri"/>
                <a:ea typeface="Calibri"/>
                <a:cs typeface="Calibri"/>
                <a:sym typeface="Calibri"/>
              </a:rPr>
              <a:t>Tiempo que el CPU gastó ejecutando código R.</a:t>
            </a:r>
          </a:p>
          <a:p>
            <a:pPr marL="457200" marR="0" lvl="0" indent="-457200" algn="just" rtl="0">
              <a:spcBef>
                <a:spcPts val="0"/>
              </a:spcBef>
              <a:spcAft>
                <a:spcPts val="0"/>
              </a:spcAft>
              <a:buFont typeface="Arial" panose="020B0604020202020204" pitchFamily="34" charset="0"/>
              <a:buChar char="•"/>
            </a:pPr>
            <a:r>
              <a:rPr lang="es-MX" sz="2800" b="1" dirty="0" err="1">
                <a:solidFill>
                  <a:schemeClr val="dk1"/>
                </a:solidFill>
                <a:latin typeface="Calibri"/>
                <a:ea typeface="Calibri"/>
                <a:cs typeface="Calibri"/>
                <a:sym typeface="Calibri"/>
              </a:rPr>
              <a:t>System</a:t>
            </a:r>
            <a:r>
              <a:rPr lang="es-MX" sz="2800" b="1" dirty="0">
                <a:solidFill>
                  <a:schemeClr val="dk1"/>
                </a:solidFill>
                <a:latin typeface="Calibri"/>
                <a:ea typeface="Calibri"/>
                <a:cs typeface="Calibri"/>
                <a:sym typeface="Calibri"/>
              </a:rPr>
              <a:t>: </a:t>
            </a:r>
            <a:r>
              <a:rPr lang="es-MX" sz="2800" dirty="0">
                <a:solidFill>
                  <a:schemeClr val="dk1"/>
                </a:solidFill>
                <a:latin typeface="Calibri"/>
                <a:ea typeface="Calibri"/>
                <a:cs typeface="Calibri"/>
                <a:sym typeface="Calibri"/>
              </a:rPr>
              <a:t>Tiempo que el sistema operativo gastó en tareas internas </a:t>
            </a:r>
          </a:p>
          <a:p>
            <a:pPr marR="0" lvl="0" algn="just" rtl="0">
              <a:spcBef>
                <a:spcPts val="0"/>
              </a:spcBef>
              <a:spcAft>
                <a:spcPts val="0"/>
              </a:spcAft>
            </a:pPr>
            <a:r>
              <a:rPr lang="es-MX" sz="2800" dirty="0">
                <a:solidFill>
                  <a:schemeClr val="dk1"/>
                </a:solidFill>
                <a:latin typeface="Calibri"/>
                <a:ea typeface="Calibri"/>
                <a:cs typeface="Calibri"/>
                <a:sym typeface="Calibri"/>
              </a:rPr>
              <a:t>    (como manejo de memoria o archivos).</a:t>
            </a:r>
          </a:p>
          <a:p>
            <a:pPr marL="457200" marR="0" lvl="0" indent="-457200" algn="just" rtl="0">
              <a:spcBef>
                <a:spcPts val="0"/>
              </a:spcBef>
              <a:spcAft>
                <a:spcPts val="0"/>
              </a:spcAft>
              <a:buFont typeface="Arial" panose="020B0604020202020204" pitchFamily="34" charset="0"/>
              <a:buChar char="•"/>
            </a:pPr>
            <a:r>
              <a:rPr lang="es-MX" sz="2800" b="1" dirty="0" err="1">
                <a:solidFill>
                  <a:schemeClr val="dk1"/>
                </a:solidFill>
                <a:latin typeface="Calibri"/>
                <a:ea typeface="Calibri"/>
                <a:cs typeface="Calibri"/>
                <a:sym typeface="Calibri"/>
              </a:rPr>
              <a:t>Elapsed</a:t>
            </a:r>
            <a:r>
              <a:rPr lang="es-MX" sz="2800" b="1" dirty="0">
                <a:solidFill>
                  <a:schemeClr val="dk1"/>
                </a:solidFill>
                <a:latin typeface="Calibri"/>
                <a:ea typeface="Calibri"/>
                <a:cs typeface="Calibri"/>
                <a:sym typeface="Calibri"/>
              </a:rPr>
              <a:t>: </a:t>
            </a:r>
            <a:r>
              <a:rPr lang="es-MX" sz="2800" dirty="0">
                <a:solidFill>
                  <a:schemeClr val="dk1"/>
                </a:solidFill>
                <a:latin typeface="Calibri"/>
                <a:ea typeface="Calibri"/>
                <a:cs typeface="Calibri"/>
                <a:sym typeface="Calibri"/>
              </a:rPr>
              <a:t>Tiempo real total transcurrido (como si usaras un cronómetro).</a:t>
            </a:r>
          </a:p>
          <a:p>
            <a:endParaRPr lang="es-CO" sz="1200" dirty="0"/>
          </a:p>
        </p:txBody>
      </p:sp>
      <p:cxnSp>
        <p:nvCxnSpPr>
          <p:cNvPr id="18" name="Conector recto 17">
            <a:extLst>
              <a:ext uri="{FF2B5EF4-FFF2-40B4-BE49-F238E27FC236}">
                <a16:creationId xmlns:a16="http://schemas.microsoft.com/office/drawing/2014/main" id="{925E52E2-58AA-40FB-1A09-BA29632631DD}"/>
              </a:ext>
            </a:extLst>
          </p:cNvPr>
          <p:cNvCxnSpPr>
            <a:cxnSpLocks/>
          </p:cNvCxnSpPr>
          <p:nvPr/>
        </p:nvCxnSpPr>
        <p:spPr>
          <a:xfrm flipH="1">
            <a:off x="21932669" y="14455294"/>
            <a:ext cx="29770" cy="13872732"/>
          </a:xfrm>
          <a:prstGeom prst="line">
            <a:avLst/>
          </a:prstGeom>
          <a:ln>
            <a:solidFill>
              <a:srgbClr val="01B49E"/>
            </a:solidFill>
            <a:prstDash val="dashDot"/>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C1C9304E-7BFC-C4A3-061B-FFAB49EEC8F1}"/>
              </a:ext>
            </a:extLst>
          </p:cNvPr>
          <p:cNvPicPr>
            <a:picLocks noChangeAspect="1"/>
          </p:cNvPicPr>
          <p:nvPr/>
        </p:nvPicPr>
        <p:blipFill>
          <a:blip r:embed="rId11"/>
          <a:stretch>
            <a:fillRect/>
          </a:stretch>
        </p:blipFill>
        <p:spPr>
          <a:xfrm>
            <a:off x="2684810" y="20337968"/>
            <a:ext cx="6165283" cy="6390644"/>
          </a:xfrm>
          <a:prstGeom prst="rect">
            <a:avLst/>
          </a:prstGeom>
        </p:spPr>
      </p:pic>
      <p:sp>
        <p:nvSpPr>
          <p:cNvPr id="21" name="Google Shape;62;p4">
            <a:extLst>
              <a:ext uri="{FF2B5EF4-FFF2-40B4-BE49-F238E27FC236}">
                <a16:creationId xmlns:a16="http://schemas.microsoft.com/office/drawing/2014/main" id="{555D88B6-1DB8-0488-75B4-B0DF370E7763}"/>
              </a:ext>
            </a:extLst>
          </p:cNvPr>
          <p:cNvSpPr txBox="1"/>
          <p:nvPr/>
        </p:nvSpPr>
        <p:spPr>
          <a:xfrm>
            <a:off x="3213331" y="26764424"/>
            <a:ext cx="5108239" cy="709225"/>
          </a:xfrm>
          <a:prstGeom prst="rect">
            <a:avLst/>
          </a:prstGeom>
          <a:noFill/>
          <a:ln>
            <a:noFill/>
          </a:ln>
        </p:spPr>
        <p:txBody>
          <a:bodyPr spcFirstLastPara="1" wrap="square" lIns="68550" tIns="34275" rIns="68550" bIns="34275" anchor="t" anchorCtr="0">
            <a:noAutofit/>
          </a:bodyPr>
          <a:lstStyle/>
          <a:p>
            <a:pPr marL="0" marR="0" lvl="0" indent="0" algn="ctr" rtl="0">
              <a:spcBef>
                <a:spcPts val="0"/>
              </a:spcBef>
              <a:spcAft>
                <a:spcPts val="0"/>
              </a:spcAft>
              <a:buNone/>
            </a:pPr>
            <a:r>
              <a:rPr lang="es-CO" sz="2400" b="1" dirty="0">
                <a:solidFill>
                  <a:schemeClr val="dk1"/>
                </a:solidFill>
                <a:latin typeface="Calibri"/>
                <a:ea typeface="Calibri"/>
                <a:cs typeface="Calibri"/>
                <a:sym typeface="Calibri"/>
              </a:rPr>
              <a:t>Figura 1.</a:t>
            </a:r>
            <a:r>
              <a:rPr lang="es-CO" sz="2400" dirty="0">
                <a:solidFill>
                  <a:schemeClr val="dk1"/>
                </a:solidFill>
                <a:latin typeface="Calibri"/>
                <a:ea typeface="Calibri"/>
                <a:cs typeface="Calibri"/>
                <a:sym typeface="Calibri"/>
              </a:rPr>
              <a:t> Mapa de irlanda con la localización de las aves infectadas</a:t>
            </a:r>
            <a:endParaRPr lang="es-CO" dirty="0"/>
          </a:p>
        </p:txBody>
      </p:sp>
      <p:pic>
        <p:nvPicPr>
          <p:cNvPr id="23" name="Imagen 22">
            <a:extLst>
              <a:ext uri="{FF2B5EF4-FFF2-40B4-BE49-F238E27FC236}">
                <a16:creationId xmlns:a16="http://schemas.microsoft.com/office/drawing/2014/main" id="{F6D6FE36-2C77-C07C-717C-B9CD2E7CDB8D}"/>
              </a:ext>
            </a:extLst>
          </p:cNvPr>
          <p:cNvPicPr>
            <a:picLocks noChangeAspect="1"/>
          </p:cNvPicPr>
          <p:nvPr/>
        </p:nvPicPr>
        <p:blipFill>
          <a:blip r:embed="rId12"/>
          <a:stretch>
            <a:fillRect/>
          </a:stretch>
        </p:blipFill>
        <p:spPr>
          <a:xfrm>
            <a:off x="23596880" y="19584463"/>
            <a:ext cx="7138437" cy="3749877"/>
          </a:xfrm>
          <a:prstGeom prst="rect">
            <a:avLst/>
          </a:prstGeom>
        </p:spPr>
      </p:pic>
      <p:sp>
        <p:nvSpPr>
          <p:cNvPr id="25" name="Google Shape;65;p4">
            <a:extLst>
              <a:ext uri="{FF2B5EF4-FFF2-40B4-BE49-F238E27FC236}">
                <a16:creationId xmlns:a16="http://schemas.microsoft.com/office/drawing/2014/main" id="{27BAC3FF-F52A-CCF2-61EE-D438E83D36A6}"/>
              </a:ext>
            </a:extLst>
          </p:cNvPr>
          <p:cNvSpPr txBox="1"/>
          <p:nvPr/>
        </p:nvSpPr>
        <p:spPr>
          <a:xfrm>
            <a:off x="25023241" y="19063509"/>
            <a:ext cx="4558483" cy="397913"/>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2.</a:t>
            </a:r>
            <a:r>
              <a:rPr lang="en-US" sz="2400" dirty="0">
                <a:solidFill>
                  <a:schemeClr val="dk1"/>
                </a:solidFill>
                <a:latin typeface="Calibri"/>
                <a:ea typeface="Calibri"/>
                <a:cs typeface="Calibri"/>
                <a:sym typeface="Calibri"/>
              </a:rPr>
              <a:t> </a:t>
            </a:r>
            <a:r>
              <a:rPr lang="es-MX" sz="2400" dirty="0">
                <a:solidFill>
                  <a:schemeClr val="dk1"/>
                </a:solidFill>
                <a:latin typeface="Calibri"/>
                <a:ea typeface="Calibri"/>
                <a:cs typeface="Calibri"/>
                <a:sym typeface="Calibri"/>
              </a:rPr>
              <a:t>resultados método WSA</a:t>
            </a:r>
            <a:endParaRPr dirty="0"/>
          </a:p>
        </p:txBody>
      </p:sp>
      <p:pic>
        <p:nvPicPr>
          <p:cNvPr id="27" name="Imagen 26">
            <a:extLst>
              <a:ext uri="{FF2B5EF4-FFF2-40B4-BE49-F238E27FC236}">
                <a16:creationId xmlns:a16="http://schemas.microsoft.com/office/drawing/2014/main" id="{C0974CD0-90EA-BA9A-39FE-DE204FBDC332}"/>
              </a:ext>
            </a:extLst>
          </p:cNvPr>
          <p:cNvPicPr>
            <a:picLocks noChangeAspect="1"/>
          </p:cNvPicPr>
          <p:nvPr/>
        </p:nvPicPr>
        <p:blipFill>
          <a:blip r:embed="rId13"/>
          <a:stretch>
            <a:fillRect/>
          </a:stretch>
        </p:blipFill>
        <p:spPr>
          <a:xfrm>
            <a:off x="23669312" y="15176132"/>
            <a:ext cx="6993572" cy="3749877"/>
          </a:xfrm>
          <a:prstGeom prst="rect">
            <a:avLst/>
          </a:prstGeom>
        </p:spPr>
      </p:pic>
      <p:sp>
        <p:nvSpPr>
          <p:cNvPr id="28" name="Google Shape;65;p4">
            <a:extLst>
              <a:ext uri="{FF2B5EF4-FFF2-40B4-BE49-F238E27FC236}">
                <a16:creationId xmlns:a16="http://schemas.microsoft.com/office/drawing/2014/main" id="{1F5F34B2-458C-EA15-1AC7-BC8EE25F092E}"/>
              </a:ext>
            </a:extLst>
          </p:cNvPr>
          <p:cNvSpPr txBox="1"/>
          <p:nvPr/>
        </p:nvSpPr>
        <p:spPr>
          <a:xfrm>
            <a:off x="25061594" y="14792844"/>
            <a:ext cx="4481776" cy="411706"/>
          </a:xfrm>
          <a:prstGeom prst="rect">
            <a:avLst/>
          </a:prstGeom>
          <a:noFill/>
          <a:ln>
            <a:noFill/>
          </a:ln>
        </p:spPr>
        <p:txBody>
          <a:bodyPr spcFirstLastPara="1" wrap="square" lIns="68550" tIns="34275" rIns="68550" bIns="34275" anchor="t" anchorCtr="0">
            <a:noAutofit/>
          </a:bodyPr>
          <a:lstStyle/>
          <a:p>
            <a:pPr marL="0" marR="0" lvl="0" indent="0" algn="l" rtl="0">
              <a:spcBef>
                <a:spcPts val="0"/>
              </a:spcBef>
              <a:spcAft>
                <a:spcPts val="0"/>
              </a:spcAft>
              <a:buNone/>
            </a:pPr>
            <a:r>
              <a:rPr lang="en-US" sz="2400" b="1" dirty="0" err="1">
                <a:solidFill>
                  <a:schemeClr val="dk1"/>
                </a:solidFill>
                <a:latin typeface="Calibri"/>
                <a:ea typeface="Calibri"/>
                <a:cs typeface="Calibri"/>
                <a:sym typeface="Calibri"/>
              </a:rPr>
              <a:t>Gráfico</a:t>
            </a:r>
            <a:r>
              <a:rPr lang="en-US" sz="2400" b="1" dirty="0">
                <a:solidFill>
                  <a:schemeClr val="dk1"/>
                </a:solidFill>
                <a:latin typeface="Calibri"/>
                <a:ea typeface="Calibri"/>
                <a:cs typeface="Calibri"/>
                <a:sym typeface="Calibri"/>
              </a:rPr>
              <a:t> 1.</a:t>
            </a:r>
            <a:r>
              <a:rPr lang="en-US" sz="2400" dirty="0">
                <a:solidFill>
                  <a:schemeClr val="dk1"/>
                </a:solidFill>
                <a:latin typeface="Calibri"/>
                <a:ea typeface="Calibri"/>
                <a:cs typeface="Calibri"/>
                <a:sym typeface="Calibri"/>
              </a:rPr>
              <a:t> </a:t>
            </a:r>
            <a:r>
              <a:rPr lang="es-MX" sz="2400" dirty="0">
                <a:solidFill>
                  <a:schemeClr val="dk1"/>
                </a:solidFill>
                <a:latin typeface="Calibri"/>
                <a:ea typeface="Calibri"/>
                <a:cs typeface="Calibri"/>
                <a:sym typeface="Calibri"/>
              </a:rPr>
              <a:t>resultados método OSA</a:t>
            </a:r>
            <a:endParaRPr dirty="0"/>
          </a:p>
        </p:txBody>
      </p:sp>
    </p:spTree>
  </p:cSld>
  <p:clrMapOvr>
    <a:masterClrMapping/>
  </p:clrMapOvr>
</p:sld>
</file>

<file path=ppt/theme/theme1.xml><?xml version="1.0" encoding="utf-8"?>
<a:theme xmlns:a="http://schemas.openxmlformats.org/drawingml/2006/main" name="Office Theme">
  <a:themeElements>
    <a:clrScheme name="Rojo">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7228C2A1DD830841B81CFDEE76E36F01" ma:contentTypeVersion="8" ma:contentTypeDescription="Crear nuevo documento." ma:contentTypeScope="" ma:versionID="5b4db549523a0a29bdd783dcede98f20">
  <xsd:schema xmlns:xsd="http://www.w3.org/2001/XMLSchema" xmlns:xs="http://www.w3.org/2001/XMLSchema" xmlns:p="http://schemas.microsoft.com/office/2006/metadata/properties" xmlns:ns2="2d405435-45be-43e4-8998-645d85a018d9" targetNamespace="http://schemas.microsoft.com/office/2006/metadata/properties" ma:root="true" ma:fieldsID="46994ad050463fad6ab80e45ba309368" ns2:_="">
    <xsd:import namespace="2d405435-45be-43e4-8998-645d85a018d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d405435-45be-43e4-8998-645d85a018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E97E41D-B09E-4D3D-82C8-D317E003E535}">
  <ds:schemaRefs>
    <ds:schemaRef ds:uri="http://www.w3.org/XML/1998/namespace"/>
    <ds:schemaRef ds:uri="http://schemas.microsoft.com/office/infopath/2007/PartnerControls"/>
    <ds:schemaRef ds:uri="http://purl.org/dc/dcmitype/"/>
    <ds:schemaRef ds:uri="http://schemas.microsoft.com/office/2006/documentManagement/types"/>
    <ds:schemaRef ds:uri="http://purl.org/dc/elements/1.1/"/>
    <ds:schemaRef ds:uri="2d405435-45be-43e4-8998-645d85a018d9"/>
    <ds:schemaRef ds:uri="http://schemas.microsoft.com/office/2006/metadata/properties"/>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3BF0E178-1F1F-49D9-BA72-76510F1C1AB3}">
  <ds:schemaRefs>
    <ds:schemaRef ds:uri="http://schemas.microsoft.com/sharepoint/v3/contenttype/forms"/>
  </ds:schemaRefs>
</ds:datastoreItem>
</file>

<file path=customXml/itemProps3.xml><?xml version="1.0" encoding="utf-8"?>
<ds:datastoreItem xmlns:ds="http://schemas.openxmlformats.org/officeDocument/2006/customXml" ds:itemID="{4501F22B-80A4-4690-92F4-7702F86160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d405435-45be-43e4-8998-645d85a018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379</TotalTime>
  <Words>884</Words>
  <Application>Microsoft Office PowerPoint</Application>
  <PresentationFormat>Personalizado</PresentationFormat>
  <Paragraphs>63</Paragraphs>
  <Slides>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Candara</vt:lpstr>
      <vt:lpstr>Office Theme</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EISI</dc:creator>
  <cp:lastModifiedBy>SERGIO NELSON ALBERTO GOMEZ GIL</cp:lastModifiedBy>
  <cp:revision>26</cp:revision>
  <dcterms:modified xsi:type="dcterms:W3CDTF">2025-05-31T17:19:16Z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0x0101007228C2A1DD830841B81CFDEE76E36F01</vt:lpwstr>
  </property>
</Properties>
</file>