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Josefin Sans Bold" charset="1" panose="00000800000000000000"/>
      <p:regular r:id="rId13"/>
    </p:embeddedFont>
    <p:embeddedFont>
      <p:font typeface="Josefin Sans" charset="1" panose="00000500000000000000"/>
      <p:regular r:id="rId14"/>
    </p:embeddedFont>
    <p:embeddedFont>
      <p:font typeface="Josefin Sans Bold Italics" charset="1" panose="000008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8591677" y="4478329"/>
            <a:ext cx="8667623" cy="1813941"/>
          </a:xfrm>
          <a:prstGeom prst="rect">
            <a:avLst/>
          </a:prstGeom>
        </p:spPr>
        <p:txBody>
          <a:bodyPr anchor="t" rtlCol="false" tIns="0" lIns="0" bIns="0" rIns="0">
            <a:spAutoFit/>
          </a:bodyPr>
          <a:lstStyle/>
          <a:p>
            <a:pPr algn="l">
              <a:lnSpc>
                <a:spcPts val="6986"/>
              </a:lnSpc>
            </a:pPr>
            <a:r>
              <a:rPr lang="en-US" sz="6849">
                <a:solidFill>
                  <a:srgbClr val="F7B4A7"/>
                </a:solidFill>
                <a:latin typeface="Josefin Sans Bold"/>
              </a:rPr>
              <a:t>Patrones De Diseño (GOF)</a:t>
            </a:r>
          </a:p>
        </p:txBody>
      </p:sp>
      <p:sp>
        <p:nvSpPr>
          <p:cNvPr name="TextBox 3" id="3"/>
          <p:cNvSpPr txBox="true"/>
          <p:nvPr/>
        </p:nvSpPr>
        <p:spPr>
          <a:xfrm rot="0">
            <a:off x="8591677" y="3017173"/>
            <a:ext cx="8667623" cy="843783"/>
          </a:xfrm>
          <a:prstGeom prst="rect">
            <a:avLst/>
          </a:prstGeom>
        </p:spPr>
        <p:txBody>
          <a:bodyPr anchor="t" rtlCol="false" tIns="0" lIns="0" bIns="0" rIns="0">
            <a:spAutoFit/>
          </a:bodyPr>
          <a:lstStyle/>
          <a:p>
            <a:pPr algn="l">
              <a:lnSpc>
                <a:spcPts val="3359"/>
              </a:lnSpc>
            </a:pPr>
            <a:r>
              <a:rPr lang="en-US" sz="2400" spc="446">
                <a:solidFill>
                  <a:srgbClr val="94DDDE"/>
                </a:solidFill>
                <a:latin typeface="Josefin Sans"/>
              </a:rPr>
              <a:t>SOLUCIONES INTELIGENTES PARA EL DISEÑO DE SOFTWARE</a:t>
            </a:r>
          </a:p>
        </p:txBody>
      </p:sp>
      <p:sp>
        <p:nvSpPr>
          <p:cNvPr name="TextBox 4" id="4"/>
          <p:cNvSpPr txBox="true"/>
          <p:nvPr/>
        </p:nvSpPr>
        <p:spPr>
          <a:xfrm rot="0">
            <a:off x="14179458" y="8215987"/>
            <a:ext cx="3079842" cy="1454150"/>
          </a:xfrm>
          <a:prstGeom prst="rect">
            <a:avLst/>
          </a:prstGeom>
        </p:spPr>
        <p:txBody>
          <a:bodyPr anchor="t" rtlCol="false" tIns="0" lIns="0" bIns="0" rIns="0">
            <a:spAutoFit/>
          </a:bodyPr>
          <a:lstStyle/>
          <a:p>
            <a:pPr algn="l">
              <a:lnSpc>
                <a:spcPts val="3850"/>
              </a:lnSpc>
            </a:pPr>
            <a:r>
              <a:rPr lang="en-US" sz="2750">
                <a:solidFill>
                  <a:srgbClr val="94DDDE"/>
                </a:solidFill>
                <a:latin typeface="Josefin Sans"/>
              </a:rPr>
              <a:t>Hecho por:</a:t>
            </a:r>
          </a:p>
          <a:p>
            <a:pPr algn="l">
              <a:lnSpc>
                <a:spcPts val="3850"/>
              </a:lnSpc>
            </a:pPr>
            <a:r>
              <a:rPr lang="en-US" sz="2750">
                <a:solidFill>
                  <a:srgbClr val="94DDDE"/>
                </a:solidFill>
                <a:latin typeface="Josefin Sans"/>
              </a:rPr>
              <a:t>Juan felipe Garcia</a:t>
            </a:r>
          </a:p>
          <a:p>
            <a:pPr algn="l">
              <a:lnSpc>
                <a:spcPts val="3850"/>
              </a:lnSpc>
            </a:pPr>
            <a:r>
              <a:rPr lang="en-US" sz="2750">
                <a:solidFill>
                  <a:srgbClr val="94DDDE"/>
                </a:solidFill>
                <a:latin typeface="Josefin Sans"/>
              </a:rPr>
              <a:t>Juan David Lopez</a:t>
            </a:r>
          </a:p>
        </p:txBody>
      </p:sp>
      <p:sp>
        <p:nvSpPr>
          <p:cNvPr name="Freeform 5" id="5"/>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2095190" y="2021154"/>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8248078" y="2214909"/>
            <a:ext cx="9429972" cy="1190559"/>
          </a:xfrm>
          <a:prstGeom prst="rect">
            <a:avLst/>
          </a:prstGeom>
        </p:spPr>
        <p:txBody>
          <a:bodyPr anchor="t" rtlCol="false" tIns="0" lIns="0" bIns="0" rIns="0">
            <a:spAutoFit/>
          </a:bodyPr>
          <a:lstStyle/>
          <a:p>
            <a:pPr algn="l">
              <a:lnSpc>
                <a:spcPts val="9360"/>
              </a:lnSpc>
            </a:pPr>
            <a:r>
              <a:rPr lang="en-US" sz="7800">
                <a:solidFill>
                  <a:srgbClr val="2B4B82"/>
                </a:solidFill>
                <a:latin typeface="Josefin Sans Bold"/>
              </a:rPr>
              <a:t>Patrones De Diseño</a:t>
            </a:r>
          </a:p>
        </p:txBody>
      </p:sp>
      <p:sp>
        <p:nvSpPr>
          <p:cNvPr name="TextBox 3" id="3"/>
          <p:cNvSpPr txBox="true"/>
          <p:nvPr/>
        </p:nvSpPr>
        <p:spPr>
          <a:xfrm rot="0">
            <a:off x="8248078" y="3300693"/>
            <a:ext cx="9429972" cy="810789"/>
          </a:xfrm>
          <a:prstGeom prst="rect">
            <a:avLst/>
          </a:prstGeom>
        </p:spPr>
        <p:txBody>
          <a:bodyPr anchor="t" rtlCol="false" tIns="0" lIns="0" bIns="0" rIns="0">
            <a:spAutoFit/>
          </a:bodyPr>
          <a:lstStyle/>
          <a:p>
            <a:pPr algn="l">
              <a:lnSpc>
                <a:spcPts val="3258"/>
              </a:lnSpc>
            </a:pPr>
            <a:r>
              <a:rPr lang="en-US" sz="1975" spc="237">
                <a:solidFill>
                  <a:srgbClr val="2B4B82"/>
                </a:solidFill>
                <a:latin typeface="Josefin Sans"/>
              </a:rPr>
              <a:t>SOLUCIONES INTELIGENTES PARA EL DISEÑO DE SOFTWARE</a:t>
            </a:r>
          </a:p>
        </p:txBody>
      </p:sp>
      <p:sp>
        <p:nvSpPr>
          <p:cNvPr name="TextBox 4" id="4"/>
          <p:cNvSpPr txBox="true"/>
          <p:nvPr/>
        </p:nvSpPr>
        <p:spPr>
          <a:xfrm rot="0">
            <a:off x="8248078" y="5076825"/>
            <a:ext cx="9126586" cy="2942185"/>
          </a:xfrm>
          <a:prstGeom prst="rect">
            <a:avLst/>
          </a:prstGeom>
        </p:spPr>
        <p:txBody>
          <a:bodyPr anchor="t" rtlCol="false" tIns="0" lIns="0" bIns="0" rIns="0">
            <a:spAutoFit/>
          </a:bodyPr>
          <a:lstStyle/>
          <a:p>
            <a:pPr algn="just">
              <a:lnSpc>
                <a:spcPts val="3882"/>
              </a:lnSpc>
            </a:pPr>
            <a:r>
              <a:rPr lang="en-US" sz="2773">
                <a:solidFill>
                  <a:srgbClr val="2B4B82"/>
                </a:solidFill>
                <a:latin typeface="Josefin Sans"/>
              </a:rPr>
              <a:t>Son soluciones habituales a problemas que ocurren con frecuencia en el diseño de software. Son como planos prefabricados que se pueden personalizar para resolver un problema de diseño recurrente en tu código  El patrón no es una porción específica de código, sino un concepto general para resolver un problema particular.</a:t>
            </a:r>
          </a:p>
        </p:txBody>
      </p:sp>
      <p:sp>
        <p:nvSpPr>
          <p:cNvPr name="Freeform 5" id="5"/>
          <p:cNvSpPr/>
          <p:nvPr/>
        </p:nvSpPr>
        <p:spPr>
          <a:xfrm flipH="false" flipV="false" rot="0">
            <a:off x="1309758" y="1684366"/>
            <a:ext cx="4001048" cy="5289847"/>
          </a:xfrm>
          <a:custGeom>
            <a:avLst/>
            <a:gdLst/>
            <a:ahLst/>
            <a:cxnLst/>
            <a:rect r="r" b="b" t="t" l="l"/>
            <a:pathLst>
              <a:path h="5289847" w="4001048">
                <a:moveTo>
                  <a:pt x="0" y="0"/>
                </a:moveTo>
                <a:lnTo>
                  <a:pt x="4001048" y="0"/>
                </a:lnTo>
                <a:lnTo>
                  <a:pt x="4001048" y="5289847"/>
                </a:lnTo>
                <a:lnTo>
                  <a:pt x="0" y="52898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415951" y="2500912"/>
            <a:ext cx="4001048" cy="5289847"/>
          </a:xfrm>
          <a:custGeom>
            <a:avLst/>
            <a:gdLst/>
            <a:ahLst/>
            <a:cxnLst/>
            <a:rect r="r" b="b" t="t" l="l"/>
            <a:pathLst>
              <a:path h="5289847" w="4001048">
                <a:moveTo>
                  <a:pt x="0" y="0"/>
                </a:moveTo>
                <a:lnTo>
                  <a:pt x="4001048" y="0"/>
                </a:lnTo>
                <a:lnTo>
                  <a:pt x="4001048" y="5289847"/>
                </a:lnTo>
                <a:lnTo>
                  <a:pt x="0" y="52898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567103" y="3264272"/>
            <a:ext cx="4001048" cy="5289847"/>
          </a:xfrm>
          <a:custGeom>
            <a:avLst/>
            <a:gdLst/>
            <a:ahLst/>
            <a:cxnLst/>
            <a:rect r="r" b="b" t="t" l="l"/>
            <a:pathLst>
              <a:path h="5289847" w="4001048">
                <a:moveTo>
                  <a:pt x="0" y="0"/>
                </a:moveTo>
                <a:lnTo>
                  <a:pt x="4001048" y="0"/>
                </a:lnTo>
                <a:lnTo>
                  <a:pt x="4001048" y="5289847"/>
                </a:lnTo>
                <a:lnTo>
                  <a:pt x="0" y="52898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sp>
        <p:nvSpPr>
          <p:cNvPr name="Freeform 2" id="2"/>
          <p:cNvSpPr/>
          <p:nvPr/>
        </p:nvSpPr>
        <p:spPr>
          <a:xfrm flipH="false" flipV="false" rot="0">
            <a:off x="11206137" y="2229233"/>
            <a:ext cx="6533528" cy="6581392"/>
          </a:xfrm>
          <a:custGeom>
            <a:avLst/>
            <a:gdLst/>
            <a:ahLst/>
            <a:cxnLst/>
            <a:rect r="r" b="b" t="t" l="l"/>
            <a:pathLst>
              <a:path h="6581392" w="6533528">
                <a:moveTo>
                  <a:pt x="0" y="0"/>
                </a:moveTo>
                <a:lnTo>
                  <a:pt x="6533528" y="0"/>
                </a:lnTo>
                <a:lnTo>
                  <a:pt x="6533528" y="6581392"/>
                </a:lnTo>
                <a:lnTo>
                  <a:pt x="0" y="6581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476375"/>
            <a:ext cx="10667263" cy="7334251"/>
          </a:xfrm>
          <a:prstGeom prst="rect">
            <a:avLst/>
          </a:prstGeom>
        </p:spPr>
        <p:txBody>
          <a:bodyPr anchor="t" rtlCol="false" tIns="0" lIns="0" bIns="0" rIns="0">
            <a:spAutoFit/>
          </a:bodyPr>
          <a:lstStyle/>
          <a:p>
            <a:pPr algn="l" marL="755644" indent="-377822" lvl="1">
              <a:lnSpc>
                <a:spcPts val="4199"/>
              </a:lnSpc>
              <a:buFont typeface="Arial"/>
              <a:buChar char="•"/>
            </a:pPr>
            <a:r>
              <a:rPr lang="en-US" sz="3499">
                <a:solidFill>
                  <a:srgbClr val="94DDDE"/>
                </a:solidFill>
                <a:latin typeface="Josefin Sans"/>
              </a:rPr>
              <a:t>El </a:t>
            </a:r>
            <a:r>
              <a:rPr lang="en-US" sz="3499">
                <a:solidFill>
                  <a:srgbClr val="94DDDE"/>
                </a:solidFill>
                <a:latin typeface="Josefin Sans Bold Italics"/>
              </a:rPr>
              <a:t>propósito</a:t>
            </a:r>
            <a:r>
              <a:rPr lang="en-US" sz="3499">
                <a:solidFill>
                  <a:srgbClr val="94DDDE"/>
                </a:solidFill>
                <a:latin typeface="Josefin Sans"/>
              </a:rPr>
              <a:t> del patrón explica brevemente el problema y la solución.</a:t>
            </a:r>
          </a:p>
          <a:p>
            <a:pPr algn="l">
              <a:lnSpc>
                <a:spcPts val="4199"/>
              </a:lnSpc>
            </a:pPr>
          </a:p>
          <a:p>
            <a:pPr algn="l" marL="755644" indent="-377822" lvl="1">
              <a:lnSpc>
                <a:spcPts val="4199"/>
              </a:lnSpc>
              <a:buFont typeface="Arial"/>
              <a:buChar char="•"/>
            </a:pPr>
            <a:r>
              <a:rPr lang="en-US" sz="3499">
                <a:solidFill>
                  <a:srgbClr val="F0ABC1"/>
                </a:solidFill>
                <a:latin typeface="Josefin Sans"/>
              </a:rPr>
              <a:t>La </a:t>
            </a:r>
            <a:r>
              <a:rPr lang="en-US" sz="3499">
                <a:solidFill>
                  <a:srgbClr val="F0ABC1"/>
                </a:solidFill>
                <a:latin typeface="Josefin Sans Bold Italics"/>
              </a:rPr>
              <a:t>motivación</a:t>
            </a:r>
            <a:r>
              <a:rPr lang="en-US" sz="3499">
                <a:solidFill>
                  <a:srgbClr val="F0ABC1"/>
                </a:solidFill>
                <a:latin typeface="Josefin Sans"/>
              </a:rPr>
              <a:t> explica en más detalle el problema y la solución que brinda el patrón.</a:t>
            </a:r>
          </a:p>
          <a:p>
            <a:pPr algn="l">
              <a:lnSpc>
                <a:spcPts val="4199"/>
              </a:lnSpc>
            </a:pPr>
          </a:p>
          <a:p>
            <a:pPr algn="l" marL="755644" indent="-377822" lvl="1">
              <a:lnSpc>
                <a:spcPts val="4199"/>
              </a:lnSpc>
              <a:buFont typeface="Arial"/>
              <a:buChar char="•"/>
            </a:pPr>
            <a:r>
              <a:rPr lang="en-US" sz="3499">
                <a:solidFill>
                  <a:srgbClr val="94DDDE"/>
                </a:solidFill>
                <a:latin typeface="Josefin Sans"/>
              </a:rPr>
              <a:t>La </a:t>
            </a:r>
            <a:r>
              <a:rPr lang="en-US" sz="3499">
                <a:solidFill>
                  <a:srgbClr val="94DDDE"/>
                </a:solidFill>
                <a:latin typeface="Josefin Sans Bold Italics"/>
              </a:rPr>
              <a:t>estructura</a:t>
            </a:r>
            <a:r>
              <a:rPr lang="en-US" sz="3499">
                <a:solidFill>
                  <a:srgbClr val="94DDDE"/>
                </a:solidFill>
                <a:latin typeface="Josefin Sans"/>
              </a:rPr>
              <a:t> de las clases muestra cada una de las partes del patrón y el modo en que se relacionan.</a:t>
            </a:r>
          </a:p>
          <a:p>
            <a:pPr algn="l">
              <a:lnSpc>
                <a:spcPts val="4199"/>
              </a:lnSpc>
            </a:pPr>
          </a:p>
          <a:p>
            <a:pPr algn="l" marL="755644" indent="-377822" lvl="1">
              <a:lnSpc>
                <a:spcPts val="4199"/>
              </a:lnSpc>
              <a:buFont typeface="Arial"/>
              <a:buChar char="•"/>
            </a:pPr>
            <a:r>
              <a:rPr lang="en-US" sz="3499">
                <a:solidFill>
                  <a:srgbClr val="F0ABC1"/>
                </a:solidFill>
                <a:latin typeface="Josefin Sans"/>
              </a:rPr>
              <a:t>El </a:t>
            </a:r>
            <a:r>
              <a:rPr lang="en-US" sz="3499">
                <a:solidFill>
                  <a:srgbClr val="F0ABC1"/>
                </a:solidFill>
                <a:latin typeface="Josefin Sans Bold Italics"/>
              </a:rPr>
              <a:t>ejemplo de código</a:t>
            </a:r>
            <a:r>
              <a:rPr lang="en-US" sz="3499">
                <a:solidFill>
                  <a:srgbClr val="F0ABC1"/>
                </a:solidFill>
                <a:latin typeface="Josefin Sans"/>
              </a:rPr>
              <a:t> en uno de los lenguajes de programación populares facilita la asimilación de la idea que se esconde tras el patrón.</a:t>
            </a:r>
          </a:p>
          <a:p>
            <a:pPr algn="l">
              <a:lnSpc>
                <a:spcPts val="4199"/>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1501769" y="1655178"/>
            <a:ext cx="6203879" cy="2090922"/>
          </a:xfrm>
          <a:prstGeom prst="rect">
            <a:avLst/>
          </a:prstGeom>
        </p:spPr>
        <p:txBody>
          <a:bodyPr anchor="t" rtlCol="false" tIns="0" lIns="0" bIns="0" rIns="0">
            <a:spAutoFit/>
          </a:bodyPr>
          <a:lstStyle/>
          <a:p>
            <a:pPr algn="l">
              <a:lnSpc>
                <a:spcPts val="8259"/>
              </a:lnSpc>
            </a:pPr>
            <a:r>
              <a:rPr lang="en-US" sz="6882">
                <a:solidFill>
                  <a:srgbClr val="94DDDE"/>
                </a:solidFill>
                <a:latin typeface="Josefin Sans Bold"/>
              </a:rPr>
              <a:t>Patrones De Diseño (GOF)</a:t>
            </a:r>
          </a:p>
        </p:txBody>
      </p:sp>
      <p:grpSp>
        <p:nvGrpSpPr>
          <p:cNvPr name="Group 3" id="3"/>
          <p:cNvGrpSpPr/>
          <p:nvPr/>
        </p:nvGrpSpPr>
        <p:grpSpPr>
          <a:xfrm rot="0">
            <a:off x="8830523" y="1167163"/>
            <a:ext cx="8160882" cy="2667035"/>
            <a:chOff x="0" y="0"/>
            <a:chExt cx="10881177" cy="3556047"/>
          </a:xfrm>
        </p:grpSpPr>
        <p:sp>
          <p:nvSpPr>
            <p:cNvPr name="TextBox 4" id="4"/>
            <p:cNvSpPr txBox="true"/>
            <p:nvPr/>
          </p:nvSpPr>
          <p:spPr>
            <a:xfrm rot="0">
              <a:off x="0" y="-66675"/>
              <a:ext cx="10881177" cy="676143"/>
            </a:xfrm>
            <a:prstGeom prst="rect">
              <a:avLst/>
            </a:prstGeom>
          </p:spPr>
          <p:txBody>
            <a:bodyPr anchor="t" rtlCol="false" tIns="0" lIns="0" bIns="0" rIns="0">
              <a:spAutoFit/>
            </a:bodyPr>
            <a:lstStyle/>
            <a:p>
              <a:pPr algn="l">
                <a:lnSpc>
                  <a:spcPts val="4200"/>
                </a:lnSpc>
              </a:pPr>
              <a:r>
                <a:rPr lang="en-US" sz="3000">
                  <a:solidFill>
                    <a:srgbClr val="94DDDE"/>
                  </a:solidFill>
                  <a:latin typeface="Josefin Sans Bold"/>
                </a:rPr>
                <a:t>Significado</a:t>
              </a:r>
            </a:p>
          </p:txBody>
        </p:sp>
        <p:sp>
          <p:nvSpPr>
            <p:cNvPr name="TextBox 5" id="5"/>
            <p:cNvSpPr txBox="true"/>
            <p:nvPr/>
          </p:nvSpPr>
          <p:spPr>
            <a:xfrm rot="0">
              <a:off x="0" y="848018"/>
              <a:ext cx="10881177" cy="2708028"/>
            </a:xfrm>
            <a:prstGeom prst="rect">
              <a:avLst/>
            </a:prstGeom>
          </p:spPr>
          <p:txBody>
            <a:bodyPr anchor="t" rtlCol="false" tIns="0" lIns="0" bIns="0" rIns="0">
              <a:spAutoFit/>
            </a:bodyPr>
            <a:lstStyle/>
            <a:p>
              <a:pPr algn="l">
                <a:lnSpc>
                  <a:spcPts val="3254"/>
                </a:lnSpc>
              </a:pPr>
              <a:r>
                <a:rPr lang="en-US" sz="2325">
                  <a:solidFill>
                    <a:srgbClr val="FEFEFE"/>
                  </a:solidFill>
                  <a:latin typeface="Josefin Sans"/>
                </a:rPr>
                <a:t>GOF, siglas de Gang of Four (pandilla de cuatro), hace referencia a un grupo de cuatro autores de software,</a:t>
              </a:r>
              <a:r>
                <a:rPr lang="en-US" sz="2325">
                  <a:solidFill>
                    <a:srgbClr val="FEFEFE"/>
                  </a:solidFill>
                  <a:latin typeface="Josefin Sans"/>
                </a:rPr>
                <a:t> son reconocidos por su libro publicado en 1994 titulado Design Patterns: Elements of Reusable Object-Oriented Software</a:t>
              </a:r>
            </a:p>
            <a:p>
              <a:pPr algn="l">
                <a:lnSpc>
                  <a:spcPts val="3254"/>
                </a:lnSpc>
              </a:pPr>
            </a:p>
          </p:txBody>
        </p:sp>
      </p:grpSp>
      <p:grpSp>
        <p:nvGrpSpPr>
          <p:cNvPr name="Group 6" id="6"/>
          <p:cNvGrpSpPr/>
          <p:nvPr/>
        </p:nvGrpSpPr>
        <p:grpSpPr>
          <a:xfrm rot="0">
            <a:off x="8830523" y="4748773"/>
            <a:ext cx="8160882" cy="4304905"/>
            <a:chOff x="0" y="0"/>
            <a:chExt cx="10881177" cy="5739873"/>
          </a:xfrm>
        </p:grpSpPr>
        <p:sp>
          <p:nvSpPr>
            <p:cNvPr name="TextBox 7" id="7"/>
            <p:cNvSpPr txBox="true"/>
            <p:nvPr/>
          </p:nvSpPr>
          <p:spPr>
            <a:xfrm rot="0">
              <a:off x="0" y="-66675"/>
              <a:ext cx="10881177" cy="676275"/>
            </a:xfrm>
            <a:prstGeom prst="rect">
              <a:avLst/>
            </a:prstGeom>
          </p:spPr>
          <p:txBody>
            <a:bodyPr anchor="t" rtlCol="false" tIns="0" lIns="0" bIns="0" rIns="0">
              <a:spAutoFit/>
            </a:bodyPr>
            <a:lstStyle/>
            <a:p>
              <a:pPr algn="l">
                <a:lnSpc>
                  <a:spcPts val="4200"/>
                </a:lnSpc>
              </a:pPr>
              <a:r>
                <a:rPr lang="en-US" sz="3000">
                  <a:solidFill>
                    <a:srgbClr val="94DDDE"/>
                  </a:solidFill>
                  <a:latin typeface="Josefin Sans Bold"/>
                </a:rPr>
                <a:t>Funcionalidad</a:t>
              </a:r>
            </a:p>
          </p:txBody>
        </p:sp>
        <p:sp>
          <p:nvSpPr>
            <p:cNvPr name="TextBox 8" id="8"/>
            <p:cNvSpPr txBox="true"/>
            <p:nvPr/>
          </p:nvSpPr>
          <p:spPr>
            <a:xfrm rot="0">
              <a:off x="0" y="848151"/>
              <a:ext cx="10881177" cy="4891723"/>
            </a:xfrm>
            <a:prstGeom prst="rect">
              <a:avLst/>
            </a:prstGeom>
          </p:spPr>
          <p:txBody>
            <a:bodyPr anchor="t" rtlCol="false" tIns="0" lIns="0" bIns="0" rIns="0">
              <a:spAutoFit/>
            </a:bodyPr>
            <a:lstStyle/>
            <a:p>
              <a:pPr algn="l" marL="501968" indent="-250984" lvl="1">
                <a:lnSpc>
                  <a:spcPts val="3254"/>
                </a:lnSpc>
                <a:buFont typeface="Arial"/>
                <a:buChar char="•"/>
              </a:pPr>
              <a:r>
                <a:rPr lang="en-US" sz="2325">
                  <a:solidFill>
                    <a:srgbClr val="FEFEFE"/>
                  </a:solidFill>
                  <a:latin typeface="Josefin Sans"/>
                </a:rPr>
                <a:t>Escribir código más flexible y adaptable a cambios futuros.</a:t>
              </a:r>
            </a:p>
            <a:p>
              <a:pPr algn="l" marL="501968" indent="-250984" lvl="1">
                <a:lnSpc>
                  <a:spcPts val="3254"/>
                </a:lnSpc>
                <a:buFont typeface="Arial"/>
                <a:buChar char="•"/>
              </a:pPr>
              <a:r>
                <a:rPr lang="en-US" sz="2325">
                  <a:solidFill>
                    <a:srgbClr val="FEFEFE"/>
                  </a:solidFill>
                  <a:latin typeface="Josefin Sans"/>
                </a:rPr>
                <a:t>Mejorar la comunicación y comprensión entre los miembros del equipo de desarrollo.</a:t>
              </a:r>
            </a:p>
            <a:p>
              <a:pPr algn="l" marL="501968" indent="-250984" lvl="1">
                <a:lnSpc>
                  <a:spcPts val="3254"/>
                </a:lnSpc>
                <a:buFont typeface="Arial"/>
                <a:buChar char="•"/>
              </a:pPr>
              <a:r>
                <a:rPr lang="en-US" sz="2325">
                  <a:solidFill>
                    <a:srgbClr val="FEFEFE"/>
                  </a:solidFill>
                  <a:latin typeface="Josefin Sans"/>
                </a:rPr>
                <a:t>Crear software</a:t>
              </a:r>
              <a:r>
                <a:rPr lang="en-US" sz="2325">
                  <a:solidFill>
                    <a:srgbClr val="FEFEFE"/>
                  </a:solidFill>
                  <a:latin typeface="Josefin Sans"/>
                </a:rPr>
                <a:t> más fácil de mantener y extender.</a:t>
              </a:r>
            </a:p>
            <a:p>
              <a:pPr algn="l" marL="501968" indent="-250984" lvl="1">
                <a:lnSpc>
                  <a:spcPts val="3254"/>
                </a:lnSpc>
                <a:buFont typeface="Arial"/>
                <a:buChar char="•"/>
              </a:pPr>
              <a:r>
                <a:rPr lang="en-US" sz="2325">
                  <a:solidFill>
                    <a:srgbClr val="FEFEFE"/>
                  </a:solidFill>
                  <a:latin typeface="Josefin Sans"/>
                </a:rPr>
                <a:t>Reducir el tiempo de desarrollo al reutilizar soluciones ya probadas..</a:t>
              </a:r>
            </a:p>
            <a:p>
              <a:pPr algn="l">
                <a:lnSpc>
                  <a:spcPts val="3254"/>
                </a:lnSpc>
              </a:pPr>
            </a:p>
            <a:p>
              <a:pPr algn="l">
                <a:lnSpc>
                  <a:spcPts val="3254"/>
                </a:lnSpc>
              </a:pPr>
            </a:p>
          </p:txBody>
        </p:sp>
      </p:grpSp>
      <p:grpSp>
        <p:nvGrpSpPr>
          <p:cNvPr name="Group 9" id="9"/>
          <p:cNvGrpSpPr/>
          <p:nvPr/>
        </p:nvGrpSpPr>
        <p:grpSpPr>
          <a:xfrm rot="0">
            <a:off x="1501769" y="4748773"/>
            <a:ext cx="6374364" cy="3466319"/>
            <a:chOff x="0" y="0"/>
            <a:chExt cx="8499152" cy="4621759"/>
          </a:xfrm>
        </p:grpSpPr>
        <p:sp>
          <p:nvSpPr>
            <p:cNvPr name="TextBox 10" id="10"/>
            <p:cNvSpPr txBox="true"/>
            <p:nvPr/>
          </p:nvSpPr>
          <p:spPr>
            <a:xfrm rot="0">
              <a:off x="0" y="-66675"/>
              <a:ext cx="8499152" cy="684587"/>
            </a:xfrm>
            <a:prstGeom prst="rect">
              <a:avLst/>
            </a:prstGeom>
          </p:spPr>
          <p:txBody>
            <a:bodyPr anchor="t" rtlCol="false" tIns="0" lIns="0" bIns="0" rIns="0">
              <a:spAutoFit/>
            </a:bodyPr>
            <a:lstStyle/>
            <a:p>
              <a:pPr algn="l">
                <a:lnSpc>
                  <a:spcPts val="4258"/>
                </a:lnSpc>
              </a:pPr>
              <a:r>
                <a:rPr lang="en-US" sz="3041">
                  <a:solidFill>
                    <a:srgbClr val="94DDDE"/>
                  </a:solidFill>
                  <a:latin typeface="Josefin Sans Bold"/>
                </a:rPr>
                <a:t>Infuencia</a:t>
              </a:r>
            </a:p>
          </p:txBody>
        </p:sp>
        <p:sp>
          <p:nvSpPr>
            <p:cNvPr name="TextBox 11" id="11"/>
            <p:cNvSpPr txBox="true"/>
            <p:nvPr/>
          </p:nvSpPr>
          <p:spPr>
            <a:xfrm rot="0">
              <a:off x="0" y="760501"/>
              <a:ext cx="8499152" cy="3861258"/>
            </a:xfrm>
            <a:prstGeom prst="rect">
              <a:avLst/>
            </a:prstGeom>
          </p:spPr>
          <p:txBody>
            <a:bodyPr anchor="t" rtlCol="false" tIns="0" lIns="0" bIns="0" rIns="0">
              <a:spAutoFit/>
            </a:bodyPr>
            <a:lstStyle/>
            <a:p>
              <a:pPr algn="l">
                <a:lnSpc>
                  <a:spcPts val="3300"/>
                </a:lnSpc>
              </a:pPr>
              <a:r>
                <a:rPr lang="en-US" sz="2357">
                  <a:solidFill>
                    <a:srgbClr val="FEFEFE"/>
                  </a:solidFill>
                  <a:latin typeface="Josefin Sans"/>
                </a:rPr>
                <a:t>Ha trascendido el ámbito de la programación orientada a objetos, siendo aplicables a diversos lenguajes de programación y paradigmas de diseño. ofreciendo soluciones efectivas a problemas comunes de diseño y promoviendo la creación de software más flexible.</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1028700" y="1411660"/>
            <a:ext cx="11500612" cy="2624500"/>
            <a:chOff x="0" y="0"/>
            <a:chExt cx="15334149" cy="3499333"/>
          </a:xfrm>
        </p:grpSpPr>
        <p:sp>
          <p:nvSpPr>
            <p:cNvPr name="TextBox 3" id="3"/>
            <p:cNvSpPr txBox="true"/>
            <p:nvPr/>
          </p:nvSpPr>
          <p:spPr>
            <a:xfrm rot="0">
              <a:off x="0" y="190500"/>
              <a:ext cx="15334149" cy="1103173"/>
            </a:xfrm>
            <a:prstGeom prst="rect">
              <a:avLst/>
            </a:prstGeom>
          </p:spPr>
          <p:txBody>
            <a:bodyPr anchor="t" rtlCol="false" tIns="0" lIns="0" bIns="0" rIns="0">
              <a:spAutoFit/>
            </a:bodyPr>
            <a:lstStyle/>
            <a:p>
              <a:pPr algn="l">
                <a:lnSpc>
                  <a:spcPts val="5440"/>
                </a:lnSpc>
              </a:pPr>
              <a:r>
                <a:rPr lang="en-US" sz="6400" spc="-64">
                  <a:solidFill>
                    <a:srgbClr val="F7B4A7"/>
                  </a:solidFill>
                  <a:latin typeface="Josefin Sans Bold"/>
                </a:rPr>
                <a:t>Patrones De Diseño (GOF)</a:t>
              </a:r>
            </a:p>
          </p:txBody>
        </p:sp>
        <p:sp>
          <p:nvSpPr>
            <p:cNvPr name="TextBox 4" id="4"/>
            <p:cNvSpPr txBox="true"/>
            <p:nvPr/>
          </p:nvSpPr>
          <p:spPr>
            <a:xfrm rot="0">
              <a:off x="0" y="1497560"/>
              <a:ext cx="15334149" cy="1991614"/>
            </a:xfrm>
            <a:prstGeom prst="rect">
              <a:avLst/>
            </a:prstGeom>
          </p:spPr>
          <p:txBody>
            <a:bodyPr anchor="t" rtlCol="false" tIns="0" lIns="0" bIns="0" rIns="0">
              <a:spAutoFit/>
            </a:bodyPr>
            <a:lstStyle/>
            <a:p>
              <a:pPr algn="l">
                <a:lnSpc>
                  <a:spcPts val="4055"/>
                </a:lnSpc>
              </a:pPr>
              <a:r>
                <a:rPr lang="en-US" sz="2399" spc="479">
                  <a:solidFill>
                    <a:srgbClr val="94DDDE"/>
                  </a:solidFill>
                  <a:latin typeface="Josefin Sans"/>
                </a:rPr>
                <a:t>PATRONES DE DISEÑO GOF: SOLUCIONES INTELIGENTES PARA UN SOFTWARE ROBUSTO Y FLEXIBLE.</a:t>
              </a:r>
            </a:p>
          </p:txBody>
        </p:sp>
      </p:grpSp>
      <p:sp>
        <p:nvSpPr>
          <p:cNvPr name="Freeform 5" id="5"/>
          <p:cNvSpPr/>
          <p:nvPr/>
        </p:nvSpPr>
        <p:spPr>
          <a:xfrm flipH="false" flipV="false" rot="0">
            <a:off x="12956694" y="-970901"/>
            <a:ext cx="5909441" cy="6109385"/>
          </a:xfrm>
          <a:custGeom>
            <a:avLst/>
            <a:gdLst/>
            <a:ahLst/>
            <a:cxnLst/>
            <a:rect r="r" b="b" t="t" l="l"/>
            <a:pathLst>
              <a:path h="6109385" w="5909441">
                <a:moveTo>
                  <a:pt x="0" y="0"/>
                </a:moveTo>
                <a:lnTo>
                  <a:pt x="5909441" y="0"/>
                </a:lnTo>
                <a:lnTo>
                  <a:pt x="5909441" y="6109385"/>
                </a:lnTo>
                <a:lnTo>
                  <a:pt x="0" y="61093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6713870" y="6288862"/>
            <a:ext cx="4467274" cy="2334896"/>
          </a:xfrm>
          <a:prstGeom prst="rect">
            <a:avLst/>
          </a:prstGeom>
        </p:spPr>
        <p:txBody>
          <a:bodyPr anchor="t" rtlCol="false" tIns="0" lIns="0" bIns="0" rIns="0">
            <a:spAutoFit/>
          </a:bodyPr>
          <a:lstStyle/>
          <a:p>
            <a:pPr algn="l">
              <a:lnSpc>
                <a:spcPts val="3079"/>
              </a:lnSpc>
            </a:pPr>
            <a:r>
              <a:rPr lang="en-US" sz="2199">
                <a:solidFill>
                  <a:srgbClr val="94DDDE"/>
                </a:solidFill>
                <a:latin typeface="Josefin Sans"/>
              </a:rPr>
              <a:t>Se centran en los mecanismos de creación de objetos, proporcionando maneras de crear objetos que aumenten la flexibilidad y reutilización del código. </a:t>
            </a:r>
          </a:p>
        </p:txBody>
      </p:sp>
      <p:sp>
        <p:nvSpPr>
          <p:cNvPr name="TextBox 7" id="7"/>
          <p:cNvSpPr txBox="true"/>
          <p:nvPr/>
        </p:nvSpPr>
        <p:spPr>
          <a:xfrm rot="0">
            <a:off x="12365347" y="6288862"/>
            <a:ext cx="5187312" cy="2334896"/>
          </a:xfrm>
          <a:prstGeom prst="rect">
            <a:avLst/>
          </a:prstGeom>
        </p:spPr>
        <p:txBody>
          <a:bodyPr anchor="t" rtlCol="false" tIns="0" lIns="0" bIns="0" rIns="0">
            <a:spAutoFit/>
          </a:bodyPr>
          <a:lstStyle/>
          <a:p>
            <a:pPr algn="l">
              <a:lnSpc>
                <a:spcPts val="3079"/>
              </a:lnSpc>
            </a:pPr>
            <a:r>
              <a:rPr lang="en-US" sz="2199">
                <a:solidFill>
                  <a:srgbClr val="94DDDE"/>
                </a:solidFill>
                <a:latin typeface="Josefin Sans"/>
              </a:rPr>
              <a:t>Se ocupan de cómo se componen las clases y los objetos para formar estructuras más grandes y complejas. Estos patrones ayudan a garantizar que si un componente se cambia, el sistema general no se vea afectado.</a:t>
            </a:r>
          </a:p>
        </p:txBody>
      </p:sp>
      <p:sp>
        <p:nvSpPr>
          <p:cNvPr name="TextBox 8" id="8"/>
          <p:cNvSpPr txBox="true"/>
          <p:nvPr/>
        </p:nvSpPr>
        <p:spPr>
          <a:xfrm rot="0">
            <a:off x="1028700" y="5600120"/>
            <a:ext cx="4310914" cy="507300"/>
          </a:xfrm>
          <a:prstGeom prst="rect">
            <a:avLst/>
          </a:prstGeom>
        </p:spPr>
        <p:txBody>
          <a:bodyPr anchor="t" rtlCol="false" tIns="0" lIns="0" bIns="0" rIns="0">
            <a:spAutoFit/>
          </a:bodyPr>
          <a:lstStyle/>
          <a:p>
            <a:pPr algn="just">
              <a:lnSpc>
                <a:spcPts val="4059"/>
              </a:lnSpc>
            </a:pPr>
            <a:r>
              <a:rPr lang="en-US" sz="2899">
                <a:solidFill>
                  <a:srgbClr val="F7B4A7"/>
                </a:solidFill>
                <a:latin typeface="Josefin Sans Bold"/>
              </a:rPr>
              <a:t>Comportamentales</a:t>
            </a:r>
          </a:p>
        </p:txBody>
      </p:sp>
      <p:sp>
        <p:nvSpPr>
          <p:cNvPr name="TextBox 9" id="9"/>
          <p:cNvSpPr txBox="true"/>
          <p:nvPr/>
        </p:nvSpPr>
        <p:spPr>
          <a:xfrm rot="0">
            <a:off x="1028700" y="6288862"/>
            <a:ext cx="4868452" cy="2334896"/>
          </a:xfrm>
          <a:prstGeom prst="rect">
            <a:avLst/>
          </a:prstGeom>
        </p:spPr>
        <p:txBody>
          <a:bodyPr anchor="t" rtlCol="false" tIns="0" lIns="0" bIns="0" rIns="0">
            <a:spAutoFit/>
          </a:bodyPr>
          <a:lstStyle/>
          <a:p>
            <a:pPr algn="l">
              <a:lnSpc>
                <a:spcPts val="3079"/>
              </a:lnSpc>
            </a:pPr>
            <a:r>
              <a:rPr lang="en-US" sz="2199">
                <a:solidFill>
                  <a:srgbClr val="94DDDE"/>
                </a:solidFill>
                <a:latin typeface="Josefin Sans"/>
              </a:rPr>
              <a:t>Se enfocan en la forma en que los objetos interactúan y se comunican entre sí. Su objetivo es mejorar la asignación de responsabilidades entre los objetos, facilitando la comunicación y coordinación de acciones.</a:t>
            </a:r>
          </a:p>
        </p:txBody>
      </p:sp>
      <p:sp>
        <p:nvSpPr>
          <p:cNvPr name="TextBox 10" id="10"/>
          <p:cNvSpPr txBox="true"/>
          <p:nvPr/>
        </p:nvSpPr>
        <p:spPr>
          <a:xfrm rot="0">
            <a:off x="6712542" y="5616990"/>
            <a:ext cx="4310914" cy="507300"/>
          </a:xfrm>
          <a:prstGeom prst="rect">
            <a:avLst/>
          </a:prstGeom>
        </p:spPr>
        <p:txBody>
          <a:bodyPr anchor="t" rtlCol="false" tIns="0" lIns="0" bIns="0" rIns="0">
            <a:spAutoFit/>
          </a:bodyPr>
          <a:lstStyle/>
          <a:p>
            <a:pPr algn="just">
              <a:lnSpc>
                <a:spcPts val="4059"/>
              </a:lnSpc>
            </a:pPr>
            <a:r>
              <a:rPr lang="en-US" sz="2899">
                <a:solidFill>
                  <a:srgbClr val="F7B4A7"/>
                </a:solidFill>
                <a:latin typeface="Josefin Sans Bold"/>
              </a:rPr>
              <a:t>Creacionales</a:t>
            </a:r>
          </a:p>
        </p:txBody>
      </p:sp>
      <p:sp>
        <p:nvSpPr>
          <p:cNvPr name="TextBox 11" id="11"/>
          <p:cNvSpPr txBox="true"/>
          <p:nvPr/>
        </p:nvSpPr>
        <p:spPr>
          <a:xfrm rot="0">
            <a:off x="12396383" y="5600120"/>
            <a:ext cx="4310914" cy="507300"/>
          </a:xfrm>
          <a:prstGeom prst="rect">
            <a:avLst/>
          </a:prstGeom>
        </p:spPr>
        <p:txBody>
          <a:bodyPr anchor="t" rtlCol="false" tIns="0" lIns="0" bIns="0" rIns="0">
            <a:spAutoFit/>
          </a:bodyPr>
          <a:lstStyle/>
          <a:p>
            <a:pPr algn="just">
              <a:lnSpc>
                <a:spcPts val="4059"/>
              </a:lnSpc>
            </a:pPr>
            <a:r>
              <a:rPr lang="en-US" sz="2899">
                <a:solidFill>
                  <a:srgbClr val="F7B4A7"/>
                </a:solidFill>
                <a:latin typeface="Josefin Sans Bold"/>
              </a:rPr>
              <a:t>Estructurales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grpSp>
        <p:nvGrpSpPr>
          <p:cNvPr name="Group 2" id="2"/>
          <p:cNvGrpSpPr/>
          <p:nvPr/>
        </p:nvGrpSpPr>
        <p:grpSpPr>
          <a:xfrm rot="0">
            <a:off x="92917" y="5691461"/>
            <a:ext cx="3859828" cy="1494089"/>
            <a:chOff x="0" y="0"/>
            <a:chExt cx="5146437" cy="1992119"/>
          </a:xfrm>
        </p:grpSpPr>
        <p:sp>
          <p:nvSpPr>
            <p:cNvPr name="TextBox 3" id="3"/>
            <p:cNvSpPr txBox="true"/>
            <p:nvPr/>
          </p:nvSpPr>
          <p:spPr>
            <a:xfrm rot="0">
              <a:off x="0" y="593135"/>
              <a:ext cx="5146437" cy="1398984"/>
            </a:xfrm>
            <a:prstGeom prst="rect">
              <a:avLst/>
            </a:prstGeom>
          </p:spPr>
          <p:txBody>
            <a:bodyPr anchor="t" rtlCol="false" tIns="0" lIns="0" bIns="0" rIns="0">
              <a:spAutoFit/>
            </a:bodyPr>
            <a:lstStyle/>
            <a:p>
              <a:pPr algn="ctr">
                <a:lnSpc>
                  <a:spcPts val="2800"/>
                </a:lnSpc>
              </a:pPr>
              <a:r>
                <a:rPr lang="en-US" sz="2000">
                  <a:solidFill>
                    <a:srgbClr val="2B4B82"/>
                  </a:solidFill>
                  <a:latin typeface="Josefin Sans"/>
                </a:rPr>
                <a:t>Garantiza que una clase tenga una sola instancia y proporciona un punto de acceso global a ella.</a:t>
              </a:r>
            </a:p>
          </p:txBody>
        </p:sp>
        <p:sp>
          <p:nvSpPr>
            <p:cNvPr name="TextBox 4" id="4"/>
            <p:cNvSpPr txBox="true"/>
            <p:nvPr/>
          </p:nvSpPr>
          <p:spPr>
            <a:xfrm rot="0">
              <a:off x="0" y="-66675"/>
              <a:ext cx="5146437" cy="548698"/>
            </a:xfrm>
            <a:prstGeom prst="rect">
              <a:avLst/>
            </a:prstGeom>
          </p:spPr>
          <p:txBody>
            <a:bodyPr anchor="t" rtlCol="false" tIns="0" lIns="0" bIns="0" rIns="0">
              <a:spAutoFit/>
            </a:bodyPr>
            <a:lstStyle/>
            <a:p>
              <a:pPr algn="ctr">
                <a:lnSpc>
                  <a:spcPts val="3359"/>
                </a:lnSpc>
              </a:pPr>
              <a:r>
                <a:rPr lang="en-US" sz="2400">
                  <a:solidFill>
                    <a:srgbClr val="2B4B82"/>
                  </a:solidFill>
                  <a:latin typeface="Josefin Sans Bold"/>
                </a:rPr>
                <a:t>Singleton:</a:t>
              </a:r>
            </a:p>
          </p:txBody>
        </p:sp>
      </p:grpSp>
      <p:sp>
        <p:nvSpPr>
          <p:cNvPr name="TextBox 5" id="5"/>
          <p:cNvSpPr txBox="true"/>
          <p:nvPr/>
        </p:nvSpPr>
        <p:spPr>
          <a:xfrm rot="0">
            <a:off x="1329040" y="4890814"/>
            <a:ext cx="693791" cy="721863"/>
          </a:xfrm>
          <a:prstGeom prst="rect">
            <a:avLst/>
          </a:prstGeom>
        </p:spPr>
        <p:txBody>
          <a:bodyPr anchor="t" rtlCol="false" tIns="0" lIns="0" bIns="0" rIns="0">
            <a:spAutoFit/>
          </a:bodyPr>
          <a:lstStyle/>
          <a:p>
            <a:pPr algn="ctr">
              <a:lnSpc>
                <a:spcPts val="5880"/>
              </a:lnSpc>
            </a:pPr>
            <a:r>
              <a:rPr lang="en-US" sz="4200" spc="718">
                <a:solidFill>
                  <a:srgbClr val="2B4B82"/>
                </a:solidFill>
                <a:latin typeface="Josefin Sans Bold"/>
              </a:rPr>
              <a:t>1</a:t>
            </a:r>
          </a:p>
        </p:txBody>
      </p:sp>
      <p:sp>
        <p:nvSpPr>
          <p:cNvPr name="TextBox 6" id="6"/>
          <p:cNvSpPr txBox="true"/>
          <p:nvPr/>
        </p:nvSpPr>
        <p:spPr>
          <a:xfrm rot="0">
            <a:off x="4261567" y="4890814"/>
            <a:ext cx="693791" cy="721863"/>
          </a:xfrm>
          <a:prstGeom prst="rect">
            <a:avLst/>
          </a:prstGeom>
        </p:spPr>
        <p:txBody>
          <a:bodyPr anchor="t" rtlCol="false" tIns="0" lIns="0" bIns="0" rIns="0">
            <a:spAutoFit/>
          </a:bodyPr>
          <a:lstStyle/>
          <a:p>
            <a:pPr algn="ctr">
              <a:lnSpc>
                <a:spcPts val="5880"/>
              </a:lnSpc>
            </a:pPr>
            <a:r>
              <a:rPr lang="en-US" sz="4200" spc="718">
                <a:solidFill>
                  <a:srgbClr val="2B4B82"/>
                </a:solidFill>
                <a:latin typeface="Josefin Sans Bold"/>
              </a:rPr>
              <a:t>2</a:t>
            </a:r>
          </a:p>
        </p:txBody>
      </p:sp>
      <p:sp>
        <p:nvSpPr>
          <p:cNvPr name="AutoShape 7" id="7"/>
          <p:cNvSpPr/>
          <p:nvPr/>
        </p:nvSpPr>
        <p:spPr>
          <a:xfrm>
            <a:off x="2022831" y="5294608"/>
            <a:ext cx="2238736" cy="0"/>
          </a:xfrm>
          <a:prstGeom prst="line">
            <a:avLst/>
          </a:prstGeom>
          <a:ln cap="flat" w="28575">
            <a:solidFill>
              <a:srgbClr val="2B4B82"/>
            </a:solidFill>
            <a:prstDash val="solid"/>
            <a:headEnd type="none" len="sm" w="sm"/>
            <a:tailEnd type="none" len="sm" w="sm"/>
          </a:ln>
        </p:spPr>
      </p:sp>
      <p:grpSp>
        <p:nvGrpSpPr>
          <p:cNvPr name="Group 8" id="8"/>
          <p:cNvGrpSpPr/>
          <p:nvPr/>
        </p:nvGrpSpPr>
        <p:grpSpPr>
          <a:xfrm rot="0">
            <a:off x="2892738" y="3101450"/>
            <a:ext cx="3377072" cy="1494089"/>
            <a:chOff x="0" y="0"/>
            <a:chExt cx="4502763" cy="1992119"/>
          </a:xfrm>
        </p:grpSpPr>
        <p:sp>
          <p:nvSpPr>
            <p:cNvPr name="TextBox 9" id="9"/>
            <p:cNvSpPr txBox="true"/>
            <p:nvPr/>
          </p:nvSpPr>
          <p:spPr>
            <a:xfrm rot="0">
              <a:off x="0" y="593135"/>
              <a:ext cx="4502763" cy="1398984"/>
            </a:xfrm>
            <a:prstGeom prst="rect">
              <a:avLst/>
            </a:prstGeom>
          </p:spPr>
          <p:txBody>
            <a:bodyPr anchor="t" rtlCol="false" tIns="0" lIns="0" bIns="0" rIns="0">
              <a:spAutoFit/>
            </a:bodyPr>
            <a:lstStyle/>
            <a:p>
              <a:pPr algn="ctr">
                <a:lnSpc>
                  <a:spcPts val="2800"/>
                </a:lnSpc>
              </a:pPr>
              <a:r>
                <a:rPr lang="en-US" sz="2000">
                  <a:solidFill>
                    <a:srgbClr val="2B4B82"/>
                  </a:solidFill>
                  <a:latin typeface="Josefin Sans"/>
                </a:rPr>
                <a:t>Proporciona una interfaz para crear familias de objetos relacionados.</a:t>
              </a:r>
            </a:p>
          </p:txBody>
        </p:sp>
        <p:sp>
          <p:nvSpPr>
            <p:cNvPr name="TextBox 10" id="10"/>
            <p:cNvSpPr txBox="true"/>
            <p:nvPr/>
          </p:nvSpPr>
          <p:spPr>
            <a:xfrm rot="0">
              <a:off x="0" y="-66675"/>
              <a:ext cx="4502763" cy="548698"/>
            </a:xfrm>
            <a:prstGeom prst="rect">
              <a:avLst/>
            </a:prstGeom>
          </p:spPr>
          <p:txBody>
            <a:bodyPr anchor="t" rtlCol="false" tIns="0" lIns="0" bIns="0" rIns="0">
              <a:spAutoFit/>
            </a:bodyPr>
            <a:lstStyle/>
            <a:p>
              <a:pPr algn="ctr">
                <a:lnSpc>
                  <a:spcPts val="3359"/>
                </a:lnSpc>
              </a:pPr>
              <a:r>
                <a:rPr lang="en-US" sz="2400">
                  <a:solidFill>
                    <a:srgbClr val="2B4B82"/>
                  </a:solidFill>
                  <a:latin typeface="Josefin Sans Bold"/>
                </a:rPr>
                <a:t>Abstract Factory</a:t>
              </a:r>
            </a:p>
          </p:txBody>
        </p:sp>
      </p:grpSp>
      <p:grpSp>
        <p:nvGrpSpPr>
          <p:cNvPr name="Group 11" id="11"/>
          <p:cNvGrpSpPr/>
          <p:nvPr/>
        </p:nvGrpSpPr>
        <p:grpSpPr>
          <a:xfrm rot="0">
            <a:off x="5546148" y="5691461"/>
            <a:ext cx="3839445" cy="1494089"/>
            <a:chOff x="0" y="0"/>
            <a:chExt cx="5119261" cy="1992119"/>
          </a:xfrm>
        </p:grpSpPr>
        <p:sp>
          <p:nvSpPr>
            <p:cNvPr name="TextBox 12" id="12"/>
            <p:cNvSpPr txBox="true"/>
            <p:nvPr/>
          </p:nvSpPr>
          <p:spPr>
            <a:xfrm rot="0">
              <a:off x="0" y="593135"/>
              <a:ext cx="5119261" cy="1398984"/>
            </a:xfrm>
            <a:prstGeom prst="rect">
              <a:avLst/>
            </a:prstGeom>
          </p:spPr>
          <p:txBody>
            <a:bodyPr anchor="t" rtlCol="false" tIns="0" lIns="0" bIns="0" rIns="0">
              <a:spAutoFit/>
            </a:bodyPr>
            <a:lstStyle/>
            <a:p>
              <a:pPr algn="ctr">
                <a:lnSpc>
                  <a:spcPts val="2800"/>
                </a:lnSpc>
              </a:pPr>
              <a:r>
                <a:rPr lang="en-US" sz="2000">
                  <a:solidFill>
                    <a:srgbClr val="2B4B82"/>
                  </a:solidFill>
                  <a:latin typeface="Josefin Sans"/>
                </a:rPr>
                <a:t> Encapsula un algoritmo en una clase y lo hace intercambiable con otros algoritmos.</a:t>
              </a:r>
            </a:p>
          </p:txBody>
        </p:sp>
        <p:sp>
          <p:nvSpPr>
            <p:cNvPr name="TextBox 13" id="13"/>
            <p:cNvSpPr txBox="true"/>
            <p:nvPr/>
          </p:nvSpPr>
          <p:spPr>
            <a:xfrm rot="0">
              <a:off x="0" y="-66675"/>
              <a:ext cx="5119261" cy="548698"/>
            </a:xfrm>
            <a:prstGeom prst="rect">
              <a:avLst/>
            </a:prstGeom>
          </p:spPr>
          <p:txBody>
            <a:bodyPr anchor="t" rtlCol="false" tIns="0" lIns="0" bIns="0" rIns="0">
              <a:spAutoFit/>
            </a:bodyPr>
            <a:lstStyle/>
            <a:p>
              <a:pPr algn="ctr">
                <a:lnSpc>
                  <a:spcPts val="3360"/>
                </a:lnSpc>
              </a:pPr>
              <a:r>
                <a:rPr lang="en-US" sz="2400">
                  <a:solidFill>
                    <a:srgbClr val="2B4B82"/>
                  </a:solidFill>
                  <a:latin typeface="Josefin Sans Bold"/>
                </a:rPr>
                <a:t>Strategy</a:t>
              </a:r>
            </a:p>
          </p:txBody>
        </p:sp>
      </p:grpSp>
      <p:grpSp>
        <p:nvGrpSpPr>
          <p:cNvPr name="Group 14" id="14"/>
          <p:cNvGrpSpPr/>
          <p:nvPr/>
        </p:nvGrpSpPr>
        <p:grpSpPr>
          <a:xfrm rot="0">
            <a:off x="8223309" y="3101450"/>
            <a:ext cx="3857393" cy="1494089"/>
            <a:chOff x="0" y="0"/>
            <a:chExt cx="5143191" cy="1992119"/>
          </a:xfrm>
        </p:grpSpPr>
        <p:sp>
          <p:nvSpPr>
            <p:cNvPr name="TextBox 15" id="15"/>
            <p:cNvSpPr txBox="true"/>
            <p:nvPr/>
          </p:nvSpPr>
          <p:spPr>
            <a:xfrm rot="0">
              <a:off x="0" y="593135"/>
              <a:ext cx="5143191" cy="1398984"/>
            </a:xfrm>
            <a:prstGeom prst="rect">
              <a:avLst/>
            </a:prstGeom>
          </p:spPr>
          <p:txBody>
            <a:bodyPr anchor="t" rtlCol="false" tIns="0" lIns="0" bIns="0" rIns="0">
              <a:spAutoFit/>
            </a:bodyPr>
            <a:lstStyle/>
            <a:p>
              <a:pPr algn="ctr">
                <a:lnSpc>
                  <a:spcPts val="2800"/>
                </a:lnSpc>
              </a:pPr>
              <a:r>
                <a:rPr lang="en-US" sz="2000">
                  <a:solidFill>
                    <a:srgbClr val="2B4B82"/>
                  </a:solidFill>
                  <a:latin typeface="Josefin Sans"/>
                </a:rPr>
                <a:t>Encapsula una solicitud como un objeto, lo que permite agrupar, almacenar y rehacer solicitudes.</a:t>
              </a:r>
            </a:p>
          </p:txBody>
        </p:sp>
        <p:sp>
          <p:nvSpPr>
            <p:cNvPr name="TextBox 16" id="16"/>
            <p:cNvSpPr txBox="true"/>
            <p:nvPr/>
          </p:nvSpPr>
          <p:spPr>
            <a:xfrm rot="0">
              <a:off x="0" y="-66675"/>
              <a:ext cx="5143191" cy="548698"/>
            </a:xfrm>
            <a:prstGeom prst="rect">
              <a:avLst/>
            </a:prstGeom>
          </p:spPr>
          <p:txBody>
            <a:bodyPr anchor="t" rtlCol="false" tIns="0" lIns="0" bIns="0" rIns="0">
              <a:spAutoFit/>
            </a:bodyPr>
            <a:lstStyle/>
            <a:p>
              <a:pPr algn="ctr">
                <a:lnSpc>
                  <a:spcPts val="3359"/>
                </a:lnSpc>
              </a:pPr>
              <a:r>
                <a:rPr lang="en-US" sz="2400">
                  <a:solidFill>
                    <a:srgbClr val="2B4B82"/>
                  </a:solidFill>
                  <a:latin typeface="Josefin Sans Bold"/>
                </a:rPr>
                <a:t>Command</a:t>
              </a:r>
            </a:p>
          </p:txBody>
        </p:sp>
      </p:grpSp>
      <p:grpSp>
        <p:nvGrpSpPr>
          <p:cNvPr name="Group 17" id="17"/>
          <p:cNvGrpSpPr/>
          <p:nvPr/>
        </p:nvGrpSpPr>
        <p:grpSpPr>
          <a:xfrm rot="0">
            <a:off x="11203578" y="5691461"/>
            <a:ext cx="4154157" cy="1494089"/>
            <a:chOff x="0" y="0"/>
            <a:chExt cx="5538876" cy="1992119"/>
          </a:xfrm>
        </p:grpSpPr>
        <p:sp>
          <p:nvSpPr>
            <p:cNvPr name="TextBox 18" id="18"/>
            <p:cNvSpPr txBox="true"/>
            <p:nvPr/>
          </p:nvSpPr>
          <p:spPr>
            <a:xfrm rot="0">
              <a:off x="0" y="593135"/>
              <a:ext cx="5538876" cy="1398984"/>
            </a:xfrm>
            <a:prstGeom prst="rect">
              <a:avLst/>
            </a:prstGeom>
          </p:spPr>
          <p:txBody>
            <a:bodyPr anchor="t" rtlCol="false" tIns="0" lIns="0" bIns="0" rIns="0">
              <a:spAutoFit/>
            </a:bodyPr>
            <a:lstStyle/>
            <a:p>
              <a:pPr algn="ctr">
                <a:lnSpc>
                  <a:spcPts val="2800"/>
                </a:lnSpc>
              </a:pPr>
              <a:r>
                <a:rPr lang="en-US" sz="2000">
                  <a:solidFill>
                    <a:srgbClr val="2B4B82"/>
                  </a:solidFill>
                  <a:latin typeface="Josefin Sans"/>
                </a:rPr>
                <a:t>Permite acceder secuencialmente a los elementos de una colección sin exponer su representación interna.</a:t>
              </a:r>
            </a:p>
          </p:txBody>
        </p:sp>
        <p:sp>
          <p:nvSpPr>
            <p:cNvPr name="TextBox 19" id="19"/>
            <p:cNvSpPr txBox="true"/>
            <p:nvPr/>
          </p:nvSpPr>
          <p:spPr>
            <a:xfrm rot="0">
              <a:off x="0" y="-66675"/>
              <a:ext cx="5538876" cy="548698"/>
            </a:xfrm>
            <a:prstGeom prst="rect">
              <a:avLst/>
            </a:prstGeom>
          </p:spPr>
          <p:txBody>
            <a:bodyPr anchor="t" rtlCol="false" tIns="0" lIns="0" bIns="0" rIns="0">
              <a:spAutoFit/>
            </a:bodyPr>
            <a:lstStyle/>
            <a:p>
              <a:pPr algn="ctr">
                <a:lnSpc>
                  <a:spcPts val="3359"/>
                </a:lnSpc>
              </a:pPr>
              <a:r>
                <a:rPr lang="en-US" sz="2400">
                  <a:solidFill>
                    <a:srgbClr val="2B4B82"/>
                  </a:solidFill>
                  <a:latin typeface="Josefin Sans Bold"/>
                </a:rPr>
                <a:t>Iterator</a:t>
              </a:r>
            </a:p>
          </p:txBody>
        </p:sp>
      </p:grpSp>
      <p:sp>
        <p:nvSpPr>
          <p:cNvPr name="TextBox 20" id="20"/>
          <p:cNvSpPr txBox="true"/>
          <p:nvPr/>
        </p:nvSpPr>
        <p:spPr>
          <a:xfrm rot="0">
            <a:off x="7021569" y="4890814"/>
            <a:ext cx="693791" cy="721863"/>
          </a:xfrm>
          <a:prstGeom prst="rect">
            <a:avLst/>
          </a:prstGeom>
        </p:spPr>
        <p:txBody>
          <a:bodyPr anchor="t" rtlCol="false" tIns="0" lIns="0" bIns="0" rIns="0">
            <a:spAutoFit/>
          </a:bodyPr>
          <a:lstStyle/>
          <a:p>
            <a:pPr algn="ctr">
              <a:lnSpc>
                <a:spcPts val="5880"/>
              </a:lnSpc>
            </a:pPr>
            <a:r>
              <a:rPr lang="en-US" sz="4200" spc="718">
                <a:solidFill>
                  <a:srgbClr val="2B4B82"/>
                </a:solidFill>
                <a:latin typeface="Josefin Sans Bold"/>
              </a:rPr>
              <a:t>3</a:t>
            </a:r>
          </a:p>
        </p:txBody>
      </p:sp>
      <p:sp>
        <p:nvSpPr>
          <p:cNvPr name="AutoShape 21" id="21"/>
          <p:cNvSpPr/>
          <p:nvPr/>
        </p:nvSpPr>
        <p:spPr>
          <a:xfrm>
            <a:off x="4955358" y="5294608"/>
            <a:ext cx="2066211" cy="0"/>
          </a:xfrm>
          <a:prstGeom prst="line">
            <a:avLst/>
          </a:prstGeom>
          <a:ln cap="flat" w="28575">
            <a:solidFill>
              <a:srgbClr val="2B4B82"/>
            </a:solidFill>
            <a:prstDash val="solid"/>
            <a:headEnd type="none" len="sm" w="sm"/>
            <a:tailEnd type="none" len="sm" w="sm"/>
          </a:ln>
        </p:spPr>
      </p:sp>
      <p:sp>
        <p:nvSpPr>
          <p:cNvPr name="TextBox 22" id="22"/>
          <p:cNvSpPr txBox="true"/>
          <p:nvPr/>
        </p:nvSpPr>
        <p:spPr>
          <a:xfrm rot="0">
            <a:off x="9805110" y="4890814"/>
            <a:ext cx="693791" cy="721863"/>
          </a:xfrm>
          <a:prstGeom prst="rect">
            <a:avLst/>
          </a:prstGeom>
        </p:spPr>
        <p:txBody>
          <a:bodyPr anchor="t" rtlCol="false" tIns="0" lIns="0" bIns="0" rIns="0">
            <a:spAutoFit/>
          </a:bodyPr>
          <a:lstStyle/>
          <a:p>
            <a:pPr algn="ctr">
              <a:lnSpc>
                <a:spcPts val="5880"/>
              </a:lnSpc>
            </a:pPr>
            <a:r>
              <a:rPr lang="en-US" sz="4200" spc="718">
                <a:solidFill>
                  <a:srgbClr val="2B4B82"/>
                </a:solidFill>
                <a:latin typeface="Josefin Sans Bold"/>
              </a:rPr>
              <a:t>4</a:t>
            </a:r>
          </a:p>
        </p:txBody>
      </p:sp>
      <p:sp>
        <p:nvSpPr>
          <p:cNvPr name="AutoShape 23" id="23"/>
          <p:cNvSpPr/>
          <p:nvPr/>
        </p:nvSpPr>
        <p:spPr>
          <a:xfrm>
            <a:off x="7715360" y="5294608"/>
            <a:ext cx="2089750" cy="0"/>
          </a:xfrm>
          <a:prstGeom prst="line">
            <a:avLst/>
          </a:prstGeom>
          <a:ln cap="flat" w="28575">
            <a:solidFill>
              <a:srgbClr val="2B4B82"/>
            </a:solidFill>
            <a:prstDash val="solid"/>
            <a:headEnd type="none" len="sm" w="sm"/>
            <a:tailEnd type="none" len="sm" w="sm"/>
          </a:ln>
        </p:spPr>
      </p:sp>
      <p:sp>
        <p:nvSpPr>
          <p:cNvPr name="TextBox 24" id="24"/>
          <p:cNvSpPr txBox="true"/>
          <p:nvPr/>
        </p:nvSpPr>
        <p:spPr>
          <a:xfrm rot="0">
            <a:off x="12933761" y="4890814"/>
            <a:ext cx="693791" cy="721863"/>
          </a:xfrm>
          <a:prstGeom prst="rect">
            <a:avLst/>
          </a:prstGeom>
        </p:spPr>
        <p:txBody>
          <a:bodyPr anchor="t" rtlCol="false" tIns="0" lIns="0" bIns="0" rIns="0">
            <a:spAutoFit/>
          </a:bodyPr>
          <a:lstStyle/>
          <a:p>
            <a:pPr algn="ctr">
              <a:lnSpc>
                <a:spcPts val="5880"/>
              </a:lnSpc>
            </a:pPr>
            <a:r>
              <a:rPr lang="en-US" sz="4200" spc="718">
                <a:solidFill>
                  <a:srgbClr val="2B4B82"/>
                </a:solidFill>
                <a:latin typeface="Josefin Sans Bold"/>
              </a:rPr>
              <a:t>5</a:t>
            </a:r>
          </a:p>
        </p:txBody>
      </p:sp>
      <p:sp>
        <p:nvSpPr>
          <p:cNvPr name="AutoShape 25" id="25"/>
          <p:cNvSpPr/>
          <p:nvPr/>
        </p:nvSpPr>
        <p:spPr>
          <a:xfrm>
            <a:off x="10498901" y="5294608"/>
            <a:ext cx="2434860" cy="0"/>
          </a:xfrm>
          <a:prstGeom prst="line">
            <a:avLst/>
          </a:prstGeom>
          <a:ln cap="flat" w="28575">
            <a:solidFill>
              <a:srgbClr val="2B4B82"/>
            </a:solidFill>
            <a:prstDash val="solid"/>
            <a:headEnd type="none" len="sm" w="sm"/>
            <a:tailEnd type="none" len="sm" w="sm"/>
          </a:ln>
        </p:spPr>
      </p:sp>
      <p:sp>
        <p:nvSpPr>
          <p:cNvPr name="TextBox 26" id="26"/>
          <p:cNvSpPr txBox="true"/>
          <p:nvPr/>
        </p:nvSpPr>
        <p:spPr>
          <a:xfrm rot="0">
            <a:off x="16270484" y="4890814"/>
            <a:ext cx="693791" cy="721863"/>
          </a:xfrm>
          <a:prstGeom prst="rect">
            <a:avLst/>
          </a:prstGeom>
        </p:spPr>
        <p:txBody>
          <a:bodyPr anchor="t" rtlCol="false" tIns="0" lIns="0" bIns="0" rIns="0">
            <a:spAutoFit/>
          </a:bodyPr>
          <a:lstStyle/>
          <a:p>
            <a:pPr algn="ctr">
              <a:lnSpc>
                <a:spcPts val="5880"/>
              </a:lnSpc>
            </a:pPr>
            <a:r>
              <a:rPr lang="en-US" sz="4200" spc="718">
                <a:solidFill>
                  <a:srgbClr val="2B4B82"/>
                </a:solidFill>
                <a:latin typeface="Josefin Sans Bold"/>
              </a:rPr>
              <a:t>6</a:t>
            </a:r>
          </a:p>
        </p:txBody>
      </p:sp>
      <p:sp>
        <p:nvSpPr>
          <p:cNvPr name="AutoShape 27" id="27"/>
          <p:cNvSpPr/>
          <p:nvPr/>
        </p:nvSpPr>
        <p:spPr>
          <a:xfrm flipV="true">
            <a:off x="13627552" y="5294608"/>
            <a:ext cx="2642932" cy="0"/>
          </a:xfrm>
          <a:prstGeom prst="line">
            <a:avLst/>
          </a:prstGeom>
          <a:ln cap="flat" w="28575">
            <a:solidFill>
              <a:srgbClr val="2B4B82"/>
            </a:solidFill>
            <a:prstDash val="solid"/>
            <a:headEnd type="none" len="sm" w="sm"/>
            <a:tailEnd type="none" len="sm" w="sm"/>
          </a:ln>
        </p:spPr>
      </p:sp>
      <p:grpSp>
        <p:nvGrpSpPr>
          <p:cNvPr name="Group 28" id="28"/>
          <p:cNvGrpSpPr/>
          <p:nvPr/>
        </p:nvGrpSpPr>
        <p:grpSpPr>
          <a:xfrm rot="0">
            <a:off x="14672923" y="3101450"/>
            <a:ext cx="3522160" cy="1494089"/>
            <a:chOff x="0" y="0"/>
            <a:chExt cx="4696213" cy="1992119"/>
          </a:xfrm>
        </p:grpSpPr>
        <p:sp>
          <p:nvSpPr>
            <p:cNvPr name="TextBox 29" id="29"/>
            <p:cNvSpPr txBox="true"/>
            <p:nvPr/>
          </p:nvSpPr>
          <p:spPr>
            <a:xfrm rot="0">
              <a:off x="0" y="593135"/>
              <a:ext cx="4696213" cy="1398984"/>
            </a:xfrm>
            <a:prstGeom prst="rect">
              <a:avLst/>
            </a:prstGeom>
          </p:spPr>
          <p:txBody>
            <a:bodyPr anchor="t" rtlCol="false" tIns="0" lIns="0" bIns="0" rIns="0">
              <a:spAutoFit/>
            </a:bodyPr>
            <a:lstStyle/>
            <a:p>
              <a:pPr algn="ctr">
                <a:lnSpc>
                  <a:spcPts val="2800"/>
                </a:lnSpc>
              </a:pPr>
              <a:r>
                <a:rPr lang="en-US" sz="2000">
                  <a:solidFill>
                    <a:srgbClr val="2B4B82"/>
                  </a:solidFill>
                  <a:latin typeface="Josefin Sans"/>
                </a:rPr>
                <a:t>Proporciona una interfaz simple para una interfaz compleja.</a:t>
              </a:r>
            </a:p>
          </p:txBody>
        </p:sp>
        <p:sp>
          <p:nvSpPr>
            <p:cNvPr name="TextBox 30" id="30"/>
            <p:cNvSpPr txBox="true"/>
            <p:nvPr/>
          </p:nvSpPr>
          <p:spPr>
            <a:xfrm rot="0">
              <a:off x="0" y="-66675"/>
              <a:ext cx="4696213" cy="548698"/>
            </a:xfrm>
            <a:prstGeom prst="rect">
              <a:avLst/>
            </a:prstGeom>
          </p:spPr>
          <p:txBody>
            <a:bodyPr anchor="t" rtlCol="false" tIns="0" lIns="0" bIns="0" rIns="0">
              <a:spAutoFit/>
            </a:bodyPr>
            <a:lstStyle/>
            <a:p>
              <a:pPr algn="ctr">
                <a:lnSpc>
                  <a:spcPts val="3359"/>
                </a:lnSpc>
              </a:pPr>
              <a:r>
                <a:rPr lang="en-US" sz="2400">
                  <a:solidFill>
                    <a:srgbClr val="2B4B82"/>
                  </a:solidFill>
                  <a:latin typeface="Josefin Sans Bold"/>
                </a:rPr>
                <a:t>Facade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grpSp>
        <p:nvGrpSpPr>
          <p:cNvPr name="Group 2" id="2"/>
          <p:cNvGrpSpPr/>
          <p:nvPr/>
        </p:nvGrpSpPr>
        <p:grpSpPr>
          <a:xfrm rot="0">
            <a:off x="1276498" y="4072696"/>
            <a:ext cx="9805760" cy="3410802"/>
            <a:chOff x="0" y="0"/>
            <a:chExt cx="13074347" cy="4547735"/>
          </a:xfrm>
        </p:grpSpPr>
        <p:sp>
          <p:nvSpPr>
            <p:cNvPr name="TextBox 3" id="3"/>
            <p:cNvSpPr txBox="true"/>
            <p:nvPr/>
          </p:nvSpPr>
          <p:spPr>
            <a:xfrm rot="0">
              <a:off x="0" y="180975"/>
              <a:ext cx="13074347" cy="2711239"/>
            </a:xfrm>
            <a:prstGeom prst="rect">
              <a:avLst/>
            </a:prstGeom>
          </p:spPr>
          <p:txBody>
            <a:bodyPr anchor="t" rtlCol="false" tIns="0" lIns="0" bIns="0" rIns="0">
              <a:spAutoFit/>
            </a:bodyPr>
            <a:lstStyle/>
            <a:p>
              <a:pPr algn="l">
                <a:lnSpc>
                  <a:spcPts val="7519"/>
                </a:lnSpc>
              </a:pPr>
              <a:r>
                <a:rPr lang="en-US" sz="8000" spc="-88">
                  <a:solidFill>
                    <a:srgbClr val="2B4B82"/>
                  </a:solidFill>
                  <a:latin typeface="Josefin Sans Bold"/>
                </a:rPr>
                <a:t>¡GRACIAS POR SU ATENCION!</a:t>
              </a:r>
            </a:p>
          </p:txBody>
        </p:sp>
        <p:sp>
          <p:nvSpPr>
            <p:cNvPr name="TextBox 4" id="4"/>
            <p:cNvSpPr txBox="true"/>
            <p:nvPr/>
          </p:nvSpPr>
          <p:spPr>
            <a:xfrm rot="0">
              <a:off x="0" y="3871460"/>
              <a:ext cx="13074347" cy="676275"/>
            </a:xfrm>
            <a:prstGeom prst="rect">
              <a:avLst/>
            </a:prstGeom>
          </p:spPr>
          <p:txBody>
            <a:bodyPr anchor="t" rtlCol="false" tIns="0" lIns="0" bIns="0" rIns="0">
              <a:spAutoFit/>
            </a:bodyPr>
            <a:lstStyle/>
            <a:p>
              <a:pPr algn="l">
                <a:lnSpc>
                  <a:spcPts val="4200"/>
                </a:lnSpc>
              </a:pPr>
            </a:p>
          </p:txBody>
        </p:sp>
      </p:grpSp>
      <p:sp>
        <p:nvSpPr>
          <p:cNvPr name="Freeform 5" id="5"/>
          <p:cNvSpPr/>
          <p:nvPr/>
        </p:nvSpPr>
        <p:spPr>
          <a:xfrm flipH="false" flipV="false" rot="0">
            <a:off x="9854137" y="3018272"/>
            <a:ext cx="7411325" cy="4635447"/>
          </a:xfrm>
          <a:custGeom>
            <a:avLst/>
            <a:gdLst/>
            <a:ahLst/>
            <a:cxnLst/>
            <a:rect r="r" b="b" t="t" l="l"/>
            <a:pathLst>
              <a:path h="4635447" w="7411325">
                <a:moveTo>
                  <a:pt x="0" y="0"/>
                </a:moveTo>
                <a:lnTo>
                  <a:pt x="7411325" y="0"/>
                </a:lnTo>
                <a:lnTo>
                  <a:pt x="7411325" y="4635447"/>
                </a:lnTo>
                <a:lnTo>
                  <a:pt x="0" y="4635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665100" y="8613636"/>
            <a:ext cx="4338720" cy="2713672"/>
          </a:xfrm>
          <a:custGeom>
            <a:avLst/>
            <a:gdLst/>
            <a:ahLst/>
            <a:cxnLst/>
            <a:rect r="r" b="b" t="t" l="l"/>
            <a:pathLst>
              <a:path h="2713672" w="4338720">
                <a:moveTo>
                  <a:pt x="0" y="0"/>
                </a:moveTo>
                <a:lnTo>
                  <a:pt x="4338720" y="0"/>
                </a:lnTo>
                <a:lnTo>
                  <a:pt x="4338720" y="2713671"/>
                </a:lnTo>
                <a:lnTo>
                  <a:pt x="0" y="27136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976014" y="7483497"/>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320348" y="712171"/>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DAGHLdG4z94</dc:identifier>
  <dcterms:modified xsi:type="dcterms:W3CDTF">2011-08-01T06:04:30Z</dcterms:modified>
  <cp:revision>1</cp:revision>
  <dc:title>GOF</dc:title>
</cp:coreProperties>
</file>