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3" r:id="rId4"/>
    <p:sldId id="264" r:id="rId5"/>
    <p:sldId id="265" r:id="rId6"/>
    <p:sldId id="261" r:id="rId7"/>
    <p:sldId id="262"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466B94-F94E-4055-9A0A-8686B31EBF8F}" v="115" dt="2021-12-15T16:59:04.2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2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a50b6d7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ea50b6d7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a50b6d7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ea50b6d7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515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a50b6d7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ea50b6d7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453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a50b6d7d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ea50b6d7d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5379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01cb67268d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101cb67268d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8ede88a6d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e8ede88a6d_1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a:blip r:embed="rId3">
            <a:alphaModFix/>
          </a:blip>
          <a:stretch>
            <a:fillRect/>
          </a:stretch>
        </p:blipFill>
        <p:spPr>
          <a:xfrm>
            <a:off x="-207499" y="-61088"/>
            <a:ext cx="12399499" cy="6980175"/>
          </a:xfrm>
          <a:prstGeom prst="rect">
            <a:avLst/>
          </a:prstGeom>
          <a:noFill/>
          <a:ln>
            <a:noFill/>
          </a:ln>
        </p:spPr>
      </p:pic>
      <p:sp>
        <p:nvSpPr>
          <p:cNvPr id="85" name="Google Shape;85;p13"/>
          <p:cNvSpPr txBox="1">
            <a:spLocks noGrp="1"/>
          </p:cNvSpPr>
          <p:nvPr>
            <p:ph type="ctrTitle"/>
          </p:nvPr>
        </p:nvSpPr>
        <p:spPr>
          <a:xfrm>
            <a:off x="1057500" y="1635675"/>
            <a:ext cx="8425500" cy="2157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s-MX" sz="4400"/>
              <a:t>Métricas, datos y calibración inteligente</a:t>
            </a:r>
            <a:endParaRPr sz="4400"/>
          </a:p>
        </p:txBody>
      </p:sp>
      <p:sp>
        <p:nvSpPr>
          <p:cNvPr id="86" name="Google Shape;86;p13"/>
          <p:cNvSpPr txBox="1">
            <a:spLocks noGrp="1"/>
          </p:cNvSpPr>
          <p:nvPr>
            <p:ph type="subTitle" idx="1"/>
          </p:nvPr>
        </p:nvSpPr>
        <p:spPr>
          <a:xfrm>
            <a:off x="698250" y="3780774"/>
            <a:ext cx="9144000" cy="1864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1000"/>
              </a:spcBef>
              <a:spcAft>
                <a:spcPts val="0"/>
              </a:spcAft>
              <a:buClr>
                <a:schemeClr val="dk1"/>
              </a:buClr>
              <a:buSzPts val="2400"/>
              <a:buNone/>
            </a:pPr>
            <a:r>
              <a:rPr lang="es-MX" sz="2500" dirty="0"/>
              <a:t>Juan Diego Figueroa Hernández</a:t>
            </a:r>
            <a:endParaRPr sz="2500" dirty="0"/>
          </a:p>
          <a:p>
            <a:pPr marL="0" lvl="0" indent="0" algn="ctr" rtl="0">
              <a:lnSpc>
                <a:spcPct val="90000"/>
              </a:lnSpc>
              <a:spcBef>
                <a:spcPts val="1000"/>
              </a:spcBef>
              <a:spcAft>
                <a:spcPts val="0"/>
              </a:spcAft>
              <a:buClr>
                <a:schemeClr val="dk1"/>
              </a:buClr>
              <a:buSzPts val="2400"/>
              <a:buNone/>
            </a:pPr>
            <a:r>
              <a:rPr lang="es-MX" sz="2500" dirty="0"/>
              <a:t>Juan Andrés Guarín Rojas</a:t>
            </a:r>
            <a:endParaRPr sz="2500" dirty="0"/>
          </a:p>
          <a:p>
            <a:pPr marL="0" lvl="0" indent="0" algn="ctr" rtl="0">
              <a:lnSpc>
                <a:spcPct val="90000"/>
              </a:lnSpc>
              <a:spcBef>
                <a:spcPts val="1000"/>
              </a:spcBef>
              <a:spcAft>
                <a:spcPts val="0"/>
              </a:spcAft>
              <a:buClr>
                <a:schemeClr val="dk1"/>
              </a:buClr>
              <a:buSzPts val="2400"/>
              <a:buNone/>
            </a:pPr>
            <a:endParaRPr sz="2500" dirty="0"/>
          </a:p>
          <a:p>
            <a:pPr marL="0" lvl="0" indent="0" algn="ctr" rtl="0">
              <a:lnSpc>
                <a:spcPct val="90000"/>
              </a:lnSpc>
              <a:spcBef>
                <a:spcPts val="1000"/>
              </a:spcBef>
              <a:spcAft>
                <a:spcPts val="0"/>
              </a:spcAft>
              <a:buClr>
                <a:schemeClr val="dk1"/>
              </a:buClr>
              <a:buSzPts val="2400"/>
              <a:buNone/>
            </a:pPr>
            <a:r>
              <a:rPr lang="es-MX" sz="2500" dirty="0"/>
              <a:t>17 de diciembre de 2021</a:t>
            </a:r>
            <a:endParaRPr sz="2500" dirty="0"/>
          </a:p>
        </p:txBody>
      </p:sp>
      <p:sp>
        <p:nvSpPr>
          <p:cNvPr id="87" name="Google Shape;87;p13"/>
          <p:cNvSpPr/>
          <p:nvPr/>
        </p:nvSpPr>
        <p:spPr>
          <a:xfrm>
            <a:off x="0" y="5870860"/>
            <a:ext cx="13119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000"/>
              <a:buFont typeface="Calibri"/>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26700" y="-71275"/>
            <a:ext cx="12318710" cy="6929274"/>
          </a:xfrm>
          <a:prstGeom prst="rect">
            <a:avLst/>
          </a:prstGeom>
          <a:noFill/>
          <a:ln>
            <a:noFill/>
          </a:ln>
        </p:spPr>
      </p:pic>
      <p:sp>
        <p:nvSpPr>
          <p:cNvPr id="93" name="Google Shape;93;p14"/>
          <p:cNvSpPr txBox="1">
            <a:spLocks noGrp="1"/>
          </p:cNvSpPr>
          <p:nvPr>
            <p:ph type="title"/>
          </p:nvPr>
        </p:nvSpPr>
        <p:spPr>
          <a:xfrm>
            <a:off x="774850" y="-712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MX" sz="4500"/>
              <a:t>Distancia entre las bases de datos</a:t>
            </a:r>
            <a:endParaRPr sz="4500"/>
          </a:p>
        </p:txBody>
      </p:sp>
      <p:sp>
        <p:nvSpPr>
          <p:cNvPr id="94" name="Google Shape;94;p14"/>
          <p:cNvSpPr txBox="1"/>
          <p:nvPr/>
        </p:nvSpPr>
        <p:spPr>
          <a:xfrm>
            <a:off x="638925" y="2293500"/>
            <a:ext cx="6952800" cy="507900"/>
          </a:xfrm>
          <a:prstGeom prst="rect">
            <a:avLst/>
          </a:prstGeom>
          <a:noFill/>
          <a:ln>
            <a:noFill/>
          </a:ln>
        </p:spPr>
        <p:txBody>
          <a:bodyPr spcFirstLastPara="1" wrap="square" lIns="91425" tIns="91425" rIns="91425" bIns="91425" anchor="t" anchorCtr="0">
            <a:spAutoFit/>
          </a:bodyPr>
          <a:lstStyle/>
          <a:p>
            <a:pPr marL="457200" lvl="0" indent="-285750" algn="l" rtl="0">
              <a:spcBef>
                <a:spcPts val="1000"/>
              </a:spcBef>
              <a:spcAft>
                <a:spcPts val="0"/>
              </a:spcAft>
              <a:buSzPts val="900"/>
              <a:buChar char="●"/>
            </a:pPr>
            <a:endParaRPr sz="2100">
              <a:latin typeface="Calibri"/>
              <a:ea typeface="Calibri"/>
              <a:cs typeface="Calibri"/>
              <a:sym typeface="Calibri"/>
            </a:endParaRPr>
          </a:p>
        </p:txBody>
      </p:sp>
      <p:sp>
        <p:nvSpPr>
          <p:cNvPr id="95" name="Google Shape;95;p14"/>
          <p:cNvSpPr/>
          <p:nvPr/>
        </p:nvSpPr>
        <p:spPr>
          <a:xfrm>
            <a:off x="882225" y="2449350"/>
            <a:ext cx="2837100" cy="62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9602050" y="5793525"/>
            <a:ext cx="2589900" cy="9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a14="http://schemas.microsoft.com/office/drawing/2010/main">
        <mc:Choice Requires="a14">
          <p:sp>
            <p:nvSpPr>
              <p:cNvPr id="97" name="Google Shape;97;p14"/>
              <p:cNvSpPr txBox="1">
                <a:spLocks noGrp="1"/>
              </p:cNvSpPr>
              <p:nvPr>
                <p:ph type="subTitle" idx="4294967295"/>
              </p:nvPr>
            </p:nvSpPr>
            <p:spPr>
              <a:xfrm>
                <a:off x="7376283" y="2170041"/>
                <a:ext cx="4451533" cy="3220367"/>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1000"/>
                  </a:spcBef>
                  <a:spcAft>
                    <a:spcPts val="0"/>
                  </a:spcAft>
                  <a:buNone/>
                </a:pPr>
                <a:r>
                  <a:rPr lang="es-MX" sz="2200"/>
                  <a:t>Se usó el promedio móvil para encontrar el promedio de las bases de datos en cada ventana móvil </a:t>
                </a:r>
                <a:r>
                  <a:rPr lang="es-MX" sz="1800"/>
                  <a:t>(</a:t>
                </a:r>
                <a14:m>
                  <m:oMath xmlns:m="http://schemas.openxmlformats.org/officeDocument/2006/math">
                    <m:r>
                      <a:rPr lang="es-MX" sz="1800" b="0" i="1" smtClean="0">
                        <a:latin typeface="Cambria Math" panose="02040503050406030204" pitchFamily="18" charset="0"/>
                      </a:rPr>
                      <m:t>𝑚𝑒𝑎</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𝑛</m:t>
                        </m:r>
                      </m:e>
                      <m:sub>
                        <m:r>
                          <a:rPr lang="es-MX" sz="1800" b="0" i="1" smtClean="0">
                            <a:latin typeface="Cambria Math" panose="02040503050406030204" pitchFamily="18" charset="0"/>
                          </a:rPr>
                          <m:t>𝐴𝑀𝐵</m:t>
                        </m:r>
                      </m:sub>
                    </m:sSub>
                    <m:r>
                      <a:rPr lang="es-MX" sz="1800" b="0" i="1" smtClean="0">
                        <a:latin typeface="Cambria Math" panose="02040503050406030204" pitchFamily="18" charset="0"/>
                      </a:rPr>
                      <m:t>,  </m:t>
                    </m:r>
                    <m:r>
                      <a:rPr lang="es-MX" sz="1800" b="0" i="1" smtClean="0">
                        <a:latin typeface="Cambria Math" panose="02040503050406030204" pitchFamily="18" charset="0"/>
                      </a:rPr>
                      <m:t>𝑚𝑒𝑎</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𝑛</m:t>
                        </m:r>
                      </m:e>
                      <m:sub>
                        <m:r>
                          <a:rPr lang="es-MX" sz="1800" b="0" i="1" smtClean="0">
                            <a:latin typeface="Cambria Math" panose="02040503050406030204" pitchFamily="18" charset="0"/>
                          </a:rPr>
                          <m:t>𝐿𝑂𝑊</m:t>
                        </m:r>
                        <m:r>
                          <a:rPr lang="es-MX" sz="1800" b="0" i="1" smtClean="0">
                            <a:latin typeface="Cambria Math" panose="02040503050406030204" pitchFamily="18" charset="0"/>
                          </a:rPr>
                          <m:t>−</m:t>
                        </m:r>
                        <m:r>
                          <a:rPr lang="es-MX" sz="1800" b="0" i="1" smtClean="0">
                            <a:latin typeface="Cambria Math" panose="02040503050406030204" pitchFamily="18" charset="0"/>
                          </a:rPr>
                          <m:t>𝐶𝑂𝑆𝑇</m:t>
                        </m:r>
                      </m:sub>
                    </m:sSub>
                  </m:oMath>
                </a14:m>
                <a:r>
                  <a:rPr lang="es-MX" sz="1800"/>
                  <a:t>)</a:t>
                </a:r>
              </a:p>
              <a:p>
                <a:pPr marL="0" lvl="0" indent="0" algn="just" rtl="0">
                  <a:lnSpc>
                    <a:spcPct val="90000"/>
                  </a:lnSpc>
                  <a:spcBef>
                    <a:spcPts val="1000"/>
                  </a:spcBef>
                  <a:spcAft>
                    <a:spcPts val="0"/>
                  </a:spcAft>
                  <a:buNone/>
                </a:pPr>
                <a:endParaRPr lang="es-MX" sz="1800"/>
              </a:p>
              <a:p>
                <a:pPr marL="0" lvl="0" indent="0" algn="just" rtl="0">
                  <a:lnSpc>
                    <a:spcPct val="90000"/>
                  </a:lnSpc>
                  <a:spcBef>
                    <a:spcPts val="1000"/>
                  </a:spcBef>
                  <a:spcAft>
                    <a:spcPts val="0"/>
                  </a:spcAft>
                  <a:buNone/>
                </a:pPr>
                <a:endParaRPr lang="es-MX" sz="1800"/>
              </a:p>
              <a:p>
                <a:pPr marL="0" lvl="0" indent="0" algn="just" rtl="0">
                  <a:lnSpc>
                    <a:spcPct val="90000"/>
                  </a:lnSpc>
                  <a:spcBef>
                    <a:spcPts val="1000"/>
                  </a:spcBef>
                  <a:spcAft>
                    <a:spcPts val="0"/>
                  </a:spcAft>
                  <a:buNone/>
                </a:pPr>
                <a:endParaRPr lang="es-MX" sz="1800"/>
              </a:p>
              <a:p>
                <a:pPr marL="0" lvl="0" indent="0" algn="just" rtl="0">
                  <a:lnSpc>
                    <a:spcPct val="90000"/>
                  </a:lnSpc>
                  <a:spcBef>
                    <a:spcPts val="1000"/>
                  </a:spcBef>
                  <a:spcAft>
                    <a:spcPts val="0"/>
                  </a:spcAft>
                  <a:buNone/>
                </a:pPr>
                <a:endParaRPr lang="es-MX" sz="1800"/>
              </a:p>
              <a:p>
                <a:pPr marL="0" lvl="0" indent="0" algn="just" rtl="0">
                  <a:lnSpc>
                    <a:spcPct val="90000"/>
                  </a:lnSpc>
                  <a:spcBef>
                    <a:spcPts val="1000"/>
                  </a:spcBef>
                  <a:spcAft>
                    <a:spcPts val="0"/>
                  </a:spcAft>
                  <a:buNone/>
                </a:pPr>
                <a:r>
                  <a:rPr lang="es-MX" sz="2200"/>
                  <a:t>Se halló el error entre cada promedio de cada ventana</a:t>
                </a:r>
              </a:p>
              <a:p>
                <a:pPr marL="0" lvl="0" indent="0" algn="just">
                  <a:buNone/>
                </a:pPr>
                <a14:m>
                  <m:oMathPara xmlns:m="http://schemas.openxmlformats.org/officeDocument/2006/math">
                    <m:oMathParaPr>
                      <m:jc m:val="centerGroup"/>
                    </m:oMathParaPr>
                    <m:oMath xmlns:m="http://schemas.openxmlformats.org/officeDocument/2006/math">
                      <m:r>
                        <a:rPr lang="es-MX" sz="1800" b="0" i="1" smtClean="0">
                          <a:latin typeface="Cambria Math" panose="02040503050406030204" pitchFamily="18" charset="0"/>
                        </a:rPr>
                        <m:t>𝐸𝑟𝑟𝑜</m:t>
                      </m:r>
                      <m:sSub>
                        <m:sSubPr>
                          <m:ctrlPr>
                            <a:rPr lang="es-MX" sz="1800" b="0" i="1" smtClean="0">
                              <a:latin typeface="Cambria Math" panose="02040503050406030204" pitchFamily="18" charset="0"/>
                            </a:rPr>
                          </m:ctrlPr>
                        </m:sSubPr>
                        <m:e>
                          <m:r>
                            <a:rPr lang="es-MX" sz="1800" b="0" i="1" smtClean="0">
                              <a:latin typeface="Cambria Math" panose="02040503050406030204" pitchFamily="18" charset="0"/>
                            </a:rPr>
                            <m:t>𝑟</m:t>
                          </m:r>
                        </m:e>
                        <m:sub>
                          <m:r>
                            <a:rPr lang="es-MX" sz="1800" b="0" i="1" smtClean="0">
                              <a:latin typeface="Cambria Math" panose="02040503050406030204" pitchFamily="18" charset="0"/>
                            </a:rPr>
                            <m:t>𝑖</m:t>
                          </m:r>
                        </m:sub>
                      </m:sSub>
                      <m:r>
                        <a:rPr lang="es-MX" sz="1800" i="1">
                          <a:latin typeface="Cambria Math" panose="02040503050406030204" pitchFamily="18" charset="0"/>
                        </a:rPr>
                        <m:t>=</m:t>
                      </m:r>
                      <m:r>
                        <a:rPr lang="es-MX" sz="1800" i="1">
                          <a:latin typeface="Cambria Math" panose="02040503050406030204" pitchFamily="18" charset="0"/>
                        </a:rPr>
                        <m:t>𝑎𝑏𝑠</m:t>
                      </m:r>
                      <m:r>
                        <a:rPr lang="es-MX" sz="1800" i="1">
                          <a:latin typeface="Cambria Math" panose="02040503050406030204" pitchFamily="18" charset="0"/>
                        </a:rPr>
                        <m:t>(</m:t>
                      </m:r>
                      <m:r>
                        <a:rPr lang="es-MX" sz="1800" i="1">
                          <a:latin typeface="Cambria Math" panose="02040503050406030204" pitchFamily="18" charset="0"/>
                        </a:rPr>
                        <m:t>𝑚𝑒𝑎</m:t>
                      </m:r>
                      <m:sSub>
                        <m:sSubPr>
                          <m:ctrlPr>
                            <a:rPr lang="es-MX" sz="1800" i="1" smtClean="0">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𝐴𝑀𝐵</m:t>
                          </m:r>
                        </m:sub>
                      </m:sSub>
                      <m:r>
                        <a:rPr lang="es-MX" sz="1800" b="0" i="1" smtClean="0">
                          <a:latin typeface="Cambria Math" panose="02040503050406030204" pitchFamily="18" charset="0"/>
                        </a:rPr>
                        <m:t>−</m:t>
                      </m:r>
                      <m:r>
                        <a:rPr lang="es-MX" sz="1800" i="1">
                          <a:latin typeface="Cambria Math" panose="02040503050406030204" pitchFamily="18" charset="0"/>
                        </a:rPr>
                        <m:t>𝑚𝑒𝑎</m:t>
                      </m:r>
                      <m:sSub>
                        <m:sSubPr>
                          <m:ctrlPr>
                            <a:rPr lang="es-MX" sz="1800" i="1">
                              <a:latin typeface="Cambria Math" panose="02040503050406030204" pitchFamily="18" charset="0"/>
                            </a:rPr>
                          </m:ctrlPr>
                        </m:sSubPr>
                        <m:e>
                          <m:r>
                            <a:rPr lang="es-MX" sz="1800" i="1">
                              <a:latin typeface="Cambria Math" panose="02040503050406030204" pitchFamily="18" charset="0"/>
                            </a:rPr>
                            <m:t>𝑛</m:t>
                          </m:r>
                        </m:e>
                        <m:sub>
                          <m:r>
                            <a:rPr lang="es-MX" sz="1800" i="1">
                              <a:latin typeface="Cambria Math" panose="02040503050406030204" pitchFamily="18" charset="0"/>
                            </a:rPr>
                            <m:t>𝐿𝑂𝑊</m:t>
                          </m:r>
                          <m:r>
                            <a:rPr lang="es-MX" sz="1800" i="1">
                              <a:latin typeface="Cambria Math" panose="02040503050406030204" pitchFamily="18" charset="0"/>
                            </a:rPr>
                            <m:t>−</m:t>
                          </m:r>
                          <m:r>
                            <a:rPr lang="es-MX" sz="1800" i="1">
                              <a:latin typeface="Cambria Math" panose="02040503050406030204" pitchFamily="18" charset="0"/>
                            </a:rPr>
                            <m:t>𝐶𝑂𝑆𝑇</m:t>
                          </m:r>
                        </m:sub>
                      </m:sSub>
                      <m:r>
                        <a:rPr lang="es-MX" sz="1800" b="0" i="1" smtClean="0">
                          <a:latin typeface="Cambria Math" panose="02040503050406030204" pitchFamily="18" charset="0"/>
                        </a:rPr>
                        <m:t>)</m:t>
                      </m:r>
                    </m:oMath>
                  </m:oMathPara>
                </a14:m>
                <a:endParaRPr lang="es-MX" sz="1800"/>
              </a:p>
            </p:txBody>
          </p:sp>
        </mc:Choice>
        <mc:Fallback xmlns="">
          <p:sp>
            <p:nvSpPr>
              <p:cNvPr id="97" name="Google Shape;97;p14"/>
              <p:cNvSpPr txBox="1">
                <a:spLocks noGrp="1" noRot="1" noChangeAspect="1" noMove="1" noResize="1" noEditPoints="1" noAdjustHandles="1" noChangeArrowheads="1" noChangeShapeType="1" noTextEdit="1"/>
              </p:cNvSpPr>
              <p:nvPr>
                <p:ph type="subTitle" idx="4294967295"/>
              </p:nvPr>
            </p:nvSpPr>
            <p:spPr>
              <a:xfrm>
                <a:off x="7376283" y="2170041"/>
                <a:ext cx="4451533" cy="3220367"/>
              </a:xfrm>
              <a:prstGeom prst="rect">
                <a:avLst/>
              </a:prstGeom>
              <a:blipFill>
                <a:blip r:embed="rId4"/>
                <a:stretch>
                  <a:fillRect l="-1370" r="-1507"/>
                </a:stretch>
              </a:blipFill>
              <a:ln>
                <a:noFill/>
              </a:ln>
            </p:spPr>
            <p:txBody>
              <a:bodyPr/>
              <a:lstStyle/>
              <a:p>
                <a:r>
                  <a:rPr lang="en-US">
                    <a:noFill/>
                  </a:rPr>
                  <a:t> </a:t>
                </a:r>
              </a:p>
            </p:txBody>
          </p:sp>
        </mc:Fallback>
      </mc:AlternateContent>
      <p:grpSp>
        <p:nvGrpSpPr>
          <p:cNvPr id="103" name="Google Shape;103;p14"/>
          <p:cNvGrpSpPr/>
          <p:nvPr/>
        </p:nvGrpSpPr>
        <p:grpSpPr>
          <a:xfrm>
            <a:off x="10218391" y="5978758"/>
            <a:ext cx="1973175" cy="789343"/>
            <a:chOff x="10103250" y="5878575"/>
            <a:chExt cx="2088900" cy="889200"/>
          </a:xfrm>
        </p:grpSpPr>
        <p:sp>
          <p:nvSpPr>
            <p:cNvPr id="104" name="Google Shape;104;p14"/>
            <p:cNvSpPr/>
            <p:nvPr/>
          </p:nvSpPr>
          <p:spPr>
            <a:xfrm>
              <a:off x="10103250" y="5878575"/>
              <a:ext cx="2088900" cy="88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0801450" y="6265310"/>
              <a:ext cx="13119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Calibri"/>
                <a:buNone/>
              </a:pPr>
              <a:fld id="{00000000-1234-1234-1234-123412341234}" type="slidenum">
                <a:rPr lang="es-MX" sz="2000" b="1" i="0" u="none" strike="noStrike" cap="none">
                  <a:solidFill>
                    <a:srgbClr val="000000"/>
                  </a:solidFill>
                  <a:latin typeface="Calibri"/>
                  <a:ea typeface="Calibri"/>
                  <a:cs typeface="Calibri"/>
                  <a:sym typeface="Calibri"/>
                </a:rPr>
                <a:t>2</a:t>
              </a:fld>
              <a:endParaRPr sz="2000" b="1" i="0" u="none" strike="noStrike" cap="none">
                <a:solidFill>
                  <a:srgbClr val="000000"/>
                </a:solidFill>
                <a:latin typeface="Calibri"/>
                <a:ea typeface="Calibri"/>
                <a:cs typeface="Calibri"/>
                <a:sym typeface="Calibri"/>
              </a:endParaRPr>
            </a:p>
          </p:txBody>
        </p:sp>
      </p:grpSp>
      <p:pic>
        <p:nvPicPr>
          <p:cNvPr id="1026" name="Picture 2">
            <a:extLst>
              <a:ext uri="{FF2B5EF4-FFF2-40B4-BE49-F238E27FC236}">
                <a16:creationId xmlns:a16="http://schemas.microsoft.com/office/drawing/2014/main" id="{A8DEA346-DFDC-4FF4-8631-075438CDD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196" y="1300175"/>
            <a:ext cx="6253508" cy="24800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hart&#10;&#10;Description automatically generated">
            <a:extLst>
              <a:ext uri="{FF2B5EF4-FFF2-40B4-BE49-F238E27FC236}">
                <a16:creationId xmlns:a16="http://schemas.microsoft.com/office/drawing/2014/main" id="{712CA7D5-8157-4C69-B3C7-468729454E55}"/>
              </a:ext>
            </a:extLst>
          </p:cNvPr>
          <p:cNvPicPr>
            <a:picLocks noChangeAspect="1"/>
          </p:cNvPicPr>
          <p:nvPr/>
        </p:nvPicPr>
        <p:blipFill rotWithShape="1">
          <a:blip r:embed="rId6"/>
          <a:srcRect l="8167" t="6436" r="8893" b="495"/>
          <a:stretch/>
        </p:blipFill>
        <p:spPr>
          <a:xfrm>
            <a:off x="888124" y="4005727"/>
            <a:ext cx="6159518" cy="251275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11720" y="-41294"/>
            <a:ext cx="12318710" cy="6929274"/>
          </a:xfrm>
          <a:prstGeom prst="rect">
            <a:avLst/>
          </a:prstGeom>
          <a:noFill/>
          <a:ln>
            <a:noFill/>
          </a:ln>
        </p:spPr>
      </p:pic>
      <p:sp>
        <p:nvSpPr>
          <p:cNvPr id="93" name="Google Shape;93;p14"/>
          <p:cNvSpPr txBox="1">
            <a:spLocks noGrp="1"/>
          </p:cNvSpPr>
          <p:nvPr>
            <p:ph type="title"/>
          </p:nvPr>
        </p:nvSpPr>
        <p:spPr>
          <a:xfrm>
            <a:off x="774850" y="-71275"/>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ts val="4400"/>
              <a:buFont typeface="Calibri"/>
              <a:buNone/>
            </a:pPr>
            <a:r>
              <a:rPr lang="es-MX" sz="4500"/>
              <a:t>Ajuste de datos, búsqueda de ventana y pasos óptimos</a:t>
            </a:r>
            <a:endParaRPr sz="4500"/>
          </a:p>
        </p:txBody>
      </p:sp>
      <p:sp>
        <p:nvSpPr>
          <p:cNvPr id="94" name="Google Shape;94;p14"/>
          <p:cNvSpPr txBox="1"/>
          <p:nvPr/>
        </p:nvSpPr>
        <p:spPr>
          <a:xfrm>
            <a:off x="638925" y="2293500"/>
            <a:ext cx="6952800" cy="507900"/>
          </a:xfrm>
          <a:prstGeom prst="rect">
            <a:avLst/>
          </a:prstGeom>
          <a:noFill/>
          <a:ln>
            <a:noFill/>
          </a:ln>
        </p:spPr>
        <p:txBody>
          <a:bodyPr spcFirstLastPara="1" wrap="square" lIns="91425" tIns="91425" rIns="91425" bIns="91425" anchor="t" anchorCtr="0">
            <a:spAutoFit/>
          </a:bodyPr>
          <a:lstStyle/>
          <a:p>
            <a:pPr marL="457200" lvl="0" indent="-285750" algn="l" rtl="0">
              <a:spcBef>
                <a:spcPts val="1000"/>
              </a:spcBef>
              <a:spcAft>
                <a:spcPts val="0"/>
              </a:spcAft>
              <a:buSzPts val="900"/>
              <a:buChar char="●"/>
            </a:pPr>
            <a:endParaRPr sz="2100">
              <a:latin typeface="Calibri"/>
              <a:ea typeface="Calibri"/>
              <a:cs typeface="Calibri"/>
              <a:sym typeface="Calibri"/>
            </a:endParaRPr>
          </a:p>
        </p:txBody>
      </p:sp>
      <p:sp>
        <p:nvSpPr>
          <p:cNvPr id="95" name="Google Shape;95;p14"/>
          <p:cNvSpPr/>
          <p:nvPr/>
        </p:nvSpPr>
        <p:spPr>
          <a:xfrm>
            <a:off x="882225" y="2449350"/>
            <a:ext cx="2837100" cy="62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9602050" y="5793525"/>
            <a:ext cx="2589900" cy="9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a:spLocks noGrp="1"/>
          </p:cNvSpPr>
          <p:nvPr>
            <p:ph type="subTitle" idx="4294967295"/>
          </p:nvPr>
        </p:nvSpPr>
        <p:spPr>
          <a:xfrm>
            <a:off x="1611302" y="3798698"/>
            <a:ext cx="4012963" cy="1058909"/>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90000"/>
              </a:lnSpc>
              <a:spcBef>
                <a:spcPts val="1000"/>
              </a:spcBef>
              <a:spcAft>
                <a:spcPts val="0"/>
              </a:spcAft>
              <a:buNone/>
            </a:pPr>
            <a:r>
              <a:rPr lang="es-MX" sz="2200" dirty="0"/>
              <a:t>Con base en conocer cual sería una calibración óptima o lo más cercano a la mejor calibración se probaron 6 distintas combinaciones entre ventanas y pasos, que se encuentra en horas</a:t>
            </a:r>
            <a:endParaRPr sz="2200" dirty="0"/>
          </a:p>
        </p:txBody>
      </p:sp>
      <p:grpSp>
        <p:nvGrpSpPr>
          <p:cNvPr id="103" name="Google Shape;103;p14"/>
          <p:cNvGrpSpPr/>
          <p:nvPr/>
        </p:nvGrpSpPr>
        <p:grpSpPr>
          <a:xfrm>
            <a:off x="10218391" y="5978758"/>
            <a:ext cx="1973175" cy="789343"/>
            <a:chOff x="10103250" y="5878575"/>
            <a:chExt cx="2088900" cy="889200"/>
          </a:xfrm>
        </p:grpSpPr>
        <p:sp>
          <p:nvSpPr>
            <p:cNvPr id="104" name="Google Shape;104;p14"/>
            <p:cNvSpPr/>
            <p:nvPr/>
          </p:nvSpPr>
          <p:spPr>
            <a:xfrm>
              <a:off x="10103250" y="5878575"/>
              <a:ext cx="2088900" cy="88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0801450" y="6265310"/>
              <a:ext cx="13119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Calibri"/>
                <a:buNone/>
              </a:pPr>
              <a:fld id="{00000000-1234-1234-1234-123412341234}" type="slidenum">
                <a:rPr lang="es-MX" sz="2000" b="1" i="0" u="none" strike="noStrike" cap="none">
                  <a:solidFill>
                    <a:srgbClr val="000000"/>
                  </a:solidFill>
                  <a:latin typeface="Calibri"/>
                  <a:ea typeface="Calibri"/>
                  <a:cs typeface="Calibri"/>
                  <a:sym typeface="Calibri"/>
                </a:rPr>
                <a:t>3</a:t>
              </a:fld>
              <a:endParaRPr sz="2000" b="1" i="0" u="none" strike="noStrike" cap="none">
                <a:solidFill>
                  <a:srgbClr val="000000"/>
                </a:solidFill>
                <a:latin typeface="Calibri"/>
                <a:ea typeface="Calibri"/>
                <a:cs typeface="Calibri"/>
                <a:sym typeface="Calibri"/>
              </a:endParaRPr>
            </a:p>
          </p:txBody>
        </p:sp>
      </p:grpSp>
      <p:pic>
        <p:nvPicPr>
          <p:cNvPr id="8" name="Imagen 7">
            <a:extLst>
              <a:ext uri="{FF2B5EF4-FFF2-40B4-BE49-F238E27FC236}">
                <a16:creationId xmlns:a16="http://schemas.microsoft.com/office/drawing/2014/main" id="{D863F4CE-BBE5-422A-8F23-69FD54EBAF00}"/>
              </a:ext>
            </a:extLst>
          </p:cNvPr>
          <p:cNvPicPr>
            <a:picLocks noChangeAspect="1"/>
          </p:cNvPicPr>
          <p:nvPr/>
        </p:nvPicPr>
        <p:blipFill>
          <a:blip r:embed="rId4"/>
          <a:stretch>
            <a:fillRect/>
          </a:stretch>
        </p:blipFill>
        <p:spPr>
          <a:xfrm>
            <a:off x="1538100" y="4667178"/>
            <a:ext cx="4362450" cy="1190625"/>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386FD13D-8E48-42A3-B831-41B5E9B1FEFD}"/>
              </a:ext>
            </a:extLst>
          </p:cNvPr>
          <p:cNvPicPr>
            <a:picLocks noChangeAspect="1"/>
          </p:cNvPicPr>
          <p:nvPr/>
        </p:nvPicPr>
        <p:blipFill rotWithShape="1">
          <a:blip r:embed="rId5"/>
          <a:srcRect l="195" t="11176" r="7260" b="1993"/>
          <a:stretch/>
        </p:blipFill>
        <p:spPr>
          <a:xfrm>
            <a:off x="7748214" y="951355"/>
            <a:ext cx="3102977" cy="2911414"/>
          </a:xfrm>
          <a:prstGeom prst="rect">
            <a:avLst/>
          </a:prstGeom>
        </p:spPr>
      </p:pic>
      <p:pic>
        <p:nvPicPr>
          <p:cNvPr id="6" name="Imagen 5">
            <a:extLst>
              <a:ext uri="{FF2B5EF4-FFF2-40B4-BE49-F238E27FC236}">
                <a16:creationId xmlns:a16="http://schemas.microsoft.com/office/drawing/2014/main" id="{14E5E80F-5DB1-4534-8881-AB525EB0B26A}"/>
              </a:ext>
            </a:extLst>
          </p:cNvPr>
          <p:cNvPicPr>
            <a:picLocks noChangeAspect="1"/>
          </p:cNvPicPr>
          <p:nvPr/>
        </p:nvPicPr>
        <p:blipFill>
          <a:blip r:embed="rId6"/>
          <a:stretch>
            <a:fillRect/>
          </a:stretch>
        </p:blipFill>
        <p:spPr>
          <a:xfrm>
            <a:off x="161461" y="1449666"/>
            <a:ext cx="7278116" cy="1914792"/>
          </a:xfrm>
          <a:prstGeom prst="rect">
            <a:avLst/>
          </a:prstGeom>
        </p:spPr>
      </p:pic>
      <p:pic>
        <p:nvPicPr>
          <p:cNvPr id="3" name="Imagen 2">
            <a:extLst>
              <a:ext uri="{FF2B5EF4-FFF2-40B4-BE49-F238E27FC236}">
                <a16:creationId xmlns:a16="http://schemas.microsoft.com/office/drawing/2014/main" id="{53018FB9-DF15-4092-AC33-5C23CB3D024E}"/>
              </a:ext>
            </a:extLst>
          </p:cNvPr>
          <p:cNvPicPr>
            <a:picLocks noChangeAspect="1"/>
          </p:cNvPicPr>
          <p:nvPr/>
        </p:nvPicPr>
        <p:blipFill rotWithShape="1">
          <a:blip r:embed="rId7"/>
          <a:srcRect l="4550"/>
          <a:stretch/>
        </p:blipFill>
        <p:spPr>
          <a:xfrm>
            <a:off x="6240605" y="3874643"/>
            <a:ext cx="5901205" cy="2446943"/>
          </a:xfrm>
          <a:prstGeom prst="rect">
            <a:avLst/>
          </a:prstGeom>
        </p:spPr>
      </p:pic>
    </p:spTree>
    <p:extLst>
      <p:ext uri="{BB962C8B-B14F-4D97-AF65-F5344CB8AC3E}">
        <p14:creationId xmlns:p14="http://schemas.microsoft.com/office/powerpoint/2010/main" val="235342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201578" y="-54007"/>
            <a:ext cx="12318710" cy="6929274"/>
          </a:xfrm>
          <a:prstGeom prst="rect">
            <a:avLst/>
          </a:prstGeom>
          <a:noFill/>
          <a:ln>
            <a:noFill/>
          </a:ln>
        </p:spPr>
      </p:pic>
      <p:sp>
        <p:nvSpPr>
          <p:cNvPr id="93" name="Google Shape;93;p14"/>
          <p:cNvSpPr txBox="1">
            <a:spLocks noGrp="1"/>
          </p:cNvSpPr>
          <p:nvPr>
            <p:ph type="title"/>
          </p:nvPr>
        </p:nvSpPr>
        <p:spPr>
          <a:xfrm>
            <a:off x="774850" y="-712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MX" sz="4500" dirty="0"/>
              <a:t>Calibración óptima y Tolerancia </a:t>
            </a:r>
            <a:endParaRPr sz="4500" dirty="0"/>
          </a:p>
        </p:txBody>
      </p:sp>
      <p:sp>
        <p:nvSpPr>
          <p:cNvPr id="94" name="Google Shape;94;p14"/>
          <p:cNvSpPr txBox="1"/>
          <p:nvPr/>
        </p:nvSpPr>
        <p:spPr>
          <a:xfrm>
            <a:off x="638925" y="2293500"/>
            <a:ext cx="6952800" cy="507900"/>
          </a:xfrm>
          <a:prstGeom prst="rect">
            <a:avLst/>
          </a:prstGeom>
          <a:noFill/>
          <a:ln>
            <a:noFill/>
          </a:ln>
        </p:spPr>
        <p:txBody>
          <a:bodyPr spcFirstLastPara="1" wrap="square" lIns="91425" tIns="91425" rIns="91425" bIns="91425" anchor="t" anchorCtr="0">
            <a:spAutoFit/>
          </a:bodyPr>
          <a:lstStyle/>
          <a:p>
            <a:pPr marL="457200" lvl="0" indent="-285750" algn="l" rtl="0">
              <a:spcBef>
                <a:spcPts val="1000"/>
              </a:spcBef>
              <a:spcAft>
                <a:spcPts val="0"/>
              </a:spcAft>
              <a:buSzPts val="900"/>
              <a:buChar char="●"/>
            </a:pPr>
            <a:endParaRPr sz="2100">
              <a:latin typeface="Calibri"/>
              <a:ea typeface="Calibri"/>
              <a:cs typeface="Calibri"/>
              <a:sym typeface="Calibri"/>
            </a:endParaRPr>
          </a:p>
        </p:txBody>
      </p:sp>
      <p:sp>
        <p:nvSpPr>
          <p:cNvPr id="95" name="Google Shape;95;p14"/>
          <p:cNvSpPr/>
          <p:nvPr/>
        </p:nvSpPr>
        <p:spPr>
          <a:xfrm>
            <a:off x="882225" y="2449350"/>
            <a:ext cx="2837100" cy="62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9602050" y="5793525"/>
            <a:ext cx="2589900" cy="9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10218391" y="5978758"/>
            <a:ext cx="1973175" cy="789343"/>
            <a:chOff x="10103250" y="5878575"/>
            <a:chExt cx="2088900" cy="889200"/>
          </a:xfrm>
        </p:grpSpPr>
        <p:sp>
          <p:nvSpPr>
            <p:cNvPr id="104" name="Google Shape;104;p14"/>
            <p:cNvSpPr/>
            <p:nvPr/>
          </p:nvSpPr>
          <p:spPr>
            <a:xfrm>
              <a:off x="10103250" y="5878575"/>
              <a:ext cx="2088900" cy="88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0801450" y="6265310"/>
              <a:ext cx="13119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Calibri"/>
                <a:buNone/>
              </a:pPr>
              <a:fld id="{00000000-1234-1234-1234-123412341234}" type="slidenum">
                <a:rPr lang="es-MX" sz="2000" b="1" i="0" u="none" strike="noStrike" cap="none">
                  <a:solidFill>
                    <a:srgbClr val="000000"/>
                  </a:solidFill>
                  <a:latin typeface="Calibri"/>
                  <a:ea typeface="Calibri"/>
                  <a:cs typeface="Calibri"/>
                  <a:sym typeface="Calibri"/>
                </a:rPr>
                <a:t>4</a:t>
              </a:fld>
              <a:endParaRPr sz="2000" b="1" i="0" u="none" strike="noStrike" cap="none">
                <a:solidFill>
                  <a:srgbClr val="000000"/>
                </a:solidFill>
                <a:latin typeface="Calibri"/>
                <a:ea typeface="Calibri"/>
                <a:cs typeface="Calibri"/>
                <a:sym typeface="Calibri"/>
              </a:endParaRPr>
            </a:p>
          </p:txBody>
        </p:sp>
      </p:grpSp>
      <p:pic>
        <p:nvPicPr>
          <p:cNvPr id="4" name="Imagen 3">
            <a:extLst>
              <a:ext uri="{FF2B5EF4-FFF2-40B4-BE49-F238E27FC236}">
                <a16:creationId xmlns:a16="http://schemas.microsoft.com/office/drawing/2014/main" id="{C937948C-B5D4-49B0-87B8-875D61F6E50C}"/>
              </a:ext>
            </a:extLst>
          </p:cNvPr>
          <p:cNvPicPr>
            <a:picLocks noChangeAspect="1"/>
          </p:cNvPicPr>
          <p:nvPr/>
        </p:nvPicPr>
        <p:blipFill>
          <a:blip r:embed="rId4"/>
          <a:stretch>
            <a:fillRect/>
          </a:stretch>
        </p:blipFill>
        <p:spPr>
          <a:xfrm>
            <a:off x="6285184" y="1597730"/>
            <a:ext cx="5355981" cy="1338995"/>
          </a:xfrm>
          <a:prstGeom prst="rect">
            <a:avLst/>
          </a:prstGeom>
        </p:spPr>
      </p:pic>
      <p:pic>
        <p:nvPicPr>
          <p:cNvPr id="14" name="Imagen 13">
            <a:extLst>
              <a:ext uri="{FF2B5EF4-FFF2-40B4-BE49-F238E27FC236}">
                <a16:creationId xmlns:a16="http://schemas.microsoft.com/office/drawing/2014/main" id="{7D0444AC-560F-4E64-90FB-0B6B4B63A3C6}"/>
              </a:ext>
            </a:extLst>
          </p:cNvPr>
          <p:cNvPicPr>
            <a:picLocks noChangeAspect="1"/>
          </p:cNvPicPr>
          <p:nvPr/>
        </p:nvPicPr>
        <p:blipFill rotWithShape="1">
          <a:blip r:embed="rId5"/>
          <a:srcRect l="4550"/>
          <a:stretch/>
        </p:blipFill>
        <p:spPr>
          <a:xfrm>
            <a:off x="383979" y="1070028"/>
            <a:ext cx="5901205" cy="2446943"/>
          </a:xfrm>
          <a:prstGeom prst="rect">
            <a:avLst/>
          </a:prstGeom>
        </p:spPr>
      </p:pic>
      <p:pic>
        <p:nvPicPr>
          <p:cNvPr id="8" name="Imagen 7">
            <a:extLst>
              <a:ext uri="{FF2B5EF4-FFF2-40B4-BE49-F238E27FC236}">
                <a16:creationId xmlns:a16="http://schemas.microsoft.com/office/drawing/2014/main" id="{36A756EE-6198-40E4-B1B0-3C385013089E}"/>
              </a:ext>
            </a:extLst>
          </p:cNvPr>
          <p:cNvPicPr>
            <a:picLocks noChangeAspect="1"/>
          </p:cNvPicPr>
          <p:nvPr/>
        </p:nvPicPr>
        <p:blipFill>
          <a:blip r:embed="rId6"/>
          <a:stretch>
            <a:fillRect/>
          </a:stretch>
        </p:blipFill>
        <p:spPr>
          <a:xfrm>
            <a:off x="5690824" y="4141977"/>
            <a:ext cx="4208415" cy="1430365"/>
          </a:xfrm>
          <a:prstGeom prst="rect">
            <a:avLst/>
          </a:prstGeom>
        </p:spPr>
      </p:pic>
      <p:pic>
        <p:nvPicPr>
          <p:cNvPr id="10" name="Imagen 9">
            <a:extLst>
              <a:ext uri="{FF2B5EF4-FFF2-40B4-BE49-F238E27FC236}">
                <a16:creationId xmlns:a16="http://schemas.microsoft.com/office/drawing/2014/main" id="{8C55F11B-0DA0-4850-87A8-3C193EDF2AB8}"/>
              </a:ext>
            </a:extLst>
          </p:cNvPr>
          <p:cNvPicPr>
            <a:picLocks noChangeAspect="1"/>
          </p:cNvPicPr>
          <p:nvPr/>
        </p:nvPicPr>
        <p:blipFill>
          <a:blip r:embed="rId7"/>
          <a:stretch>
            <a:fillRect/>
          </a:stretch>
        </p:blipFill>
        <p:spPr>
          <a:xfrm>
            <a:off x="-202833" y="3731135"/>
            <a:ext cx="5953924" cy="2396393"/>
          </a:xfrm>
          <a:prstGeom prst="rect">
            <a:avLst/>
          </a:prstGeom>
        </p:spPr>
      </p:pic>
      <p:pic>
        <p:nvPicPr>
          <p:cNvPr id="12" name="Imagen 11">
            <a:extLst>
              <a:ext uri="{FF2B5EF4-FFF2-40B4-BE49-F238E27FC236}">
                <a16:creationId xmlns:a16="http://schemas.microsoft.com/office/drawing/2014/main" id="{56F45FD8-58FE-44EB-AC96-A6EB80422CC0}"/>
              </a:ext>
            </a:extLst>
          </p:cNvPr>
          <p:cNvPicPr>
            <a:picLocks noChangeAspect="1"/>
          </p:cNvPicPr>
          <p:nvPr/>
        </p:nvPicPr>
        <p:blipFill>
          <a:blip r:embed="rId8"/>
          <a:stretch>
            <a:fillRect/>
          </a:stretch>
        </p:blipFill>
        <p:spPr>
          <a:xfrm>
            <a:off x="9924271" y="3443026"/>
            <a:ext cx="1667108" cy="2553056"/>
          </a:xfrm>
          <a:prstGeom prst="rect">
            <a:avLst/>
          </a:prstGeom>
        </p:spPr>
      </p:pic>
      <p:sp>
        <p:nvSpPr>
          <p:cNvPr id="13" name="CuadroTexto 12">
            <a:extLst>
              <a:ext uri="{FF2B5EF4-FFF2-40B4-BE49-F238E27FC236}">
                <a16:creationId xmlns:a16="http://schemas.microsoft.com/office/drawing/2014/main" id="{880948BC-E691-4D07-AA81-D609B91B98EF}"/>
              </a:ext>
            </a:extLst>
          </p:cNvPr>
          <p:cNvSpPr txBox="1"/>
          <p:nvPr/>
        </p:nvSpPr>
        <p:spPr>
          <a:xfrm>
            <a:off x="10046733" y="3134773"/>
            <a:ext cx="1422184" cy="307777"/>
          </a:xfrm>
          <a:prstGeom prst="rect">
            <a:avLst/>
          </a:prstGeom>
          <a:noFill/>
        </p:spPr>
        <p:txBody>
          <a:bodyPr wrap="none" rtlCol="0">
            <a:spAutoFit/>
          </a:bodyPr>
          <a:lstStyle/>
          <a:p>
            <a:r>
              <a:rPr lang="es-MX" dirty="0"/>
              <a:t>Tolerancia = 10</a:t>
            </a:r>
            <a:endParaRPr lang="es-CO" dirty="0"/>
          </a:p>
        </p:txBody>
      </p:sp>
    </p:spTree>
    <p:extLst>
      <p:ext uri="{BB962C8B-B14F-4D97-AF65-F5344CB8AC3E}">
        <p14:creationId xmlns:p14="http://schemas.microsoft.com/office/powerpoint/2010/main" val="269178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201578" y="-54007"/>
            <a:ext cx="12318710" cy="6929274"/>
          </a:xfrm>
          <a:prstGeom prst="rect">
            <a:avLst/>
          </a:prstGeom>
          <a:noFill/>
          <a:ln>
            <a:noFill/>
          </a:ln>
        </p:spPr>
      </p:pic>
      <p:sp>
        <p:nvSpPr>
          <p:cNvPr id="93" name="Google Shape;93;p14"/>
          <p:cNvSpPr txBox="1">
            <a:spLocks noGrp="1"/>
          </p:cNvSpPr>
          <p:nvPr>
            <p:ph type="title"/>
          </p:nvPr>
        </p:nvSpPr>
        <p:spPr>
          <a:xfrm>
            <a:off x="774850" y="-712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MX" sz="4500" dirty="0"/>
              <a:t>Predicciones</a:t>
            </a:r>
            <a:endParaRPr sz="4500" dirty="0"/>
          </a:p>
        </p:txBody>
      </p:sp>
      <p:sp>
        <p:nvSpPr>
          <p:cNvPr id="94" name="Google Shape;94;p14"/>
          <p:cNvSpPr txBox="1"/>
          <p:nvPr/>
        </p:nvSpPr>
        <p:spPr>
          <a:xfrm>
            <a:off x="638925" y="2293500"/>
            <a:ext cx="6952800" cy="507900"/>
          </a:xfrm>
          <a:prstGeom prst="rect">
            <a:avLst/>
          </a:prstGeom>
          <a:noFill/>
          <a:ln>
            <a:noFill/>
          </a:ln>
        </p:spPr>
        <p:txBody>
          <a:bodyPr spcFirstLastPara="1" wrap="square" lIns="91425" tIns="91425" rIns="91425" bIns="91425" anchor="t" anchorCtr="0">
            <a:spAutoFit/>
          </a:bodyPr>
          <a:lstStyle/>
          <a:p>
            <a:pPr marL="457200" lvl="0" indent="-285750" algn="l" rtl="0">
              <a:spcBef>
                <a:spcPts val="1000"/>
              </a:spcBef>
              <a:spcAft>
                <a:spcPts val="0"/>
              </a:spcAft>
              <a:buSzPts val="900"/>
              <a:buChar char="●"/>
            </a:pPr>
            <a:endParaRPr sz="2100">
              <a:latin typeface="Calibri"/>
              <a:ea typeface="Calibri"/>
              <a:cs typeface="Calibri"/>
              <a:sym typeface="Calibri"/>
            </a:endParaRPr>
          </a:p>
        </p:txBody>
      </p:sp>
      <p:sp>
        <p:nvSpPr>
          <p:cNvPr id="95" name="Google Shape;95;p14"/>
          <p:cNvSpPr/>
          <p:nvPr/>
        </p:nvSpPr>
        <p:spPr>
          <a:xfrm>
            <a:off x="882225" y="2449350"/>
            <a:ext cx="2837100" cy="62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9602050" y="5793525"/>
            <a:ext cx="2589900" cy="9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10218391" y="5978758"/>
            <a:ext cx="1973175" cy="789343"/>
            <a:chOff x="10103250" y="5878575"/>
            <a:chExt cx="2088900" cy="889200"/>
          </a:xfrm>
        </p:grpSpPr>
        <p:sp>
          <p:nvSpPr>
            <p:cNvPr id="104" name="Google Shape;104;p14"/>
            <p:cNvSpPr/>
            <p:nvPr/>
          </p:nvSpPr>
          <p:spPr>
            <a:xfrm>
              <a:off x="10103250" y="5878575"/>
              <a:ext cx="2088900" cy="88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0801450" y="6265310"/>
              <a:ext cx="13119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Calibri"/>
                <a:buNone/>
              </a:pPr>
              <a:fld id="{00000000-1234-1234-1234-123412341234}" type="slidenum">
                <a:rPr lang="es-MX" sz="2000" b="1" i="0" u="none" strike="noStrike" cap="none">
                  <a:solidFill>
                    <a:srgbClr val="000000"/>
                  </a:solidFill>
                  <a:latin typeface="Calibri"/>
                  <a:ea typeface="Calibri"/>
                  <a:cs typeface="Calibri"/>
                  <a:sym typeface="Calibri"/>
                </a:rPr>
                <a:t>5</a:t>
              </a:fld>
              <a:endParaRPr sz="2000" b="1" i="0" u="none" strike="noStrike" cap="none">
                <a:solidFill>
                  <a:srgbClr val="000000"/>
                </a:solidFill>
                <a:latin typeface="Calibri"/>
                <a:ea typeface="Calibri"/>
                <a:cs typeface="Calibri"/>
                <a:sym typeface="Calibri"/>
              </a:endParaRPr>
            </a:p>
          </p:txBody>
        </p:sp>
      </p:grpSp>
      <p:pic>
        <p:nvPicPr>
          <p:cNvPr id="10" name="Imagen 9">
            <a:extLst>
              <a:ext uri="{FF2B5EF4-FFF2-40B4-BE49-F238E27FC236}">
                <a16:creationId xmlns:a16="http://schemas.microsoft.com/office/drawing/2014/main" id="{DA634151-5A26-49D2-877F-A227491BDCC0}"/>
              </a:ext>
            </a:extLst>
          </p:cNvPr>
          <p:cNvPicPr>
            <a:picLocks noChangeAspect="1"/>
          </p:cNvPicPr>
          <p:nvPr/>
        </p:nvPicPr>
        <p:blipFill>
          <a:blip r:embed="rId4"/>
          <a:stretch>
            <a:fillRect/>
          </a:stretch>
        </p:blipFill>
        <p:spPr>
          <a:xfrm>
            <a:off x="628907" y="2894832"/>
            <a:ext cx="6668754" cy="1636505"/>
          </a:xfrm>
          <a:prstGeom prst="rect">
            <a:avLst/>
          </a:prstGeom>
        </p:spPr>
      </p:pic>
      <p:pic>
        <p:nvPicPr>
          <p:cNvPr id="3" name="Imagen 2">
            <a:extLst>
              <a:ext uri="{FF2B5EF4-FFF2-40B4-BE49-F238E27FC236}">
                <a16:creationId xmlns:a16="http://schemas.microsoft.com/office/drawing/2014/main" id="{841B4CAA-F42C-4424-AAEE-3A6CB3C4DFFE}"/>
              </a:ext>
            </a:extLst>
          </p:cNvPr>
          <p:cNvPicPr>
            <a:picLocks noChangeAspect="1"/>
          </p:cNvPicPr>
          <p:nvPr/>
        </p:nvPicPr>
        <p:blipFill rotWithShape="1">
          <a:blip r:embed="rId5"/>
          <a:srcRect l="1225" t="3871" b="-1"/>
          <a:stretch/>
        </p:blipFill>
        <p:spPr>
          <a:xfrm>
            <a:off x="633771" y="1381815"/>
            <a:ext cx="8045534" cy="1679642"/>
          </a:xfrm>
          <a:prstGeom prst="rect">
            <a:avLst/>
          </a:prstGeom>
        </p:spPr>
      </p:pic>
      <p:pic>
        <p:nvPicPr>
          <p:cNvPr id="5" name="Imagen 4">
            <a:extLst>
              <a:ext uri="{FF2B5EF4-FFF2-40B4-BE49-F238E27FC236}">
                <a16:creationId xmlns:a16="http://schemas.microsoft.com/office/drawing/2014/main" id="{CB74987B-A1CA-4934-B1F6-039234ADD11F}"/>
              </a:ext>
            </a:extLst>
          </p:cNvPr>
          <p:cNvPicPr>
            <a:picLocks noChangeAspect="1"/>
          </p:cNvPicPr>
          <p:nvPr/>
        </p:nvPicPr>
        <p:blipFill>
          <a:blip r:embed="rId6"/>
          <a:stretch>
            <a:fillRect/>
          </a:stretch>
        </p:blipFill>
        <p:spPr>
          <a:xfrm>
            <a:off x="774850" y="4659892"/>
            <a:ext cx="5561117" cy="1384462"/>
          </a:xfrm>
          <a:prstGeom prst="rect">
            <a:avLst/>
          </a:prstGeom>
        </p:spPr>
      </p:pic>
    </p:spTree>
    <p:extLst>
      <p:ext uri="{BB962C8B-B14F-4D97-AF65-F5344CB8AC3E}">
        <p14:creationId xmlns:p14="http://schemas.microsoft.com/office/powerpoint/2010/main" val="595560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18"/>
          <p:cNvPicPr preferRelativeResize="0"/>
          <p:nvPr/>
        </p:nvPicPr>
        <p:blipFill>
          <a:blip r:embed="rId3">
            <a:alphaModFix/>
          </a:blip>
          <a:stretch>
            <a:fillRect/>
          </a:stretch>
        </p:blipFill>
        <p:spPr>
          <a:xfrm>
            <a:off x="-126700" y="-71275"/>
            <a:ext cx="12318710" cy="6929274"/>
          </a:xfrm>
          <a:prstGeom prst="rect">
            <a:avLst/>
          </a:prstGeom>
          <a:noFill/>
          <a:ln>
            <a:noFill/>
          </a:ln>
        </p:spPr>
      </p:pic>
      <p:sp>
        <p:nvSpPr>
          <p:cNvPr id="212" name="Google Shape;212;p18"/>
          <p:cNvSpPr txBox="1">
            <a:spLocks noGrp="1"/>
          </p:cNvSpPr>
          <p:nvPr>
            <p:ph type="title"/>
          </p:nvPr>
        </p:nvSpPr>
        <p:spPr>
          <a:xfrm>
            <a:off x="774850" y="-7127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MX" sz="4500"/>
              <a:t>Conclusiones</a:t>
            </a:r>
            <a:endParaRPr sz="4500"/>
          </a:p>
        </p:txBody>
      </p:sp>
      <p:sp>
        <p:nvSpPr>
          <p:cNvPr id="213" name="Google Shape;213;p18"/>
          <p:cNvSpPr txBox="1"/>
          <p:nvPr/>
        </p:nvSpPr>
        <p:spPr>
          <a:xfrm>
            <a:off x="638925" y="2293500"/>
            <a:ext cx="6952800" cy="507900"/>
          </a:xfrm>
          <a:prstGeom prst="rect">
            <a:avLst/>
          </a:prstGeom>
          <a:noFill/>
          <a:ln>
            <a:noFill/>
          </a:ln>
        </p:spPr>
        <p:txBody>
          <a:bodyPr spcFirstLastPara="1" wrap="square" lIns="91425" tIns="91425" rIns="91425" bIns="91425" anchor="t" anchorCtr="0">
            <a:spAutoFit/>
          </a:bodyPr>
          <a:lstStyle/>
          <a:p>
            <a:pPr marL="457200" lvl="0" indent="-285750" algn="l" rtl="0">
              <a:spcBef>
                <a:spcPts val="1000"/>
              </a:spcBef>
              <a:spcAft>
                <a:spcPts val="0"/>
              </a:spcAft>
              <a:buSzPts val="900"/>
              <a:buChar char="●"/>
            </a:pPr>
            <a:endParaRPr sz="2100">
              <a:latin typeface="Calibri"/>
              <a:ea typeface="Calibri"/>
              <a:cs typeface="Calibri"/>
              <a:sym typeface="Calibri"/>
            </a:endParaRPr>
          </a:p>
        </p:txBody>
      </p:sp>
      <p:sp>
        <p:nvSpPr>
          <p:cNvPr id="214" name="Google Shape;214;p18"/>
          <p:cNvSpPr/>
          <p:nvPr/>
        </p:nvSpPr>
        <p:spPr>
          <a:xfrm>
            <a:off x="882225" y="2449350"/>
            <a:ext cx="2837100" cy="620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a:off x="9602050" y="5793525"/>
            <a:ext cx="2589900" cy="97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18"/>
          <p:cNvGrpSpPr/>
          <p:nvPr/>
        </p:nvGrpSpPr>
        <p:grpSpPr>
          <a:xfrm>
            <a:off x="10103250" y="5878575"/>
            <a:ext cx="2088900" cy="889200"/>
            <a:chOff x="10103250" y="5878575"/>
            <a:chExt cx="2088900" cy="889200"/>
          </a:xfrm>
        </p:grpSpPr>
        <p:sp>
          <p:nvSpPr>
            <p:cNvPr id="217" name="Google Shape;217;p18"/>
            <p:cNvSpPr/>
            <p:nvPr/>
          </p:nvSpPr>
          <p:spPr>
            <a:xfrm>
              <a:off x="10103250" y="5878575"/>
              <a:ext cx="2088900" cy="88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p:nvPr/>
          </p:nvSpPr>
          <p:spPr>
            <a:xfrm>
              <a:off x="10801450" y="6265310"/>
              <a:ext cx="13119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Calibri"/>
                <a:buNone/>
              </a:pPr>
              <a:fld id="{00000000-1234-1234-1234-123412341234}" type="slidenum">
                <a:rPr lang="es-MX" sz="2000" b="1" i="0" u="none" strike="noStrike" cap="none">
                  <a:solidFill>
                    <a:srgbClr val="000000"/>
                  </a:solidFill>
                  <a:latin typeface="Calibri"/>
                  <a:ea typeface="Calibri"/>
                  <a:cs typeface="Calibri"/>
                  <a:sym typeface="Calibri"/>
                </a:rPr>
                <a:t>6</a:t>
              </a:fld>
              <a:endParaRPr sz="2000" b="1" i="0" u="none" strike="noStrike" cap="none">
                <a:solidFill>
                  <a:srgbClr val="000000"/>
                </a:solidFill>
                <a:latin typeface="Calibri"/>
                <a:ea typeface="Calibri"/>
                <a:cs typeface="Calibri"/>
                <a:sym typeface="Calibri"/>
              </a:endParaRPr>
            </a:p>
          </p:txBody>
        </p:sp>
      </p:grpSp>
      <p:sp>
        <p:nvSpPr>
          <p:cNvPr id="219" name="Google Shape;219;p18"/>
          <p:cNvSpPr txBox="1"/>
          <p:nvPr/>
        </p:nvSpPr>
        <p:spPr>
          <a:xfrm>
            <a:off x="774710" y="848335"/>
            <a:ext cx="10377495" cy="5714355"/>
          </a:xfrm>
          <a:prstGeom prst="rect">
            <a:avLst/>
          </a:prstGeom>
          <a:noFill/>
          <a:ln>
            <a:noFill/>
          </a:ln>
        </p:spPr>
        <p:txBody>
          <a:bodyPr spcFirstLastPara="1" wrap="square" lIns="91425" tIns="91425" rIns="91425" bIns="91425" anchor="t" anchorCtr="0">
            <a:spAutoFit/>
          </a:bodyPr>
          <a:lstStyle/>
          <a:p>
            <a:pPr marL="457200" lvl="0" indent="-368300" algn="l" rtl="0">
              <a:lnSpc>
                <a:spcPct val="100000"/>
              </a:lnSpc>
              <a:spcBef>
                <a:spcPts val="2000"/>
              </a:spcBef>
              <a:spcAft>
                <a:spcPts val="0"/>
              </a:spcAft>
              <a:buClr>
                <a:schemeClr val="dk1"/>
              </a:buClr>
              <a:buSzPts val="2200"/>
              <a:buFont typeface="Calibri"/>
              <a:buChar char="●"/>
            </a:pPr>
            <a:r>
              <a:rPr lang="es-MX" sz="2300" dirty="0">
                <a:solidFill>
                  <a:schemeClr val="dk1"/>
                </a:solidFill>
                <a:latin typeface="Calibri"/>
                <a:ea typeface="Calibri"/>
                <a:cs typeface="Calibri"/>
                <a:sym typeface="Calibri"/>
              </a:rPr>
              <a:t>Cuantificar el error de medición de un sensor y hallar una correspondiente calibración, supone el uso del concepto de métrica en espacios vectoriales, que toma relevancia por su aplicabilidad.</a:t>
            </a:r>
          </a:p>
          <a:p>
            <a:pPr marL="457200" lvl="0" indent="-368300" algn="l" rtl="0">
              <a:lnSpc>
                <a:spcPct val="100000"/>
              </a:lnSpc>
              <a:spcBef>
                <a:spcPts val="2000"/>
              </a:spcBef>
              <a:spcAft>
                <a:spcPts val="0"/>
              </a:spcAft>
              <a:buClr>
                <a:schemeClr val="dk1"/>
              </a:buClr>
              <a:buSzPts val="2200"/>
              <a:buFont typeface="Calibri"/>
              <a:buChar char="●"/>
            </a:pPr>
            <a:r>
              <a:rPr lang="es-MX" sz="2300" dirty="0">
                <a:solidFill>
                  <a:schemeClr val="dk1"/>
                </a:solidFill>
                <a:latin typeface="Calibri"/>
                <a:ea typeface="Calibri"/>
                <a:cs typeface="Calibri"/>
                <a:sym typeface="Calibri"/>
              </a:rPr>
              <a:t>La ventana y pasos óptimos según lo planteado corresponden a los valores de 1 hora y media hora correspondientemente o 1 hora y 1 hora.</a:t>
            </a:r>
          </a:p>
          <a:p>
            <a:pPr marL="457200" lvl="0" indent="-368300" algn="l" rtl="0">
              <a:lnSpc>
                <a:spcPct val="100000"/>
              </a:lnSpc>
              <a:spcBef>
                <a:spcPts val="2000"/>
              </a:spcBef>
              <a:spcAft>
                <a:spcPts val="0"/>
              </a:spcAft>
              <a:buClr>
                <a:schemeClr val="dk1"/>
              </a:buClr>
              <a:buSzPts val="2200"/>
              <a:buFont typeface="Calibri"/>
              <a:buChar char="●"/>
            </a:pPr>
            <a:r>
              <a:rPr lang="es-MX" sz="2300" dirty="0">
                <a:solidFill>
                  <a:schemeClr val="dk1"/>
                </a:solidFill>
                <a:latin typeface="Calibri"/>
                <a:ea typeface="Calibri"/>
                <a:cs typeface="Calibri"/>
                <a:sym typeface="Calibri"/>
              </a:rPr>
              <a:t>El valor máximo de distancia entre los datos es el de 256.47 µg /m^3 aproximadamente, y el mínimo valor de distancia relativa fue el de 4.07 µg /m^3 </a:t>
            </a:r>
          </a:p>
          <a:p>
            <a:pPr marL="457200" lvl="0" indent="-368300" algn="l" rtl="0">
              <a:lnSpc>
                <a:spcPct val="100000"/>
              </a:lnSpc>
              <a:spcBef>
                <a:spcPts val="2000"/>
              </a:spcBef>
              <a:spcAft>
                <a:spcPts val="0"/>
              </a:spcAft>
              <a:buClr>
                <a:schemeClr val="dk1"/>
              </a:buClr>
              <a:buSzPts val="2200"/>
              <a:buFont typeface="Calibri"/>
              <a:buChar char="●"/>
            </a:pPr>
            <a:r>
              <a:rPr lang="es-MX" sz="2300" dirty="0">
                <a:solidFill>
                  <a:schemeClr val="dk1"/>
                </a:solidFill>
                <a:latin typeface="Calibri"/>
                <a:ea typeface="Calibri"/>
                <a:cs typeface="Calibri"/>
                <a:sym typeface="Calibri"/>
              </a:rPr>
              <a:t>El alcance de la mejor calibración realizada sobre todo el conjunto de datos consistió a todos los </a:t>
            </a:r>
            <a:r>
              <a:rPr lang="es-MX" sz="2300" dirty="0" err="1">
                <a:solidFill>
                  <a:schemeClr val="dk1"/>
                </a:solidFill>
                <a:latin typeface="Calibri"/>
                <a:ea typeface="Calibri"/>
                <a:cs typeface="Calibri"/>
                <a:sym typeface="Calibri"/>
              </a:rPr>
              <a:t>sub-intervalos</a:t>
            </a:r>
            <a:r>
              <a:rPr lang="es-MX" sz="2300" dirty="0">
                <a:solidFill>
                  <a:schemeClr val="dk1"/>
                </a:solidFill>
                <a:latin typeface="Calibri"/>
                <a:ea typeface="Calibri"/>
                <a:cs typeface="Calibri"/>
                <a:sym typeface="Calibri"/>
              </a:rPr>
              <a:t> analizados.</a:t>
            </a:r>
          </a:p>
          <a:p>
            <a:pPr marL="457200" lvl="0" indent="-368300" algn="l" rtl="0">
              <a:lnSpc>
                <a:spcPct val="100000"/>
              </a:lnSpc>
              <a:spcBef>
                <a:spcPts val="2000"/>
              </a:spcBef>
              <a:spcAft>
                <a:spcPts val="0"/>
              </a:spcAft>
              <a:buClr>
                <a:schemeClr val="dk1"/>
              </a:buClr>
              <a:buSzPts val="2200"/>
              <a:buFont typeface="Calibri"/>
              <a:buChar char="●"/>
            </a:pPr>
            <a:r>
              <a:rPr lang="es-MX" sz="2300" dirty="0">
                <a:solidFill>
                  <a:schemeClr val="dk1"/>
                </a:solidFill>
                <a:latin typeface="Calibri"/>
                <a:ea typeface="Calibri"/>
                <a:cs typeface="Calibri"/>
                <a:sym typeface="Calibri"/>
              </a:rPr>
              <a:t>Por último, el mínimo conjunto de datos que permiten mantener el valor de tolerancia al extrapolar la calibración, es el de 56 días iniciando desde 0.5 veces el ancho total de los datos. </a:t>
            </a:r>
            <a:endParaRPr sz="23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19"/>
          <p:cNvPicPr preferRelativeResize="0"/>
          <p:nvPr/>
        </p:nvPicPr>
        <p:blipFill>
          <a:blip r:embed="rId3">
            <a:alphaModFix/>
          </a:blip>
          <a:stretch>
            <a:fillRect/>
          </a:stretch>
        </p:blipFill>
        <p:spPr>
          <a:xfrm>
            <a:off x="0" y="0"/>
            <a:ext cx="12192000" cy="6858000"/>
          </a:xfrm>
          <a:prstGeom prst="rect">
            <a:avLst/>
          </a:prstGeom>
          <a:noFill/>
          <a:ln>
            <a:noFill/>
          </a:ln>
        </p:spPr>
      </p:pic>
      <p:sp>
        <p:nvSpPr>
          <p:cNvPr id="241" name="Google Shape;241;p19"/>
          <p:cNvSpPr txBox="1">
            <a:spLocks noGrp="1"/>
          </p:cNvSpPr>
          <p:nvPr>
            <p:ph type="ctrTitle" idx="4294967295"/>
          </p:nvPr>
        </p:nvSpPr>
        <p:spPr>
          <a:xfrm>
            <a:off x="1524000" y="2235138"/>
            <a:ext cx="9144000" cy="2387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s-MX" sz="10000"/>
              <a:t>Gracias!</a:t>
            </a:r>
            <a:endParaRPr sz="1000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278</Words>
  <Application>Microsoft Office PowerPoint</Application>
  <PresentationFormat>Panorámica</PresentationFormat>
  <Paragraphs>30</Paragraphs>
  <Slides>7</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Cambria Math</vt:lpstr>
      <vt:lpstr>Tema de Office</vt:lpstr>
      <vt:lpstr>Métricas, datos y calibración inteligente</vt:lpstr>
      <vt:lpstr>Distancia entre las bases de datos</vt:lpstr>
      <vt:lpstr>Ajuste de datos, búsqueda de ventana y pasos óptimos</vt:lpstr>
      <vt:lpstr>Calibración óptima y Tolerancia </vt:lpstr>
      <vt:lpstr>Predicciones</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Redes de Bravais</dc:title>
  <dc:creator>USUARIO</dc:creator>
  <cp:lastModifiedBy>JUAN GUARIN</cp:lastModifiedBy>
  <cp:revision>2</cp:revision>
  <dcterms:modified xsi:type="dcterms:W3CDTF">2021-12-15T16:59:54Z</dcterms:modified>
</cp:coreProperties>
</file>