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8" roundtripDataSignature="AMtx7mi0M4g7pFfJLihIPFriUQor4r4GT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customschemas.google.com/relationships/presentationmetadata" Target="meta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73a1dc9c2a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6" name="Google Shape;136;g73a1dc9c2a_0_5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3a1dc9c2a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3" name="Google Shape;143;g73a1dc9c2a_0_6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3a1dc9c2a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9" name="Google Shape;149;g73a1dc9c2a_0_7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5" name="Google Shape;155;p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6" name="Google Shape;8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2" name="Google Shape;9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219c90213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8" name="Google Shape;98;g7219c90213_2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3a1dc9c2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4" name="Google Shape;104;g73a1dc9c2a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3a1dc9c2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0" name="Google Shape;110;g73a1dc9c2a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3a1dc9c2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6" name="Google Shape;116;g73a1dc9c2a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3a1dc9c2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2" name="Google Shape;122;g73a1dc9c2a_0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73a1dc9c2a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8" name="Google Shape;128;g73a1dc9c2a_0_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3a1dc9c2a_0_55"/>
          <p:cNvSpPr txBox="1"/>
          <p:nvPr/>
        </p:nvSpPr>
        <p:spPr>
          <a:xfrm>
            <a:off x="1556625" y="475850"/>
            <a:ext cx="74508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s-ES" sz="320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TA</a:t>
            </a:r>
            <a:r>
              <a:rPr b="1" lang="es-ES" sz="32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1" i="0" lang="es-ES" sz="320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A DE </a:t>
            </a:r>
            <a:r>
              <a:rPr b="1" lang="es-ES" sz="32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ACIERTO</a:t>
            </a:r>
            <a:endParaRPr b="1" i="0" sz="32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9" name="Google Shape;139;g73a1dc9c2a_0_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4100" y="1336425"/>
            <a:ext cx="5183050" cy="113647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g73a1dc9c2a_0_55"/>
          <p:cNvSpPr txBox="1"/>
          <p:nvPr/>
        </p:nvSpPr>
        <p:spPr>
          <a:xfrm>
            <a:off x="1842725" y="2640625"/>
            <a:ext cx="8833800" cy="30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600">
                <a:latin typeface="Calibri"/>
                <a:ea typeface="Calibri"/>
                <a:cs typeface="Calibri"/>
                <a:sym typeface="Calibri"/>
              </a:rPr>
              <a:t>Con esta tabla nos demuestran que la </a:t>
            </a:r>
            <a:r>
              <a:rPr lang="es-ES" sz="2600">
                <a:latin typeface="Calibri"/>
                <a:ea typeface="Calibri"/>
                <a:cs typeface="Calibri"/>
                <a:sym typeface="Calibri"/>
              </a:rPr>
              <a:t>aceptabilidad</a:t>
            </a:r>
            <a:r>
              <a:rPr lang="es-ES" sz="2600">
                <a:latin typeface="Calibri"/>
                <a:ea typeface="Calibri"/>
                <a:cs typeface="Calibri"/>
                <a:sym typeface="Calibri"/>
              </a:rPr>
              <a:t> que tienen el </a:t>
            </a:r>
            <a:r>
              <a:rPr lang="es-ES" sz="2600">
                <a:latin typeface="Calibri"/>
                <a:ea typeface="Calibri"/>
                <a:cs typeface="Calibri"/>
                <a:sym typeface="Calibri"/>
              </a:rPr>
              <a:t>análisis</a:t>
            </a:r>
            <a:r>
              <a:rPr lang="es-ES" sz="2600">
                <a:latin typeface="Calibri"/>
                <a:ea typeface="Calibri"/>
                <a:cs typeface="Calibri"/>
                <a:sym typeface="Calibri"/>
              </a:rPr>
              <a:t> de sentimientos es de 89% utilizando el modelo de Kruskal-Wallis test </a:t>
            </a:r>
            <a:r>
              <a:rPr lang="es-ES" sz="2600">
                <a:latin typeface="Calibri"/>
                <a:ea typeface="Calibri"/>
                <a:cs typeface="Calibri"/>
                <a:sym typeface="Calibri"/>
              </a:rPr>
              <a:t>sintetizando los otros test utilizados como  T-test y Mann Whitney test.</a:t>
            </a:r>
            <a:br>
              <a:rPr lang="es-ES" sz="2600">
                <a:latin typeface="Calibri"/>
                <a:ea typeface="Calibri"/>
                <a:cs typeface="Calibri"/>
                <a:sym typeface="Calibri"/>
              </a:rPr>
            </a:br>
            <a:br>
              <a:rPr lang="es-ES" sz="2600">
                <a:latin typeface="Calibri"/>
                <a:ea typeface="Calibri"/>
                <a:cs typeface="Calibri"/>
                <a:sym typeface="Calibri"/>
              </a:rPr>
            </a:br>
            <a:r>
              <a:rPr lang="es-ES" sz="2600">
                <a:latin typeface="Calibri"/>
                <a:ea typeface="Calibri"/>
                <a:cs typeface="Calibri"/>
                <a:sym typeface="Calibri"/>
              </a:rPr>
              <a:t>Donde la distribución de los datos no causa ningún tipo de alteración en el resultado de los 2 test.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73a1dc9c2a_0_62"/>
          <p:cNvSpPr txBox="1"/>
          <p:nvPr/>
        </p:nvSpPr>
        <p:spPr>
          <a:xfrm>
            <a:off x="1426625" y="524600"/>
            <a:ext cx="74508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s-ES" sz="320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CONCLUSIONES DE LOS INVESTIGADORES</a:t>
            </a:r>
            <a:endParaRPr b="1" i="0" sz="32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g73a1dc9c2a_0_62"/>
          <p:cNvSpPr txBox="1"/>
          <p:nvPr/>
        </p:nvSpPr>
        <p:spPr>
          <a:xfrm>
            <a:off x="1426625" y="1997750"/>
            <a:ext cx="8649000" cy="38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 resultados mostraron que el </a:t>
            </a:r>
            <a:r>
              <a:rPr lang="es-E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lexicón(</a:t>
            </a:r>
            <a:r>
              <a:rPr lang="es-E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VADER, ”Diccionario consciente de valencia y razonador de sentimientos”</a:t>
            </a:r>
            <a:r>
              <a:rPr lang="es-E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es-E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usado por ellos </a:t>
            </a:r>
            <a:r>
              <a:rPr lang="es-E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hacía</a:t>
            </a:r>
            <a:r>
              <a:rPr lang="es-E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que enfoque </a:t>
            </a:r>
            <a:r>
              <a:rPr lang="es-E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mejorará</a:t>
            </a:r>
            <a:r>
              <a:rPr lang="es-E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el rendimiento de la clasificación de sentimientos tanto en precisión en la </a:t>
            </a:r>
            <a:r>
              <a:rPr lang="es-E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agrupación</a:t>
            </a:r>
            <a:r>
              <a:rPr lang="es-E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los datos que eran negativos, positivos y </a:t>
            </a:r>
            <a:r>
              <a:rPr lang="es-E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neutros.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ES" sz="2300">
                <a:latin typeface="Calibri"/>
                <a:ea typeface="Calibri"/>
                <a:cs typeface="Calibri"/>
                <a:sym typeface="Calibri"/>
              </a:rPr>
              <a:t>Por otra parte la prueba de Kruskal-Wallis mostró la influencia precisa debido a los eventos del asistente de inteligencia artificial. Las diferencias entre tres fechas y tres asistentes de inteligencia artificial fueron identificadas por las pruebas estadísticas.</a:t>
            </a:r>
            <a:endParaRPr b="0" i="0" sz="2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73a1dc9c2a_0_72"/>
          <p:cNvSpPr txBox="1"/>
          <p:nvPr/>
        </p:nvSpPr>
        <p:spPr>
          <a:xfrm>
            <a:off x="1556625" y="475850"/>
            <a:ext cx="74508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s-ES" sz="320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OPINIÓN</a:t>
            </a:r>
            <a:endParaRPr b="1" i="0" sz="32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g73a1dc9c2a_0_72"/>
          <p:cNvSpPr txBox="1"/>
          <p:nvPr/>
        </p:nvSpPr>
        <p:spPr>
          <a:xfrm>
            <a:off x="1735400" y="1453300"/>
            <a:ext cx="9121500" cy="44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s-E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Realizar un </a:t>
            </a:r>
            <a:r>
              <a:rPr lang="es-E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análisis</a:t>
            </a:r>
            <a:r>
              <a:rPr lang="es-E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los sentimientos en </a:t>
            </a:r>
            <a:r>
              <a:rPr lang="es-E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twitter</a:t>
            </a:r>
            <a:r>
              <a:rPr lang="es-E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es una </a:t>
            </a:r>
            <a:r>
              <a:rPr lang="es-E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práctica</a:t>
            </a:r>
            <a:r>
              <a:rPr lang="es-E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es bastante difícil, si no se aplica conceptos </a:t>
            </a:r>
            <a:r>
              <a:rPr lang="es-E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básicos</a:t>
            </a:r>
            <a:r>
              <a:rPr lang="es-E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correctamente y </a:t>
            </a:r>
            <a:r>
              <a:rPr lang="es-E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además</a:t>
            </a:r>
            <a:r>
              <a:rPr lang="es-E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una buena técnica para la identificación de estos, ya que las palabras dependen del contexto al cual la persona se refiera por esta </a:t>
            </a:r>
            <a:r>
              <a:rPr lang="es-E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razón</a:t>
            </a:r>
            <a:r>
              <a:rPr lang="es-E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 torna complicado. Estos tweets en ocasiones suelen ser una mezcla de varios sentimientos lo cual se puede dificultar su identificación.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s-E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Hacer una correcta limpieza para que la gran </a:t>
            </a:r>
            <a:r>
              <a:rPr lang="es-E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mayorías</a:t>
            </a:r>
            <a:r>
              <a:rPr lang="es-E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s-E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tecnologías</a:t>
            </a:r>
            <a:r>
              <a:rPr lang="es-E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usadas o que se vayan a utilizar reconozcan correctamente el idioma y puedan realizar una </a:t>
            </a:r>
            <a:r>
              <a:rPr lang="es-E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clasificación</a:t>
            </a:r>
            <a:r>
              <a:rPr lang="es-E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exitosa.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"/>
          <p:cNvSpPr txBox="1"/>
          <p:nvPr/>
        </p:nvSpPr>
        <p:spPr>
          <a:xfrm>
            <a:off x="1781850" y="3262575"/>
            <a:ext cx="8628300" cy="27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s-ES" sz="7000" u="none" cap="none" strike="noStrike">
                <a:solidFill>
                  <a:srgbClr val="EAB21B"/>
                </a:solidFill>
                <a:latin typeface="Calibri"/>
                <a:ea typeface="Calibri"/>
                <a:cs typeface="Calibri"/>
                <a:sym typeface="Calibri"/>
              </a:rPr>
              <a:t>TALLER INVESTIGATIVO</a:t>
            </a:r>
            <a:endParaRPr b="1" i="0" sz="7000" u="none" cap="none" strike="noStrike">
              <a:solidFill>
                <a:srgbClr val="EAB21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2"/>
          <p:cNvSpPr txBox="1"/>
          <p:nvPr/>
        </p:nvSpPr>
        <p:spPr>
          <a:xfrm>
            <a:off x="264367" y="6282611"/>
            <a:ext cx="878632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1" lang="es-E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Autor: </a:t>
            </a:r>
            <a:r>
              <a:rPr i="1" lang="es-E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Juan Diego Gomez Gomez</a:t>
            </a:r>
            <a:r>
              <a:rPr b="0" i="1" lang="es-E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– </a:t>
            </a:r>
            <a:r>
              <a:rPr b="1" i="1" lang="es-E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Fecha: </a:t>
            </a:r>
            <a:r>
              <a:rPr b="0" i="1" lang="es-E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20/04/2020</a:t>
            </a:r>
            <a:endParaRPr b="0" i="1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"/>
          <p:cNvSpPr txBox="1"/>
          <p:nvPr/>
        </p:nvSpPr>
        <p:spPr>
          <a:xfrm>
            <a:off x="3400960" y="931044"/>
            <a:ext cx="5390100" cy="13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1" i="0" lang="es-ES" sz="8000" u="sng" cap="none" strike="noStrike">
                <a:solidFill>
                  <a:srgbClr val="99151A"/>
                </a:solidFill>
                <a:latin typeface="Calibri"/>
                <a:ea typeface="Calibri"/>
                <a:cs typeface="Calibri"/>
                <a:sym typeface="Calibri"/>
              </a:rPr>
              <a:t>CONTENIDO</a:t>
            </a:r>
            <a:endParaRPr b="1" i="0" sz="8000" u="sng" cap="none" strike="noStrike">
              <a:solidFill>
                <a:srgbClr val="99151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3"/>
          <p:cNvSpPr txBox="1"/>
          <p:nvPr/>
        </p:nvSpPr>
        <p:spPr>
          <a:xfrm>
            <a:off x="1719250" y="2427800"/>
            <a:ext cx="8131800" cy="29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AutoNum type="arabicPeriod"/>
            </a:pPr>
            <a:r>
              <a:rPr b="0" i="0" lang="es-E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Acerca del artículo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b="0" i="0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Corpus que se utilizó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s-E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0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prendizaje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s-E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Tasa de acierto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b="0" i="0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Conclusión de los investigadores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b="0" i="0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Opinión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219c90213_2_0"/>
          <p:cNvSpPr txBox="1"/>
          <p:nvPr/>
        </p:nvSpPr>
        <p:spPr>
          <a:xfrm>
            <a:off x="1556625" y="475850"/>
            <a:ext cx="74508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-ES" sz="320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Acerca del artículo</a:t>
            </a:r>
            <a:endParaRPr b="1" i="0" sz="3200" u="none" cap="none" strike="noStrike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g7219c90213_2_0"/>
          <p:cNvSpPr txBox="1"/>
          <p:nvPr/>
        </p:nvSpPr>
        <p:spPr>
          <a:xfrm>
            <a:off x="1348800" y="1297775"/>
            <a:ext cx="9494400" cy="46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Título:</a:t>
            </a:r>
            <a:r>
              <a:rPr b="0" i="0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Sentiment analysis of Twitter corpus related to artificial intelligence assistants.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E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Autores</a:t>
            </a:r>
            <a:r>
              <a:rPr b="0" i="0" lang="es-E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s-ES" sz="2800">
                <a:latin typeface="Calibri"/>
                <a:ea typeface="Calibri"/>
                <a:cs typeface="Calibri"/>
                <a:sym typeface="Calibri"/>
              </a:rPr>
              <a:t>Chae Won Park, Dae Ryong Seo.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s-ES" sz="2800">
                <a:latin typeface="Calibri"/>
                <a:ea typeface="Calibri"/>
                <a:cs typeface="Calibri"/>
                <a:sym typeface="Calibri"/>
              </a:rPr>
              <a:t>Fecha de </a:t>
            </a:r>
            <a:r>
              <a:rPr b="1" lang="es-ES" sz="2800">
                <a:latin typeface="Calibri"/>
                <a:ea typeface="Calibri"/>
                <a:cs typeface="Calibri"/>
                <a:sym typeface="Calibri"/>
              </a:rPr>
              <a:t>publicación</a:t>
            </a:r>
            <a:r>
              <a:rPr b="1" lang="es-ES" sz="2800"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s-ES" sz="2800">
                <a:latin typeface="Calibri"/>
                <a:ea typeface="Calibri"/>
                <a:cs typeface="Calibri"/>
                <a:sym typeface="Calibri"/>
              </a:rPr>
              <a:t>18 Junio 2018.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s-ES" sz="2800">
                <a:latin typeface="Calibri"/>
                <a:ea typeface="Calibri"/>
                <a:cs typeface="Calibri"/>
                <a:sym typeface="Calibri"/>
              </a:rPr>
              <a:t>Enlace:</a:t>
            </a:r>
            <a:r>
              <a:rPr lang="es-ES" sz="2800">
                <a:latin typeface="Calibri"/>
                <a:ea typeface="Calibri"/>
                <a:cs typeface="Calibri"/>
                <a:sym typeface="Calibri"/>
              </a:rPr>
              <a:t>https://ieeexplore-ieee-org.crai-ustadigital.usantotomas.edu.co/document/8387151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3a1dc9c2a_0_5"/>
          <p:cNvSpPr txBox="1"/>
          <p:nvPr/>
        </p:nvSpPr>
        <p:spPr>
          <a:xfrm>
            <a:off x="1556625" y="475850"/>
            <a:ext cx="74508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-ES" sz="320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Acerca del artículo</a:t>
            </a:r>
            <a:endParaRPr b="1" i="0" sz="3200" u="none" cap="none" strike="noStrike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g73a1dc9c2a_0_5"/>
          <p:cNvSpPr txBox="1"/>
          <p:nvPr/>
        </p:nvSpPr>
        <p:spPr>
          <a:xfrm>
            <a:off x="1377550" y="1395300"/>
            <a:ext cx="9494400" cy="49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1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Resumen:</a:t>
            </a:r>
            <a:r>
              <a:rPr b="0" i="0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-E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 artículo </a:t>
            </a:r>
            <a:r>
              <a:rPr lang="es-ES" sz="2800">
                <a:latin typeface="Calibri"/>
                <a:ea typeface="Calibri"/>
                <a:cs typeface="Calibri"/>
                <a:sym typeface="Calibri"/>
              </a:rPr>
              <a:t>tiene como objetivo hacer un criterio sobre tres asistentes de inteligencia artificial de Twitter, fueron recopiladas y clasificadas en opiniones positivas, negativas y neutrales por un léxico llamado Valence Aware Dictionary y sEntiment Reasoner (VADER, diccionario consciente de valencia y razonador de sentimientos).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3a1dc9c2a_0_11"/>
          <p:cNvSpPr txBox="1"/>
          <p:nvPr/>
        </p:nvSpPr>
        <p:spPr>
          <a:xfrm>
            <a:off x="1556625" y="475850"/>
            <a:ext cx="74508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s-ES" sz="320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SOBRE EL ARTÍCULO</a:t>
            </a:r>
            <a:endParaRPr b="1" i="0" sz="32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73a1dc9c2a_0_11"/>
          <p:cNvSpPr txBox="1"/>
          <p:nvPr/>
        </p:nvSpPr>
        <p:spPr>
          <a:xfrm>
            <a:off x="1204350" y="1216500"/>
            <a:ext cx="9783300" cy="49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E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b="0" i="0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investigación se divide en tres etapas fundamentales que son: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r>
              <a:rPr lang="es-E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Definición</a:t>
            </a:r>
            <a:r>
              <a:rPr lang="es-E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del corpus, </a:t>
            </a:r>
            <a:r>
              <a:rPr lang="es-E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lexicón</a:t>
            </a:r>
            <a:r>
              <a:rPr lang="es-E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 la </a:t>
            </a:r>
            <a:r>
              <a:rPr lang="es-E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hipótesis</a:t>
            </a:r>
            <a:r>
              <a:rPr lang="es-E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luego de ello definieron los valores que </a:t>
            </a:r>
            <a:r>
              <a:rPr lang="es-E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podían</a:t>
            </a:r>
            <a:r>
              <a:rPr lang="es-E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tomar los tweets.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r>
              <a:rPr lang="es-ES" sz="2800">
                <a:latin typeface="Calibri"/>
                <a:ea typeface="Calibri"/>
                <a:cs typeface="Calibri"/>
                <a:sym typeface="Calibri"/>
              </a:rPr>
              <a:t>Análisis</a:t>
            </a:r>
            <a:r>
              <a:rPr lang="es-ES" sz="2800">
                <a:latin typeface="Calibri"/>
                <a:ea typeface="Calibri"/>
                <a:cs typeface="Calibri"/>
                <a:sym typeface="Calibri"/>
              </a:rPr>
              <a:t> de los datos </a:t>
            </a:r>
            <a:r>
              <a:rPr lang="es-ES" sz="2800">
                <a:latin typeface="Calibri"/>
                <a:ea typeface="Calibri"/>
                <a:cs typeface="Calibri"/>
                <a:sym typeface="Calibri"/>
              </a:rPr>
              <a:t>obtenidos.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3a1dc9c2a_0_17"/>
          <p:cNvSpPr txBox="1"/>
          <p:nvPr/>
        </p:nvSpPr>
        <p:spPr>
          <a:xfrm>
            <a:off x="1556625" y="475850"/>
            <a:ext cx="74508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s-ES" sz="320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CORPUS UTILIZADO</a:t>
            </a:r>
            <a:endParaRPr b="1" i="0" sz="32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g73a1dc9c2a_0_17"/>
          <p:cNvSpPr txBox="1"/>
          <p:nvPr/>
        </p:nvSpPr>
        <p:spPr>
          <a:xfrm>
            <a:off x="1204350" y="1216500"/>
            <a:ext cx="9783300" cy="54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-E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 base de datos fue con bas</a:t>
            </a:r>
            <a:r>
              <a:rPr lang="es-ES" sz="2800">
                <a:latin typeface="Calibri"/>
                <a:ea typeface="Calibri"/>
                <a:cs typeface="Calibri"/>
                <a:sym typeface="Calibri"/>
              </a:rPr>
              <a:t>e a la </a:t>
            </a:r>
            <a:r>
              <a:rPr lang="es-ES" sz="2800">
                <a:latin typeface="Calibri"/>
                <a:ea typeface="Calibri"/>
                <a:cs typeface="Calibri"/>
                <a:sym typeface="Calibri"/>
              </a:rPr>
              <a:t>polémica</a:t>
            </a:r>
            <a:r>
              <a:rPr lang="es-ES" sz="2800">
                <a:latin typeface="Calibri"/>
                <a:ea typeface="Calibri"/>
                <a:cs typeface="Calibri"/>
                <a:sym typeface="Calibri"/>
              </a:rPr>
              <a:t> del 2017 que era el microblogging  service (servicio de </a:t>
            </a:r>
            <a:r>
              <a:rPr b="1" lang="es-ES" sz="2800">
                <a:latin typeface="Calibri"/>
                <a:ea typeface="Calibri"/>
                <a:cs typeface="Calibri"/>
                <a:sym typeface="Calibri"/>
              </a:rPr>
              <a:t>microblogueo</a:t>
            </a:r>
            <a:r>
              <a:rPr lang="es-ES" sz="2800">
                <a:latin typeface="Calibri"/>
                <a:ea typeface="Calibri"/>
                <a:cs typeface="Calibri"/>
                <a:sym typeface="Calibri"/>
              </a:rPr>
              <a:t>) </a:t>
            </a:r>
            <a:r>
              <a:rPr lang="es-ES" sz="2800">
                <a:latin typeface="Calibri"/>
                <a:ea typeface="Calibri"/>
                <a:cs typeface="Calibri"/>
                <a:sym typeface="Calibri"/>
              </a:rPr>
              <a:t>básicamente</a:t>
            </a:r>
            <a:r>
              <a:rPr lang="es-ES" sz="2800">
                <a:latin typeface="Calibri"/>
                <a:ea typeface="Calibri"/>
                <a:cs typeface="Calibri"/>
                <a:sym typeface="Calibri"/>
              </a:rPr>
              <a:t> recolectaba publicaciones de las opiniones de los usuarios en tiempo real con </a:t>
            </a:r>
            <a:r>
              <a:rPr lang="es-ES" sz="2800">
                <a:latin typeface="Calibri"/>
                <a:ea typeface="Calibri"/>
                <a:cs typeface="Calibri"/>
                <a:sym typeface="Calibri"/>
              </a:rPr>
              <a:t>relación Siri, Google Assistant y Cortana y la polémica que trajo sus actualizaciones.</a:t>
            </a:r>
            <a:r>
              <a:rPr lang="es-ES" sz="2800">
                <a:latin typeface="Calibri"/>
                <a:ea typeface="Calibri"/>
                <a:cs typeface="Calibri"/>
                <a:sym typeface="Calibri"/>
              </a:rPr>
              <a:t> a para esto usaron “Twitter Streaming”, todo el proceso se </a:t>
            </a:r>
            <a:r>
              <a:rPr lang="es-ES" sz="2800">
                <a:latin typeface="Calibri"/>
                <a:ea typeface="Calibri"/>
                <a:cs typeface="Calibri"/>
                <a:sym typeface="Calibri"/>
              </a:rPr>
              <a:t>realizó</a:t>
            </a:r>
            <a:r>
              <a:rPr lang="es-ES" sz="2800">
                <a:latin typeface="Calibri"/>
                <a:ea typeface="Calibri"/>
                <a:cs typeface="Calibri"/>
                <a:sym typeface="Calibri"/>
              </a:rPr>
              <a:t> desde 05/10/2017 hasta 30/11/2017. Se considero tomar solo tweets en el idioma global (</a:t>
            </a:r>
            <a:r>
              <a:rPr lang="es-ES" sz="2800">
                <a:latin typeface="Calibri"/>
                <a:ea typeface="Calibri"/>
                <a:cs typeface="Calibri"/>
                <a:sym typeface="Calibri"/>
              </a:rPr>
              <a:t>inglés</a:t>
            </a:r>
            <a:r>
              <a:rPr lang="es-ES" sz="2800">
                <a:latin typeface="Calibri"/>
                <a:ea typeface="Calibri"/>
                <a:cs typeface="Calibri"/>
                <a:sym typeface="Calibri"/>
              </a:rPr>
              <a:t>) para hacer el estudio </a:t>
            </a:r>
            <a:r>
              <a:rPr lang="es-ES" sz="2800">
                <a:latin typeface="Calibri"/>
                <a:ea typeface="Calibri"/>
                <a:cs typeface="Calibri"/>
                <a:sym typeface="Calibri"/>
              </a:rPr>
              <a:t>más</a:t>
            </a:r>
            <a:r>
              <a:rPr lang="es-ES" sz="2800">
                <a:latin typeface="Calibri"/>
                <a:ea typeface="Calibri"/>
                <a:cs typeface="Calibri"/>
                <a:sym typeface="Calibri"/>
              </a:rPr>
              <a:t> sencillo.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3a1dc9c2a_0_23"/>
          <p:cNvSpPr txBox="1"/>
          <p:nvPr/>
        </p:nvSpPr>
        <p:spPr>
          <a:xfrm>
            <a:off x="1556625" y="475850"/>
            <a:ext cx="74508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s-ES" sz="320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APRENDIZAJE</a:t>
            </a:r>
            <a:endParaRPr b="1" i="0" sz="32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g73a1dc9c2a_0_23"/>
          <p:cNvSpPr txBox="1"/>
          <p:nvPr/>
        </p:nvSpPr>
        <p:spPr>
          <a:xfrm>
            <a:off x="1204350" y="1216500"/>
            <a:ext cx="9783300" cy="54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Etapa I: </a:t>
            </a:r>
            <a:r>
              <a:rPr b="1" lang="es-E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Definición del corpus, lexicón y la hipótesis, luego de ello definieron los valores que podían tomar los tweets.</a:t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-E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utilizó a nivel general técnicas de</a:t>
            </a:r>
            <a:r>
              <a:rPr lang="es-E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 </a:t>
            </a:r>
            <a:r>
              <a:rPr lang="es-E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lexicón llamado VADER(Diccionario consciente de valencia y razonador de sentimientos)</a:t>
            </a:r>
            <a:r>
              <a:rPr b="0" i="0" lang="es-E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Los datos </a:t>
            </a:r>
            <a:r>
              <a:rPr lang="es-E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agrupados en los diferentes asistentes inteligentes que fueron</a:t>
            </a:r>
            <a:r>
              <a:rPr lang="es-E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Siri, Google Assistant y Cortana para ser</a:t>
            </a:r>
            <a:r>
              <a:rPr b="0" i="0" lang="es-E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clasificados según la polaridad del sentimiento, </a:t>
            </a:r>
            <a:r>
              <a:rPr lang="es-E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 cuales </a:t>
            </a:r>
            <a:r>
              <a:rPr lang="es-E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podían</a:t>
            </a:r>
            <a:r>
              <a:rPr lang="es-E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s-E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 Positivos, Negativos o Neutrales.</a:t>
            </a:r>
            <a:endParaRPr b="0" i="0" sz="2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E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</a:t>
            </a:r>
            <a:r>
              <a:rPr lang="es-E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hipótesis</a:t>
            </a:r>
            <a:r>
              <a:rPr lang="es-E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parte de dos tipos de </a:t>
            </a:r>
            <a:r>
              <a:rPr lang="es-E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fórmulas</a:t>
            </a:r>
            <a:r>
              <a:rPr lang="es-E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donde se plante a que la data no es igual en todo el periodo de tiempo y que a su vez tampoco aplica para los asistentes inteligentes.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3a1dc9c2a_0_39"/>
          <p:cNvSpPr txBox="1"/>
          <p:nvPr/>
        </p:nvSpPr>
        <p:spPr>
          <a:xfrm>
            <a:off x="1556625" y="475850"/>
            <a:ext cx="74508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s-ES" sz="320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TÉCNICAS DE APRENDIZAJE</a:t>
            </a:r>
            <a:endParaRPr b="1" i="0" sz="32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g73a1dc9c2a_0_39"/>
          <p:cNvSpPr txBox="1"/>
          <p:nvPr/>
        </p:nvSpPr>
        <p:spPr>
          <a:xfrm>
            <a:off x="1318100" y="1427750"/>
            <a:ext cx="6299700" cy="6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Etapa II: </a:t>
            </a:r>
            <a:r>
              <a:rPr b="1" lang="es-E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Análisis de los datos obtenidos.</a:t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2" name="Google Shape;132;g73a1dc9c2a_0_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3150" y="2110806"/>
            <a:ext cx="5826899" cy="336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g73a1dc9c2a_0_39"/>
          <p:cNvSpPr txBox="1"/>
          <p:nvPr/>
        </p:nvSpPr>
        <p:spPr>
          <a:xfrm>
            <a:off x="7313925" y="2674125"/>
            <a:ext cx="4616400" cy="22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latin typeface="Calibri"/>
                <a:ea typeface="Calibri"/>
                <a:cs typeface="Calibri"/>
                <a:sym typeface="Calibri"/>
              </a:rPr>
              <a:t>Después</a:t>
            </a:r>
            <a:r>
              <a:rPr lang="es-ES" sz="1800"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s-ES" sz="1800">
                <a:latin typeface="Calibri"/>
                <a:ea typeface="Calibri"/>
                <a:cs typeface="Calibri"/>
                <a:sym typeface="Calibri"/>
              </a:rPr>
              <a:t>exhaustivas</a:t>
            </a:r>
            <a:r>
              <a:rPr lang="es-ES" sz="1800">
                <a:latin typeface="Calibri"/>
                <a:ea typeface="Calibri"/>
                <a:cs typeface="Calibri"/>
                <a:sym typeface="Calibri"/>
              </a:rPr>
              <a:t> comparaciones entre “SI y GA”, “GA y CO” y “SI y CO” pueden resumir todo en esta tabla donde lo clasifican por </a:t>
            </a:r>
            <a:r>
              <a:rPr lang="es-ES" sz="1800">
                <a:latin typeface="Calibri"/>
                <a:ea typeface="Calibri"/>
                <a:cs typeface="Calibri"/>
                <a:sym typeface="Calibri"/>
              </a:rPr>
              <a:t>días</a:t>
            </a:r>
            <a:r>
              <a:rPr lang="es-ES" sz="18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1800">
                <a:latin typeface="Calibri"/>
                <a:ea typeface="Calibri"/>
                <a:cs typeface="Calibri"/>
                <a:sym typeface="Calibri"/>
              </a:rPr>
              <a:t>problemáticos</a:t>
            </a:r>
            <a:r>
              <a:rPr lang="es-ES" sz="1800">
                <a:latin typeface="Calibri"/>
                <a:ea typeface="Calibri"/>
                <a:cs typeface="Calibri"/>
                <a:sym typeface="Calibri"/>
              </a:rPr>
              <a:t> e interesantes para el </a:t>
            </a:r>
            <a:r>
              <a:rPr lang="es-ES" sz="1800">
                <a:latin typeface="Calibri"/>
                <a:ea typeface="Calibri"/>
                <a:cs typeface="Calibri"/>
                <a:sym typeface="Calibri"/>
              </a:rPr>
              <a:t>análisis</a:t>
            </a:r>
            <a:r>
              <a:rPr lang="es-ES" sz="1800">
                <a:latin typeface="Calibri"/>
                <a:ea typeface="Calibri"/>
                <a:cs typeface="Calibri"/>
                <a:sym typeface="Calibri"/>
              </a:rPr>
              <a:t> de los sentimientos, que </a:t>
            </a:r>
            <a:r>
              <a:rPr lang="es-ES" sz="1800">
                <a:latin typeface="Calibri"/>
                <a:ea typeface="Calibri"/>
                <a:cs typeface="Calibri"/>
                <a:sym typeface="Calibri"/>
              </a:rPr>
              <a:t>fueron</a:t>
            </a:r>
            <a:r>
              <a:rPr lang="es-ES" sz="1800">
                <a:latin typeface="Calibri"/>
                <a:ea typeface="Calibri"/>
                <a:cs typeface="Calibri"/>
                <a:sym typeface="Calibri"/>
              </a:rPr>
              <a:t> los </a:t>
            </a:r>
            <a:r>
              <a:rPr lang="es-ES" sz="1800">
                <a:latin typeface="Calibri"/>
                <a:ea typeface="Calibri"/>
                <a:cs typeface="Calibri"/>
                <a:sym typeface="Calibri"/>
              </a:rPr>
              <a:t>días</a:t>
            </a:r>
            <a:r>
              <a:rPr lang="es-ES" sz="1800">
                <a:latin typeface="Calibri"/>
                <a:ea typeface="Calibri"/>
                <a:cs typeface="Calibri"/>
                <a:sym typeface="Calibri"/>
              </a:rPr>
              <a:t> Nov 6, Nov7 y Nov8.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