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56" r:id="rId3"/>
    <p:sldId id="262" r:id="rId4"/>
    <p:sldId id="271" r:id="rId5"/>
    <p:sldId id="272" r:id="rId6"/>
    <p:sldId id="273" r:id="rId7"/>
    <p:sldId id="274" r:id="rId8"/>
    <p:sldId id="275" r:id="rId9"/>
    <p:sldId id="263" r:id="rId10"/>
    <p:sldId id="264" r:id="rId11"/>
    <p:sldId id="266" r:id="rId12"/>
    <p:sldId id="276" r:id="rId13"/>
    <p:sldId id="277" r:id="rId14"/>
    <p:sldId id="267" r:id="rId15"/>
    <p:sldId id="268" r:id="rId16"/>
    <p:sldId id="269" r:id="rId17"/>
    <p:sldId id="270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4"/>
    <p:restoredTop sz="94620"/>
  </p:normalViewPr>
  <p:slideViewPr>
    <p:cSldViewPr snapToGrid="0" snapToObjects="1">
      <p:cViewPr varScale="1">
        <p:scale>
          <a:sx n="69" d="100"/>
          <a:sy n="69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960F-30F8-154D-A327-101BC055F189}" type="datetimeFigureOut">
              <a:rPr lang="es-ES_tradnl" smtClean="0"/>
              <a:t>22/05/2018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03E41-1EDC-CA42-88E7-CFBB53F0E0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038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B835-5F73-4EE1-B563-D22257C32916}" type="datetimeFigureOut">
              <a:rPr lang="es-CO" smtClean="0"/>
              <a:t>22/05/2018</a:t>
            </a:fld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0F2B-5D56-49F6-B9CD-0F0001DEC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12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59"/>
            <a:ext cx="9144000" cy="69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1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7C1D-160E-8A43-8FDF-FD447521907B}" type="datetimeFigureOut">
              <a:rPr lang="es-ES" smtClean="0"/>
              <a:t>22/05/2018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1480-B185-EB4D-A9D7-672A29DF1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7" r:id="rId3"/>
    <p:sldLayoutId id="2147483651" r:id="rId4"/>
    <p:sldLayoutId id="2147483652" r:id="rId5"/>
    <p:sldLayoutId id="214748365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4857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56054" y="1618735"/>
            <a:ext cx="8155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 smtClean="0"/>
              <a:t>Grado </a:t>
            </a:r>
            <a:r>
              <a:rPr lang="es-CO" sz="2400" b="1" dirty="0"/>
              <a:t>de un nodo: </a:t>
            </a:r>
            <a:r>
              <a:rPr lang="es-CO" sz="2400" dirty="0"/>
              <a:t>es el número de nodos hijos que tiene dicho nodo (solo se tiene en cuenta los nodos </a:t>
            </a:r>
            <a:r>
              <a:rPr lang="es-CO" sz="2400" dirty="0" smtClean="0"/>
              <a:t>interiores). Los </a:t>
            </a:r>
            <a:r>
              <a:rPr lang="es-CO" sz="2400" dirty="0"/>
              <a:t>otros nodos no tienen grado porque no tienen descendientes</a:t>
            </a:r>
            <a:r>
              <a:rPr lang="es-CO" sz="2400" dirty="0" smtClean="0"/>
              <a:t>.</a:t>
            </a:r>
          </a:p>
          <a:p>
            <a:pPr algn="just"/>
            <a:r>
              <a:rPr lang="es-CO" sz="2400" b="1" dirty="0"/>
              <a:t>Grado de un árbol: </a:t>
            </a:r>
            <a:r>
              <a:rPr lang="es-CO" sz="2400" dirty="0"/>
              <a:t>Es el máximo de los grados de todos los nodos de un árbol.</a:t>
            </a:r>
          </a:p>
          <a:p>
            <a:pPr algn="just"/>
            <a:r>
              <a:rPr lang="es-CO" sz="2400" b="1" dirty="0" smtClean="0"/>
              <a:t>Longitud </a:t>
            </a:r>
            <a:r>
              <a:rPr lang="es-CO" sz="2400" b="1" dirty="0"/>
              <a:t>de camino del nodo x: </a:t>
            </a:r>
            <a:r>
              <a:rPr lang="es-CO" sz="2400" dirty="0"/>
              <a:t>Al número de arcos que deben ser recorridos para llegar a un nodo x, partiendo de la raíz.</a:t>
            </a:r>
          </a:p>
          <a:p>
            <a:pPr algn="just"/>
            <a:endParaRPr lang="es-CO" sz="2400" dirty="0"/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91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 BINARIOS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56054" y="1359243"/>
            <a:ext cx="8155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Esta estructura se caracteriza por que cada nodo solo puede tener máximo 2 </a:t>
            </a:r>
            <a:r>
              <a:rPr lang="es-CO" sz="2400" dirty="0" smtClean="0"/>
              <a:t>hijos, </a:t>
            </a:r>
            <a:r>
              <a:rPr lang="es-CO" sz="2400" dirty="0"/>
              <a:t>dicho de otra manera es un Árbol n-ario de Grado 2.</a:t>
            </a:r>
            <a:endParaRPr lang="es-CO" sz="2400" dirty="0" smtClean="0"/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12774"/>
            <a:ext cx="3657600" cy="364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15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56054" y="1359243"/>
            <a:ext cx="8155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Árbol binario lleno: </a:t>
            </a:r>
            <a:r>
              <a:rPr lang="es-CO" sz="2400" dirty="0"/>
              <a:t>Es aquel que </a:t>
            </a:r>
            <a:r>
              <a:rPr lang="es-CO" sz="2400" dirty="0" smtClean="0"/>
              <a:t>en el </a:t>
            </a:r>
            <a:r>
              <a:rPr lang="es-CO" sz="2400" dirty="0"/>
              <a:t>que todos los nodos tiene cero o 2 hijos con excepción de la Raíz.</a:t>
            </a:r>
            <a:endParaRPr lang="es-CO" sz="2400" dirty="0" smtClean="0"/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30" y="2372779"/>
            <a:ext cx="5560540" cy="27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96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56054" y="1359243"/>
            <a:ext cx="8155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Árbol binario perfecto:</a:t>
            </a:r>
            <a:r>
              <a:rPr lang="es-CO" sz="2400" dirty="0"/>
              <a:t> Es un Árbol lleno en donde todos las Hojas están en el mismo </a:t>
            </a:r>
            <a:r>
              <a:rPr lang="es-CO" sz="2400" b="1" dirty="0"/>
              <a:t>Nivel.</a:t>
            </a:r>
            <a:endParaRPr lang="es-CO" sz="2400" dirty="0" smtClean="0"/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24" y="2274841"/>
            <a:ext cx="5214552" cy="242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95177" y="4701415"/>
            <a:ext cx="8753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/>
              <a:t>El árbol </a:t>
            </a:r>
            <a:r>
              <a:rPr lang="es-CO" sz="2000" dirty="0"/>
              <a:t>de la izquierda tiene todas sus hojas al mismo nivel y </a:t>
            </a:r>
            <a:r>
              <a:rPr lang="es-CO" sz="2000" dirty="0" smtClean="0"/>
              <a:t>esta </a:t>
            </a:r>
            <a:r>
              <a:rPr lang="es-CO" sz="2000" dirty="0"/>
              <a:t>lleno, lo que lo convierte en un árbol binario perfecto. </a:t>
            </a:r>
            <a:r>
              <a:rPr lang="es-CO" sz="2000" dirty="0" smtClean="0"/>
              <a:t>El del </a:t>
            </a:r>
            <a:r>
              <a:rPr lang="es-CO" sz="2000" dirty="0"/>
              <a:t>lado derecho </a:t>
            </a:r>
            <a:r>
              <a:rPr lang="es-CO" sz="2000" dirty="0" smtClean="0"/>
              <a:t>aunque está </a:t>
            </a:r>
            <a:r>
              <a:rPr lang="es-CO" sz="2000" dirty="0"/>
              <a:t>lleno no tiene todas las hojas al mismo nivel lo que hace que no sea un árbol binario perfecto pero si lleno</a:t>
            </a: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16274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56054" y="1359243"/>
            <a:ext cx="8155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Árbol binario ordenado</a:t>
            </a:r>
            <a:r>
              <a:rPr lang="es-CO" sz="2400" dirty="0"/>
              <a:t>: Si para cada nodo del árbol, los nodos ubicados a la izquierda son inferiores al que consideramos raíz para ese momento y los nodos ubicados a la derecha son mayores que la raíz.</a:t>
            </a:r>
            <a:endParaRPr lang="es-CO" sz="2400" dirty="0" smtClean="0"/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71" y="2928903"/>
            <a:ext cx="46958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25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INSERCIÓN DE NODOS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10947" y="1581665"/>
            <a:ext cx="844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Para </a:t>
            </a:r>
            <a:r>
              <a:rPr lang="es-CO" sz="2400" dirty="0" smtClean="0"/>
              <a:t>mantener </a:t>
            </a:r>
            <a:r>
              <a:rPr lang="es-CO" sz="2400" dirty="0"/>
              <a:t>un árbol binario ordenado </a:t>
            </a:r>
            <a:r>
              <a:rPr lang="es-CO" sz="2400" dirty="0" smtClean="0"/>
              <a:t>es necesario hacer </a:t>
            </a:r>
            <a:r>
              <a:rPr lang="es-CO" sz="2400" dirty="0"/>
              <a:t>la </a:t>
            </a:r>
            <a:r>
              <a:rPr lang="es-CO" sz="2400" dirty="0" smtClean="0"/>
              <a:t>inserción</a:t>
            </a:r>
            <a:r>
              <a:rPr lang="es-CO" sz="2400" dirty="0"/>
              <a:t> </a:t>
            </a:r>
            <a:r>
              <a:rPr lang="es-CO" sz="2400" dirty="0" smtClean="0"/>
              <a:t>ordenadamente.</a:t>
            </a:r>
          </a:p>
          <a:p>
            <a:pPr algn="just"/>
            <a:r>
              <a:rPr lang="es-CO" sz="2400" dirty="0"/>
              <a:t/>
            </a:r>
            <a:br>
              <a:rPr lang="es-CO" sz="2400" dirty="0"/>
            </a:br>
            <a:r>
              <a:rPr lang="es-CO" sz="2400" dirty="0" smtClean="0"/>
              <a:t>El árbol se inicializa </a:t>
            </a:r>
            <a:r>
              <a:rPr lang="es-CO" sz="2400" dirty="0"/>
              <a:t>vacío, es decir raíz apunta a </a:t>
            </a:r>
            <a:r>
              <a:rPr lang="es-CO" sz="2400" dirty="0" err="1"/>
              <a:t>null</a:t>
            </a:r>
            <a:r>
              <a:rPr lang="es-CO" sz="2400" dirty="0" smtClean="0"/>
              <a:t>: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21" y="3176039"/>
            <a:ext cx="6096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0948" y="4023764"/>
            <a:ext cx="844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Al insertar un primer nodo, raíz queda apuntando a ese nodo, en este ejemplo un entero de 400:</a:t>
            </a:r>
            <a:endParaRPr lang="es-CO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4" y="4854761"/>
            <a:ext cx="1057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28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INSERCIÓN DE NODOS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10947" y="1581665"/>
            <a:ext cx="84488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AutoNum type="arabicPeriod"/>
            </a:pPr>
            <a:r>
              <a:rPr lang="es-CO" sz="2400" dirty="0" smtClean="0"/>
              <a:t>Creamos </a:t>
            </a:r>
            <a:r>
              <a:rPr lang="es-CO" sz="2400" dirty="0"/>
              <a:t>un nodo y disponemos los punteros </a:t>
            </a:r>
            <a:r>
              <a:rPr lang="es-CO" sz="2400" dirty="0" err="1"/>
              <a:t>izq</a:t>
            </a:r>
            <a:r>
              <a:rPr lang="es-CO" sz="2400" dirty="0"/>
              <a:t> y der a </a:t>
            </a:r>
            <a:r>
              <a:rPr lang="es-CO" sz="2400" dirty="0" err="1"/>
              <a:t>null</a:t>
            </a:r>
            <a:r>
              <a:rPr lang="es-CO" sz="2400" dirty="0"/>
              <a:t>, guardamos la información que llega al método en el nodo</a:t>
            </a:r>
            <a:r>
              <a:rPr lang="es-CO" sz="2400" dirty="0" smtClean="0"/>
              <a:t>.</a:t>
            </a:r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Si </a:t>
            </a:r>
            <a:r>
              <a:rPr lang="es-CO" sz="2400" dirty="0"/>
              <a:t>el árbol está vacío, apuntamos raíz al nodo </a:t>
            </a:r>
            <a:r>
              <a:rPr lang="es-CO" sz="2400" dirty="0" smtClean="0"/>
              <a:t>creado</a:t>
            </a:r>
            <a:r>
              <a:rPr lang="es-CO" sz="2400" dirty="0"/>
              <a:t>.</a:t>
            </a:r>
            <a:endParaRPr lang="es-CO" sz="2400" dirty="0" smtClean="0"/>
          </a:p>
          <a:p>
            <a:pPr marL="457200" indent="-457200" algn="just" fontAlgn="base">
              <a:buAutoNum type="arabicPeriod"/>
            </a:pPr>
            <a:r>
              <a:rPr lang="es-CO" sz="2400" dirty="0"/>
              <a:t>E</a:t>
            </a:r>
            <a:r>
              <a:rPr lang="es-CO" sz="2400" dirty="0" smtClean="0"/>
              <a:t>n </a:t>
            </a:r>
            <a:r>
              <a:rPr lang="es-CO" sz="2400" dirty="0"/>
              <a:t>caso de no estar vacío, dentro de una estructura repetitiva vamos comparando </a:t>
            </a:r>
            <a:r>
              <a:rPr lang="es-CO" sz="2400" dirty="0" err="1"/>
              <a:t>info</a:t>
            </a:r>
            <a:r>
              <a:rPr lang="es-CO" sz="2400" dirty="0"/>
              <a:t> con la información del nodo, </a:t>
            </a:r>
            <a:endParaRPr lang="es-CO" sz="2400" dirty="0" smtClean="0"/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Si </a:t>
            </a:r>
            <a:r>
              <a:rPr lang="es-CO" sz="2400" dirty="0" err="1"/>
              <a:t>info</a:t>
            </a:r>
            <a:r>
              <a:rPr lang="es-CO" sz="2400" dirty="0"/>
              <a:t> es mayor a la del nodo descendemos por el subárbol derecho </a:t>
            </a:r>
            <a:endParaRPr lang="es-CO" sz="2400" dirty="0" smtClean="0"/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En </a:t>
            </a:r>
            <a:r>
              <a:rPr lang="es-CO" sz="2400" dirty="0"/>
              <a:t>caso contrario descendemos por el subárbol izquierdo</a:t>
            </a:r>
            <a:r>
              <a:rPr lang="es-CO" sz="2400" dirty="0" smtClean="0"/>
              <a:t>.</a:t>
            </a:r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Cuando </a:t>
            </a:r>
            <a:r>
              <a:rPr lang="es-CO" sz="2400" dirty="0"/>
              <a:t>se encuentra un subárbol vacío </a:t>
            </a:r>
            <a:r>
              <a:rPr lang="es-CO" sz="2400" dirty="0" smtClean="0"/>
              <a:t>se inserta </a:t>
            </a:r>
            <a:r>
              <a:rPr lang="es-CO" sz="2400" dirty="0"/>
              <a:t>el nodo en dicho subárbol. </a:t>
            </a:r>
            <a:endParaRPr lang="es-CO" sz="2400" dirty="0" smtClean="0"/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Para </a:t>
            </a:r>
            <a:r>
              <a:rPr lang="es-CO" sz="2400" dirty="0"/>
              <a:t>esto llevamos un puntero anterior dentro del </a:t>
            </a:r>
            <a:r>
              <a:rPr lang="es-CO" sz="2400" dirty="0" err="1"/>
              <a:t>while</a:t>
            </a:r>
            <a:r>
              <a:rPr lang="es-CO" sz="2400" dirty="0"/>
              <a:t>.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4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BÚSQUEDAS NO INFORMADAS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410947" y="2236573"/>
            <a:ext cx="8448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AutoNum type="arabicPeriod"/>
            </a:pPr>
            <a:r>
              <a:rPr lang="es-CO" sz="2400" dirty="0" smtClean="0"/>
              <a:t>Se recorre todo </a:t>
            </a:r>
            <a:r>
              <a:rPr lang="es-CO" sz="2400" dirty="0"/>
              <a:t>el árbol sin tener </a:t>
            </a:r>
            <a:r>
              <a:rPr lang="es-CO" sz="2400" dirty="0" smtClean="0"/>
              <a:t>certeza de dónde </a:t>
            </a:r>
            <a:r>
              <a:rPr lang="es-CO" sz="2400" dirty="0"/>
              <a:t>pueda estar el dato deseado. </a:t>
            </a:r>
            <a:endParaRPr lang="es-CO" sz="2400" dirty="0" smtClean="0"/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Este </a:t>
            </a:r>
            <a:r>
              <a:rPr lang="es-CO" sz="2400" dirty="0"/>
              <a:t>tipo de búsquedas también se conocen como búsquedas a ciegas</a:t>
            </a:r>
            <a:r>
              <a:rPr lang="es-CO" sz="2400" dirty="0" smtClean="0"/>
              <a:t>.</a:t>
            </a:r>
          </a:p>
          <a:p>
            <a:pPr marL="457200" indent="-457200" algn="just" fontAlgn="base">
              <a:buAutoNum type="arabicPeriod"/>
            </a:pPr>
            <a:r>
              <a:rPr lang="es-CO" sz="2400" smtClean="0"/>
              <a:t>Los </a:t>
            </a:r>
            <a:r>
              <a:rPr lang="es-CO" sz="2400" dirty="0" smtClean="0"/>
              <a:t>métodos </a:t>
            </a:r>
            <a:r>
              <a:rPr lang="es-CO" sz="2400" dirty="0"/>
              <a:t>de búsqueda </a:t>
            </a:r>
            <a:r>
              <a:rPr lang="es-CO" sz="2400" dirty="0" smtClean="0"/>
              <a:t>en </a:t>
            </a:r>
            <a:r>
              <a:rPr lang="es-CO" sz="2400" dirty="0"/>
              <a:t>profundad y Búsqueda en </a:t>
            </a:r>
            <a:r>
              <a:rPr lang="es-CO" sz="2400" dirty="0" smtClean="0"/>
              <a:t>amplitud </a:t>
            </a:r>
            <a:r>
              <a:rPr lang="es-CO" sz="2400" dirty="0"/>
              <a:t>pertenecen a  las búsquedas no informadas.</a:t>
            </a:r>
          </a:p>
        </p:txBody>
      </p:sp>
    </p:spTree>
    <p:extLst>
      <p:ext uri="{BB962C8B-B14F-4D97-AF65-F5344CB8AC3E}">
        <p14:creationId xmlns:p14="http://schemas.microsoft.com/office/powerpoint/2010/main" val="7064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BÚSQUEDAS NO INFORMADAS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410946" y="1102743"/>
            <a:ext cx="844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CO" sz="2400" b="1" dirty="0"/>
              <a:t>Recorrido Pre-orden: </a:t>
            </a:r>
            <a:r>
              <a:rPr lang="es-CO" sz="2400" dirty="0"/>
              <a:t>El recorrido inicia en la Raíz y luego se recorre en pre-orden cada unos de los sub-árboles de izquierda a derecha.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64" y="2203630"/>
            <a:ext cx="4990210" cy="33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3369" y="5570518"/>
            <a:ext cx="879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La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raíz se 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lee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antes que los recorridos de los subárboles izquierdo y derecho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84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BÚSQUEDAS NO INFORMADAS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410946" y="1120841"/>
            <a:ext cx="844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CO" sz="2400" b="1" dirty="0"/>
              <a:t>Recorrido Pos-orden: </a:t>
            </a:r>
            <a:r>
              <a:rPr lang="es-CO" sz="2400" dirty="0"/>
              <a:t>Se recorre </a:t>
            </a:r>
            <a:r>
              <a:rPr lang="es-CO" sz="2400" dirty="0" smtClean="0"/>
              <a:t>en </a:t>
            </a:r>
            <a:r>
              <a:rPr lang="es-CO" sz="2400" dirty="0"/>
              <a:t>pos-orden cada uno de los sub-árboles y al final se recorre la raíz.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55575" y="4910819"/>
            <a:ext cx="8679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E</a:t>
            </a:r>
            <a:r>
              <a:rPr lang="es-CO" sz="2000" dirty="0" smtClean="0"/>
              <a:t>l </a:t>
            </a:r>
            <a:r>
              <a:rPr lang="es-CO" sz="2000" dirty="0"/>
              <a:t>primer nodo que se imprime no es la </a:t>
            </a:r>
            <a:r>
              <a:rPr lang="es-CO" sz="2000" dirty="0" smtClean="0"/>
              <a:t>Raíz </a:t>
            </a:r>
            <a:r>
              <a:rPr lang="es-CO" sz="2000" dirty="0"/>
              <a:t>pues en este recorrido la Raíz de cada Sub-Árbol es procesado al final, ya que toda su descendencia ha sido procesada.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91" y="1951838"/>
            <a:ext cx="4119418" cy="287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0212" y="5591450"/>
            <a:ext cx="886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La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raíz se 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lee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después de los recorridos por el subárbol izquierdo y el derecho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6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8919" y="2360140"/>
            <a:ext cx="8489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/>
              <a:t>ARBOLES BINARIOS</a:t>
            </a:r>
          </a:p>
          <a:p>
            <a:pPr algn="ctr"/>
            <a:r>
              <a:rPr lang="es-CO" sz="3200" dirty="0" smtClean="0"/>
              <a:t>ESTRUCTURAS DE DATOS</a:t>
            </a:r>
          </a:p>
          <a:p>
            <a:pPr algn="ctr"/>
            <a:r>
              <a:rPr lang="es-CO" sz="3200" dirty="0" smtClean="0"/>
              <a:t>FACULTAD DE INGENIERIA DE SISTEMAS</a:t>
            </a:r>
          </a:p>
          <a:p>
            <a:pPr algn="ctr"/>
            <a:r>
              <a:rPr lang="es-CO" sz="3200" dirty="0" smtClean="0"/>
              <a:t>UNIVERSIDAD SANTO TOMAS – SECCIONAL TUNJA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79184228"/>
      </p:ext>
    </p:extLst>
  </p:cSld>
  <p:clrMapOvr>
    <a:masterClrMapping/>
  </p:clrMapOvr>
  <p:transition spd="slow" advClick="0" advTm="240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BÚSQUEDAS NO INFORMADAS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410946" y="1120841"/>
            <a:ext cx="844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CO" sz="2400" b="1" dirty="0"/>
              <a:t>Recorrido in-orden: </a:t>
            </a:r>
            <a:r>
              <a:rPr lang="es-CO" sz="2400" dirty="0"/>
              <a:t>Se recorre en in-orden el primer sub-árbol, luego se recorre la raíz y al final se recorre en in-orden los </a:t>
            </a:r>
            <a:r>
              <a:rPr lang="es-CO" sz="2400" dirty="0" smtClean="0"/>
              <a:t>demás </a:t>
            </a:r>
            <a:r>
              <a:rPr lang="es-CO" sz="2400" dirty="0"/>
              <a:t>sub-árboles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55575" y="4918006"/>
            <a:ext cx="8679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la Raíz no es el primero elemento en ser impreso pues este recorrido recorre su rama izquierda, luego la raíz del sub-árbol y luego la rama derecha.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5575" y="5647108"/>
            <a:ext cx="8409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La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raíz se 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lee 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entre los recorridos de los árboles izquierdo y derecho</a:t>
            </a:r>
            <a:endParaRPr lang="es-CO" dirty="0"/>
          </a:p>
        </p:txBody>
      </p:sp>
      <p:sp>
        <p:nvSpPr>
          <p:cNvPr id="7" name="AutoShape 2" descr="Ã¡rbol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12" y="1939994"/>
            <a:ext cx="4290978" cy="29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7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BÚSQUEDAS NO INFORMADAS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410946" y="1120841"/>
            <a:ext cx="844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CO" sz="2400" b="1" dirty="0"/>
              <a:t>Búsqueda en </a:t>
            </a:r>
            <a:r>
              <a:rPr lang="es-CO" sz="2400" b="1" dirty="0" smtClean="0"/>
              <a:t>amplitud</a:t>
            </a:r>
            <a:r>
              <a:rPr lang="es-CO" sz="2400" b="1" dirty="0"/>
              <a:t>: </a:t>
            </a:r>
            <a:r>
              <a:rPr lang="es-CO" sz="2400" dirty="0"/>
              <a:t>la búsqueda se hace nivel por nivel y de izquierda a derecha.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55575" y="5192756"/>
            <a:ext cx="8840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E</a:t>
            </a:r>
            <a:r>
              <a:rPr lang="es-CO" sz="2000" dirty="0" smtClean="0"/>
              <a:t>l </a:t>
            </a:r>
            <a:r>
              <a:rPr lang="es-CO" sz="2000" dirty="0"/>
              <a:t>árbol es recorrido en su totalidad pero esto no siempre es </a:t>
            </a:r>
            <a:r>
              <a:rPr lang="es-CO" sz="2000" dirty="0" smtClean="0"/>
              <a:t>así</a:t>
            </a:r>
            <a:r>
              <a:rPr lang="es-CO" sz="2000" dirty="0"/>
              <a:t>, ya que el algoritmo se detiene cuando el elemento buscado es encontrado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42" y="1967642"/>
            <a:ext cx="5158010" cy="322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7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EJERCICIOS CON ÁRBOLES BINARIOS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410947" y="2236573"/>
            <a:ext cx="8448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AutoNum type="arabicPeriod"/>
            </a:pPr>
            <a:r>
              <a:rPr lang="es-CO" sz="2400" dirty="0" smtClean="0"/>
              <a:t>Hacer el método que devuelva el nodo con la </a:t>
            </a:r>
            <a:r>
              <a:rPr lang="es-CO" sz="2400" dirty="0" err="1" smtClean="0"/>
              <a:t>info</a:t>
            </a:r>
            <a:r>
              <a:rPr lang="es-CO" sz="2400" dirty="0" smtClean="0"/>
              <a:t> menor del árbol</a:t>
            </a:r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Hacer el método que borre el nodo con la </a:t>
            </a:r>
            <a:r>
              <a:rPr lang="es-CO" sz="2400" dirty="0" err="1" smtClean="0"/>
              <a:t>info</a:t>
            </a:r>
            <a:r>
              <a:rPr lang="es-CO" sz="2400" dirty="0" smtClean="0"/>
              <a:t> mayor del árbol</a:t>
            </a:r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Hacer el método que imprima el contenido del árbol en in-orden</a:t>
            </a:r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Hacer el método que imprima el contenido del árbol en pos-orden</a:t>
            </a:r>
          </a:p>
          <a:p>
            <a:pPr marL="457200" indent="-457200" algn="just" fontAlgn="base">
              <a:buAutoNum type="arabicPeriod"/>
            </a:pPr>
            <a:r>
              <a:rPr lang="es-CO" sz="2400" dirty="0" smtClean="0"/>
              <a:t>Hacer el método que imprima la suma del campo </a:t>
            </a:r>
            <a:r>
              <a:rPr lang="es-CO" sz="2400" dirty="0" err="1" smtClean="0"/>
              <a:t>info</a:t>
            </a:r>
            <a:r>
              <a:rPr lang="es-CO" sz="2400" dirty="0" smtClean="0"/>
              <a:t> de los nodos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893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56054" y="1272746"/>
            <a:ext cx="8155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 smtClean="0"/>
              <a:t>¿Qué es un árbol?</a:t>
            </a:r>
          </a:p>
          <a:p>
            <a:pPr algn="just"/>
            <a:r>
              <a:rPr lang="es-CO" sz="2400" dirty="0" smtClean="0"/>
              <a:t>Un árbol es un conjunto finito de elementos, llamados nodos y de un conjunto finito de líneas dirigidas, llamadas ramas, que conectan los nodos</a:t>
            </a:r>
            <a:endParaRPr lang="es-CO" sz="2400" dirty="0"/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59" y="2392231"/>
            <a:ext cx="32194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07976" y="5012893"/>
            <a:ext cx="86383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Podemos ver en la imagen como “Raíz” es padre de “Hoja 1” y “Hoja 2” y estas a su vez también son la raíz de las “Sub hojas” y se vuelve un proceso recursivo hasta </a:t>
            </a:r>
            <a:r>
              <a:rPr lang="es-CO" sz="2000" i="1" dirty="0"/>
              <a:t>n</a:t>
            </a:r>
            <a:r>
              <a:rPr lang="es-CO" sz="2000" dirty="0"/>
              <a:t> cantidad de hojas.</a:t>
            </a:r>
          </a:p>
        </p:txBody>
      </p:sp>
    </p:spTree>
    <p:extLst>
      <p:ext uri="{BB962C8B-B14F-4D97-AF65-F5344CB8AC3E}">
        <p14:creationId xmlns:p14="http://schemas.microsoft.com/office/powerpoint/2010/main" val="40465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238250"/>
            <a:ext cx="4676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56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307975" y="1305342"/>
            <a:ext cx="84653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dirty="0"/>
              <a:t>Nivel:</a:t>
            </a:r>
            <a:r>
              <a:rPr lang="es-CO" sz="2400" dirty="0"/>
              <a:t> </a:t>
            </a:r>
            <a:r>
              <a:rPr lang="es-CO" sz="2400" dirty="0" smtClean="0"/>
              <a:t>Corresponde a </a:t>
            </a:r>
            <a:r>
              <a:rPr lang="es-CO" sz="2400" dirty="0"/>
              <a:t>cada generación dentro del árbol. Por ejemplo, cuando a un nodo hoja </a:t>
            </a:r>
            <a:r>
              <a:rPr lang="es-CO" sz="2400" dirty="0" smtClean="0"/>
              <a:t>se le agrega </a:t>
            </a:r>
            <a:r>
              <a:rPr lang="es-CO" sz="2400" dirty="0"/>
              <a:t>un hijo, el nodo hoja pasa a ser un nodo rama pero </a:t>
            </a:r>
            <a:r>
              <a:rPr lang="es-CO" sz="2400" dirty="0" smtClean="0"/>
              <a:t>además </a:t>
            </a:r>
            <a:r>
              <a:rPr lang="es-CO" sz="2400" dirty="0"/>
              <a:t>el árbol crece una generación por lo que el Árbol </a:t>
            </a:r>
            <a:r>
              <a:rPr lang="es-CO" sz="2400" dirty="0" smtClean="0"/>
              <a:t>tendrá </a:t>
            </a:r>
            <a:r>
              <a:rPr lang="es-CO" sz="2400" dirty="0"/>
              <a:t>un nivel </a:t>
            </a:r>
            <a:r>
              <a:rPr lang="es-CO" sz="2400" dirty="0" smtClean="0"/>
              <a:t>más.</a:t>
            </a:r>
          </a:p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Un </a:t>
            </a:r>
            <a:r>
              <a:rPr lang="es-CO" sz="2400" dirty="0"/>
              <a:t>árbol vacío tiene 0 niveles</a:t>
            </a:r>
          </a:p>
          <a:p>
            <a:pPr algn="just"/>
            <a:r>
              <a:rPr lang="es-CO" sz="2400" dirty="0"/>
              <a:t>El nivel de la Raíz es </a:t>
            </a:r>
            <a:r>
              <a:rPr lang="es-CO" sz="2400" dirty="0" smtClean="0"/>
              <a:t>1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El nivel de cada nodo se </a:t>
            </a:r>
            <a:r>
              <a:rPr lang="es-CO" sz="2400" dirty="0" smtClean="0"/>
              <a:t>calcula </a:t>
            </a:r>
            <a:r>
              <a:rPr lang="es-CO" sz="2400" dirty="0"/>
              <a:t>contando </a:t>
            </a:r>
            <a:r>
              <a:rPr lang="es-CO" sz="2400" dirty="0" smtClean="0"/>
              <a:t>cuántos </a:t>
            </a:r>
            <a:r>
              <a:rPr lang="es-CO" sz="2400" dirty="0"/>
              <a:t>nodos existen sobre </a:t>
            </a:r>
            <a:r>
              <a:rPr lang="es-CO" sz="2400" dirty="0" smtClean="0"/>
              <a:t>él</a:t>
            </a:r>
            <a:r>
              <a:rPr lang="es-CO" sz="2400" dirty="0"/>
              <a:t>, hasta llegar a la raíz + 1, y de forma inversa también se podría, contar cuantos nodos </a:t>
            </a:r>
            <a:r>
              <a:rPr lang="es-CO" sz="2400" dirty="0" smtClean="0"/>
              <a:t>existen </a:t>
            </a:r>
            <a:r>
              <a:rPr lang="es-CO" sz="2400" dirty="0"/>
              <a:t>desde la raíz hasta el nodo buscado + 1.</a:t>
            </a:r>
          </a:p>
        </p:txBody>
      </p:sp>
    </p:spTree>
    <p:extLst>
      <p:ext uri="{BB962C8B-B14F-4D97-AF65-F5344CB8AC3E}">
        <p14:creationId xmlns:p14="http://schemas.microsoft.com/office/powerpoint/2010/main" val="62778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307975" y="1305342"/>
            <a:ext cx="8465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dirty="0"/>
              <a:t>Altura: </a:t>
            </a:r>
            <a:r>
              <a:rPr lang="es-CO" sz="2400" dirty="0" smtClean="0"/>
              <a:t>Corresponde </a:t>
            </a:r>
            <a:r>
              <a:rPr lang="es-CO" sz="2400" dirty="0"/>
              <a:t>al número máximo de niveles de un Árbol.</a:t>
            </a:r>
          </a:p>
        </p:txBody>
      </p:sp>
      <p:sp>
        <p:nvSpPr>
          <p:cNvPr id="5" name="AutoShape 2" descr="Ã¡rbol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804988"/>
            <a:ext cx="45339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9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307975" y="1305342"/>
            <a:ext cx="8465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dirty="0"/>
              <a:t>Peso:</a:t>
            </a:r>
            <a:r>
              <a:rPr lang="es-CO" sz="2400" dirty="0"/>
              <a:t> </a:t>
            </a:r>
            <a:r>
              <a:rPr lang="es-CO" sz="2400" dirty="0" smtClean="0"/>
              <a:t>Corresponde al </a:t>
            </a:r>
            <a:r>
              <a:rPr lang="es-CO" sz="2400" dirty="0"/>
              <a:t>número de nodos que tiene un </a:t>
            </a:r>
            <a:r>
              <a:rPr lang="es-CO" sz="2400" dirty="0" smtClean="0"/>
              <a:t>Árbol.</a:t>
            </a:r>
            <a:r>
              <a:rPr lang="es-CO" sz="2400" dirty="0"/>
              <a:t> </a:t>
            </a:r>
            <a:r>
              <a:rPr lang="es-CO" sz="2400" dirty="0" smtClean="0"/>
              <a:t>Este </a:t>
            </a:r>
            <a:r>
              <a:rPr lang="es-CO" sz="2400" dirty="0"/>
              <a:t>factor es importante por que </a:t>
            </a:r>
            <a:r>
              <a:rPr lang="es-CO" sz="2400" dirty="0" smtClean="0"/>
              <a:t>proporciona una </a:t>
            </a:r>
            <a:r>
              <a:rPr lang="es-CO" sz="2400" dirty="0"/>
              <a:t>idea del tamaño del árbol y el tamaño en memoria que nos puede ocupar en tiempo de </a:t>
            </a:r>
            <a:r>
              <a:rPr lang="es-CO" sz="2400" dirty="0" smtClean="0"/>
              <a:t>ejecución (</a:t>
            </a:r>
            <a:r>
              <a:rPr lang="es-CO" sz="2400" dirty="0"/>
              <a:t>Complejidad Espacial en análisis de algoritmos.)</a:t>
            </a:r>
          </a:p>
        </p:txBody>
      </p:sp>
      <p:sp>
        <p:nvSpPr>
          <p:cNvPr id="5" name="AutoShape 2" descr="Ã¡rbol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24" y="2919026"/>
            <a:ext cx="4829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83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307975" y="1305342"/>
            <a:ext cx="8465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dirty="0"/>
              <a:t>Orden: </a:t>
            </a:r>
            <a:r>
              <a:rPr lang="es-CO" sz="2400" dirty="0"/>
              <a:t>El Orden de un árbol es el número máximo de hijos que puede tener un Nodo.</a:t>
            </a:r>
          </a:p>
        </p:txBody>
      </p:sp>
      <p:sp>
        <p:nvSpPr>
          <p:cNvPr id="5" name="AutoShape 2" descr="Ã¡rbol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28" y="2136339"/>
            <a:ext cx="5881816" cy="303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07975" y="5143797"/>
            <a:ext cx="8465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 smtClean="0"/>
              <a:t>Un árbol de orden 1 sería una estructura secuencial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2346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5575" y="317100"/>
            <a:ext cx="848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dirty="0" smtClean="0"/>
              <a:t>ARBOLES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56054" y="1618735"/>
            <a:ext cx="81554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Raíz: </a:t>
            </a:r>
            <a:r>
              <a:rPr lang="es-CO" sz="2400" dirty="0"/>
              <a:t>Primer nodo de un árbol, generalmente dibujado en la parte superior </a:t>
            </a:r>
            <a:endParaRPr lang="es-CO" sz="2400" dirty="0" smtClean="0"/>
          </a:p>
          <a:p>
            <a:pPr algn="just"/>
            <a:r>
              <a:rPr lang="es-CO" sz="2400" b="1" dirty="0" smtClean="0"/>
              <a:t>Arco o rama: </a:t>
            </a:r>
            <a:r>
              <a:rPr lang="es-CO" sz="2400" dirty="0" smtClean="0"/>
              <a:t>Las </a:t>
            </a:r>
            <a:r>
              <a:rPr lang="es-CO" sz="2400" dirty="0"/>
              <a:t>flechas que conectan un nodo con otro </a:t>
            </a:r>
            <a:endParaRPr lang="es-CO" sz="2400" dirty="0" smtClean="0"/>
          </a:p>
          <a:p>
            <a:pPr algn="just"/>
            <a:r>
              <a:rPr lang="es-CO" sz="2400" b="1" dirty="0" smtClean="0"/>
              <a:t>Padre</a:t>
            </a:r>
            <a:r>
              <a:rPr lang="es-CO" sz="2400" b="1" dirty="0"/>
              <a:t>: </a:t>
            </a:r>
            <a:r>
              <a:rPr lang="es-CO" sz="2400" dirty="0"/>
              <a:t>Nodo que tiene nodos sucesores </a:t>
            </a:r>
            <a:endParaRPr lang="es-CO" sz="2400" dirty="0" smtClean="0"/>
          </a:p>
          <a:p>
            <a:pPr algn="just"/>
            <a:r>
              <a:rPr lang="es-CO" sz="2400" b="1" dirty="0" smtClean="0"/>
              <a:t>Hijo</a:t>
            </a:r>
            <a:r>
              <a:rPr lang="es-CO" sz="2400" b="1" dirty="0"/>
              <a:t>: </a:t>
            </a:r>
            <a:r>
              <a:rPr lang="es-CO" sz="2400" dirty="0"/>
              <a:t>Nodo que es sucesor de otro nodo </a:t>
            </a:r>
            <a:endParaRPr lang="es-CO" sz="2400" dirty="0" smtClean="0"/>
          </a:p>
          <a:p>
            <a:pPr algn="just"/>
            <a:r>
              <a:rPr lang="es-CO" sz="2400" b="1" dirty="0" smtClean="0"/>
              <a:t>Descendientes</a:t>
            </a:r>
            <a:r>
              <a:rPr lang="es-CO" sz="2400" b="1" dirty="0"/>
              <a:t>: </a:t>
            </a:r>
            <a:r>
              <a:rPr lang="es-CO" sz="2400" dirty="0"/>
              <a:t>Los hijos de un nodo y los hijos de estos hijos </a:t>
            </a:r>
            <a:endParaRPr lang="es-CO" sz="2400" dirty="0" smtClean="0"/>
          </a:p>
          <a:p>
            <a:pPr algn="just"/>
            <a:r>
              <a:rPr lang="es-CO" sz="2400" b="1" dirty="0" smtClean="0"/>
              <a:t>Ascendientes</a:t>
            </a:r>
            <a:r>
              <a:rPr lang="es-CO" sz="2400" b="1" dirty="0"/>
              <a:t>: </a:t>
            </a:r>
            <a:r>
              <a:rPr lang="es-CO" sz="2400" dirty="0"/>
              <a:t>El padre de un nodo y los padres de estos padres </a:t>
            </a:r>
            <a:endParaRPr lang="es-CO" sz="2400" dirty="0" smtClean="0"/>
          </a:p>
          <a:p>
            <a:pPr algn="just"/>
            <a:r>
              <a:rPr lang="es-CO" sz="2400" b="1" dirty="0" smtClean="0"/>
              <a:t>Hermanos</a:t>
            </a:r>
            <a:r>
              <a:rPr lang="es-CO" sz="2400" b="1" dirty="0"/>
              <a:t>: </a:t>
            </a:r>
            <a:r>
              <a:rPr lang="es-CO" sz="2400" dirty="0"/>
              <a:t>Dos o más nodos con el mismo padre </a:t>
            </a:r>
            <a:endParaRPr lang="es-CO" sz="2400" dirty="0" smtClean="0"/>
          </a:p>
          <a:p>
            <a:pPr algn="just"/>
            <a:r>
              <a:rPr lang="es-CO" sz="2400" b="1" dirty="0" smtClean="0"/>
              <a:t>Hoja</a:t>
            </a:r>
            <a:r>
              <a:rPr lang="es-CO" sz="2400" b="1" dirty="0"/>
              <a:t>: </a:t>
            </a:r>
            <a:r>
              <a:rPr lang="es-CO" sz="2400" dirty="0"/>
              <a:t>Nodo sin hijos </a:t>
            </a:r>
            <a:endParaRPr lang="es-CO" sz="2400" dirty="0" smtClean="0"/>
          </a:p>
          <a:p>
            <a:pPr algn="just"/>
            <a:r>
              <a:rPr lang="es-CO" sz="2400" b="1" dirty="0" smtClean="0"/>
              <a:t>Nodo </a:t>
            </a:r>
            <a:r>
              <a:rPr lang="es-CO" sz="2400" b="1" dirty="0"/>
              <a:t>interno: </a:t>
            </a:r>
            <a:r>
              <a:rPr lang="es-CO" sz="2400" dirty="0"/>
              <a:t>Nodo que no es ni raíz, ni </a:t>
            </a:r>
            <a:r>
              <a:rPr lang="es-CO" sz="2400" dirty="0" smtClean="0"/>
              <a:t>hoja.</a:t>
            </a:r>
          </a:p>
          <a:p>
            <a:pPr algn="just"/>
            <a:endParaRPr lang="es-CO" sz="2400" dirty="0"/>
          </a:p>
        </p:txBody>
      </p:sp>
      <p:sp>
        <p:nvSpPr>
          <p:cNvPr id="4" name="AutoShape 2" descr="ar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74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834</Words>
  <Application>Microsoft Office PowerPoint</Application>
  <PresentationFormat>Presentación en pantalla (4:3)</PresentationFormat>
  <Paragraphs>83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Henry</cp:lastModifiedBy>
  <cp:revision>102</cp:revision>
  <dcterms:created xsi:type="dcterms:W3CDTF">2016-03-28T17:24:36Z</dcterms:created>
  <dcterms:modified xsi:type="dcterms:W3CDTF">2018-05-23T04:46:07Z</dcterms:modified>
</cp:coreProperties>
</file>