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5"/>
  </p:notesMasterIdLst>
  <p:sldIdLst>
    <p:sldId id="256" r:id="rId2"/>
    <p:sldId id="258" r:id="rId3"/>
    <p:sldId id="262" r:id="rId4"/>
    <p:sldId id="259" r:id="rId5"/>
    <p:sldId id="261" r:id="rId6"/>
    <p:sldId id="284" r:id="rId7"/>
    <p:sldId id="273" r:id="rId8"/>
    <p:sldId id="265" r:id="rId9"/>
    <p:sldId id="266" r:id="rId10"/>
    <p:sldId id="285" r:id="rId11"/>
    <p:sldId id="267" r:id="rId12"/>
    <p:sldId id="269" r:id="rId13"/>
    <p:sldId id="286"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Hind"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2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ECC7DD-8F39-4A2D-8F96-BB6CE7442181}">
  <a:tblStyle styleId="{76ECC7DD-8F39-4A2D-8F96-BB6CE744218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34" autoAdjust="0"/>
    <p:restoredTop sz="72509" autoAdjust="0"/>
  </p:normalViewPr>
  <p:slideViewPr>
    <p:cSldViewPr snapToGrid="0">
      <p:cViewPr>
        <p:scale>
          <a:sx n="66" d="100"/>
          <a:sy n="66" d="100"/>
        </p:scale>
        <p:origin x="738"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dirty="0"/>
              <a:t>Explicaciones biológicas: </a:t>
            </a:r>
          </a:p>
          <a:p>
            <a:pPr marL="0" lvl="0" indent="0">
              <a:spcBef>
                <a:spcPts val="0"/>
              </a:spcBef>
              <a:spcAft>
                <a:spcPts val="0"/>
              </a:spcAft>
              <a:buNone/>
            </a:pPr>
            <a:r>
              <a:rPr lang="es-ES" dirty="0"/>
              <a:t>	-Predisposición genética</a:t>
            </a:r>
          </a:p>
          <a:p>
            <a:pPr marL="0" lvl="0" indent="0">
              <a:spcBef>
                <a:spcPts val="0"/>
              </a:spcBef>
              <a:spcAft>
                <a:spcPts val="0"/>
              </a:spcAft>
              <a:buNone/>
            </a:pPr>
            <a:r>
              <a:rPr lang="es-ES" dirty="0"/>
              <a:t>	-Fisiológica, donde tienen menor actividad cerebral…sobre todo en el lóbulo frontal, encargado de planificar y 	control de estímulos, y en los ganglios basales, dedicadas a la coordinación y control motor</a:t>
            </a:r>
          </a:p>
          <a:p>
            <a:pPr marL="0" lvl="0" indent="0">
              <a:spcBef>
                <a:spcPts val="0"/>
              </a:spcBef>
              <a:spcAft>
                <a:spcPts val="0"/>
              </a:spcAft>
              <a:buNone/>
            </a:pPr>
            <a:r>
              <a:rPr lang="es-ES" dirty="0"/>
              <a:t>	-Socialmente, no son significativas</a:t>
            </a:r>
          </a:p>
          <a:p>
            <a:pPr marL="0" lvl="0" indent="0">
              <a:spcBef>
                <a:spcPts val="0"/>
              </a:spcBef>
              <a:spcAft>
                <a:spcPts val="0"/>
              </a:spcAft>
              <a:buNone/>
            </a:pPr>
            <a:r>
              <a:rPr lang="es-ES" dirty="0"/>
              <a:t>	-Nacimiento prematuro</a:t>
            </a:r>
          </a:p>
          <a:p>
            <a:pPr marL="0" lvl="0" indent="0">
              <a:spcBef>
                <a:spcPts val="0"/>
              </a:spcBef>
              <a:spcAft>
                <a:spcPts val="0"/>
              </a:spcAft>
              <a:buNone/>
            </a:pPr>
            <a:r>
              <a:rPr lang="es-ES" dirty="0"/>
              <a:t>	-Estrés de la madre</a:t>
            </a:r>
          </a:p>
          <a:p>
            <a:pPr marL="0" lvl="0" indent="0">
              <a:spcBef>
                <a:spcPts val="0"/>
              </a:spcBef>
              <a:spcAft>
                <a:spcPts val="0"/>
              </a:spcAft>
              <a:buNone/>
            </a:pPr>
            <a:r>
              <a:rPr lang="es-ES" dirty="0"/>
              <a:t>	-Consumo de sustancias en el mismo</a:t>
            </a:r>
          </a:p>
          <a:p>
            <a:pPr marL="0" lvl="0" indent="0">
              <a:spcBef>
                <a:spcPts val="0"/>
              </a:spcBef>
              <a:spcAft>
                <a:spcPts val="0"/>
              </a:spcAft>
              <a:buNone/>
            </a:pPr>
            <a:endParaRPr dirty="0"/>
          </a:p>
        </p:txBody>
      </p:sp>
    </p:spTree>
    <p:extLst>
      <p:ext uri="{BB962C8B-B14F-4D97-AF65-F5344CB8AC3E}">
        <p14:creationId xmlns:p14="http://schemas.microsoft.com/office/powerpoint/2010/main" val="1615179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3" name="Shape 2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dirty="0"/>
              <a:t>A menudo que crece el individuo, los síntomas tienden a disminuir… y al alcanzar la adultez 2/3 suelen tener un síntoma severo</a:t>
            </a:r>
          </a:p>
          <a:p>
            <a:pPr marL="0" lvl="0" indent="0">
              <a:spcBef>
                <a:spcPts val="0"/>
              </a:spcBef>
              <a:spcAft>
                <a:spcPts val="0"/>
              </a:spcAft>
              <a:buNone/>
            </a:pPr>
            <a:endParaRPr lang="es-ES" dirty="0"/>
          </a:p>
          <a:p>
            <a:pPr marL="0" lvl="0" indent="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dirty="0"/>
              <a:t>En usa hay 10% y en Francia 0.5%... Entonces la enfermedad esta sobre diagnosticada y se trata como un mal biológico, todo niño que tenga un poco mas de problemas es diagnosticado.</a:t>
            </a:r>
          </a:p>
          <a:p>
            <a:pPr marL="0" lvl="0" indent="0">
              <a:spcBef>
                <a:spcPts val="0"/>
              </a:spcBef>
              <a:spcAft>
                <a:spcPts val="0"/>
              </a:spcAft>
              <a:buNone/>
            </a:pPr>
            <a:endParaRPr lang="es-ES" dirty="0"/>
          </a:p>
          <a:p>
            <a:pPr marL="0" lvl="0" indent="0">
              <a:spcBef>
                <a:spcPts val="0"/>
              </a:spcBef>
              <a:spcAft>
                <a:spcPts val="0"/>
              </a:spcAft>
              <a:buNone/>
            </a:pPr>
            <a:r>
              <a:rPr lang="es-ES" dirty="0"/>
              <a:t>En Francia se trata desde una dimensión psicosocial, “motivos psicosociales no nos relevantes para determinar la causa, pero si lo son para determinar la solución”, los fármacos son solo para casos extremos. La hiperactividad se basa en el caos y el desorden… a veces se trata con el ajedrez.</a:t>
            </a:r>
          </a:p>
          <a:p>
            <a:pPr marL="0" lvl="0" indent="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dirty="0"/>
              <a:t>Niños traviesos por – padres negligentes, todos los niños son nerviosos, se arregla con una pastilla…. Hiperactividad invento de las farmacéuticas que dejan a los niños hechos sambíes</a:t>
            </a:r>
          </a:p>
          <a:p>
            <a:pPr marL="0" lvl="0" indent="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dirty="0"/>
              <a:t>La hiperactividad si existe y según la APA sufren entre el 3% y 5% , es un síntoma de …. Trastorno de déficit de atención e Hiperactividad (TDAH).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s-ES" dirty="0"/>
          </a:p>
          <a:p>
            <a:pPr marL="0" lvl="0" indent="0">
              <a:spcBef>
                <a:spcPts val="0"/>
              </a:spcBef>
              <a:spcAft>
                <a:spcPts val="0"/>
              </a:spcAft>
              <a:buNone/>
            </a:pPr>
            <a:r>
              <a:rPr lang="es-ES" dirty="0"/>
              <a:t>La hiperactividad si existe, pero no como una enfermedad sino como un síntoma de un trastorno llamado </a:t>
            </a:r>
            <a:r>
              <a:rPr lang="es-ES" b="1" dirty="0"/>
              <a:t>Trastorno de Déficit de Atención con hiperactividad</a:t>
            </a:r>
            <a:r>
              <a:rPr lang="es-ES" b="0" dirty="0"/>
              <a:t>.</a:t>
            </a:r>
          </a:p>
          <a:p>
            <a:pPr marL="0" lvl="0" indent="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spcBef>
                <a:spcPts val="0"/>
              </a:spcBef>
              <a:spcAft>
                <a:spcPts val="0"/>
              </a:spcAft>
              <a:buFontTx/>
              <a:buChar char="-"/>
            </a:pPr>
            <a:r>
              <a:rPr lang="es-ES" dirty="0"/>
              <a:t>Hiperactividad: Agitación caótica y descontrolada que no se modifica ni por el entorno ni ordenes directas</a:t>
            </a:r>
          </a:p>
          <a:p>
            <a:pPr marL="171450" lvl="0" indent="-171450">
              <a:spcBef>
                <a:spcPts val="0"/>
              </a:spcBef>
              <a:spcAft>
                <a:spcPts val="0"/>
              </a:spcAft>
              <a:buFontTx/>
              <a:buChar char="-"/>
            </a:pPr>
            <a:r>
              <a:rPr lang="es-ES" dirty="0"/>
              <a:t>Def. </a:t>
            </a:r>
            <a:r>
              <a:rPr lang="es-ES" dirty="0" err="1"/>
              <a:t>Atencion</a:t>
            </a:r>
            <a:r>
              <a:rPr lang="es-ES" dirty="0"/>
              <a:t>: Tiene igual capacidad atencional pero esta focalizada y distribuida diferente </a:t>
            </a:r>
          </a:p>
          <a:p>
            <a:pPr marL="171450" lvl="0" indent="-171450">
              <a:spcBef>
                <a:spcPts val="0"/>
              </a:spcBef>
              <a:spcAft>
                <a:spcPts val="0"/>
              </a:spcAft>
              <a:buFontTx/>
              <a:buChar char="-"/>
            </a:pPr>
            <a:r>
              <a:rPr lang="es-ES" dirty="0"/>
              <a:t>Impulsividad: Actúa sin pensar a las consecuencias y quiere adelantarse a los hechos</a:t>
            </a:r>
          </a:p>
          <a:p>
            <a:pPr marL="0" lvl="0" indent="0">
              <a:spcBef>
                <a:spcPts val="0"/>
              </a:spcBef>
              <a:spcAft>
                <a:spcPts val="0"/>
              </a:spcAft>
              <a:buNone/>
            </a:pPr>
            <a:endParaRPr lang="es-ES" dirty="0"/>
          </a:p>
          <a:p>
            <a:pPr marL="0" lvl="0" indent="0">
              <a:spcBef>
                <a:spcPts val="0"/>
              </a:spcBef>
              <a:spcAft>
                <a:spcPts val="0"/>
              </a:spcAft>
              <a:buNone/>
            </a:pPr>
            <a:r>
              <a:rPr lang="es-ES" dirty="0"/>
              <a:t>Los síntomas se deben cumplir en mas de una ocasión diferente, teniendo en cuenta diferentes contextos… los principales son la familia, el colegio y los amigos. Si en todos se observa un deterioro de las relaciones sociales y en el propio bienestar del niño y del grupo… ya hay un problema.</a:t>
            </a:r>
          </a:p>
          <a:p>
            <a:pPr marL="0" lvl="0" indent="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9296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2" name="Shape 3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dirty="0"/>
              <a:t>¿Problemas?:</a:t>
            </a:r>
          </a:p>
          <a:p>
            <a:pPr marL="0" lvl="0" indent="0">
              <a:spcBef>
                <a:spcPts val="0"/>
              </a:spcBef>
              <a:spcAft>
                <a:spcPts val="0"/>
              </a:spcAft>
              <a:buNone/>
            </a:pPr>
            <a:r>
              <a:rPr lang="es-ES" dirty="0"/>
              <a:t>	1. Problemas con relaciones sociales, ya que, son considerados chicos difíciles e intratables, son mas ruidosos, mas 	agresivos y les  cuesta ser 	organizados</a:t>
            </a:r>
          </a:p>
          <a:p>
            <a:pPr marL="0" lvl="0" indent="0">
              <a:spcBef>
                <a:spcPts val="0"/>
              </a:spcBef>
              <a:spcAft>
                <a:spcPts val="0"/>
              </a:spcAft>
              <a:buNone/>
            </a:pPr>
            <a:r>
              <a:rPr lang="es-ES" dirty="0"/>
              <a:t>	2. Problemas escolares, ya que, sus expedientes disciplinarios van a ser malos por desobediencia, por no se capaz de 	quedarse quietos, olvidar 	materiales escolares, no atienden</a:t>
            </a:r>
          </a:p>
          <a:p>
            <a:pPr marL="0" lvl="0" indent="0">
              <a:spcBef>
                <a:spcPts val="0"/>
              </a:spcBef>
              <a:spcAft>
                <a:spcPts val="0"/>
              </a:spcAft>
              <a:buNone/>
            </a:pPr>
            <a:r>
              <a:rPr lang="es-ES" dirty="0"/>
              <a:t>	3. Lenguaje: Debido a la organización de los pensamientos</a:t>
            </a:r>
          </a:p>
          <a:p>
            <a:pPr marL="0" lvl="0" indent="0">
              <a:spcBef>
                <a:spcPts val="0"/>
              </a:spcBef>
              <a:spcAft>
                <a:spcPts val="0"/>
              </a:spcAft>
              <a:buNone/>
            </a:pPr>
            <a:r>
              <a:rPr lang="es-ES" dirty="0"/>
              <a:t>	4. Memoria: Debido a la atención</a:t>
            </a:r>
          </a:p>
          <a:p>
            <a:pPr marL="0" lvl="0" indent="0">
              <a:spcBef>
                <a:spcPts val="0"/>
              </a:spcBef>
              <a:spcAft>
                <a:spcPts val="0"/>
              </a:spcAft>
              <a:buNone/>
            </a:pPr>
            <a:r>
              <a:rPr lang="es-ES" dirty="0"/>
              <a:t>	5. Falta de coordinación: Torpeza con movimientos gruesos o finos</a:t>
            </a:r>
          </a:p>
          <a:p>
            <a:pPr marL="0" lvl="0" indent="0">
              <a:spcBef>
                <a:spcPts val="0"/>
              </a:spcBef>
              <a:spcAft>
                <a:spcPts val="0"/>
              </a:spcAft>
              <a:buNone/>
            </a:pPr>
            <a:r>
              <a:rPr lang="es-ES" dirty="0"/>
              <a:t>	6. Salud: Debido a accidentes</a:t>
            </a:r>
          </a:p>
          <a:p>
            <a:pPr marL="0" lvl="0" indent="0">
              <a:spcBef>
                <a:spcPts val="0"/>
              </a:spcBef>
              <a:spcAft>
                <a:spcPts val="0"/>
              </a:spcAft>
              <a:buNone/>
            </a:pPr>
            <a:r>
              <a:rPr lang="es-ES" dirty="0"/>
              <a:t>	7. Sueño: Al no poder relajarse por las noches</a:t>
            </a:r>
          </a:p>
          <a:p>
            <a:pPr marL="0" lvl="0" indent="0">
              <a:spcBef>
                <a:spcPts val="0"/>
              </a:spcBef>
              <a:spcAft>
                <a:spcPts val="0"/>
              </a:spcAft>
              <a:buNone/>
            </a:pPr>
            <a:r>
              <a:rPr lang="es-ES" dirty="0"/>
              <a:t>	8. Ansiedad y trastornos afectivos: Poca tolerancia a la frustración, cambios de humor, ansiedad, agresividad 	impulsiva y baja autoestima</a:t>
            </a:r>
          </a:p>
          <a:p>
            <a:pPr marL="0" lvl="0" indent="0">
              <a:spcBef>
                <a:spcPts val="0"/>
              </a:spcBef>
              <a:spcAft>
                <a:spcPts val="0"/>
              </a:spcAft>
              <a:buNone/>
            </a:pPr>
            <a:endParaRPr lang="es-ES" dirty="0"/>
          </a:p>
          <a:p>
            <a:pPr marL="0" lvl="0" indent="0">
              <a:spcBef>
                <a:spcPts val="0"/>
              </a:spcBef>
              <a:spcAft>
                <a:spcPts val="0"/>
              </a:spcAft>
              <a:buNone/>
            </a:pPr>
            <a:r>
              <a:rPr lang="es-ES" dirty="0"/>
              <a:t>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dirty="0"/>
              <a:t>Todo esta descrito en el CIE 10. Pero no siempre se presentan de la misma forma y en todos los individuos.</a:t>
            </a:r>
          </a:p>
          <a:p>
            <a:pPr marL="171450" marR="0" lvl="0"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es-ES" dirty="0"/>
              <a:t>Niñas: atención, memoria, forma de solucionar problemas.</a:t>
            </a:r>
          </a:p>
          <a:p>
            <a:pPr marL="171450" marR="0" lvl="0"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es-ES" dirty="0"/>
              <a:t>Niños: Hiperactivos e impulsivos.</a:t>
            </a:r>
          </a:p>
          <a:p>
            <a:pPr marL="0" marR="0" lvl="0" indent="0" algn="l" defTabSz="914400" rtl="0" eaLnBrk="1" fontAlgn="auto" latinLnBrk="0" hangingPunct="1">
              <a:lnSpc>
                <a:spcPct val="100000"/>
              </a:lnSpc>
              <a:spcBef>
                <a:spcPts val="0"/>
              </a:spcBef>
              <a:spcAft>
                <a:spcPts val="0"/>
              </a:spcAft>
              <a:buClr>
                <a:srgbClr val="000000"/>
              </a:buClr>
              <a:buSzPts val="1400"/>
              <a:buFontTx/>
              <a:buNone/>
              <a:tabLst/>
              <a:defRPr/>
            </a:pPr>
            <a:endParaRPr lang="es-ES" dirty="0"/>
          </a:p>
          <a:p>
            <a:pPr marL="0" lvl="0" indent="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2328150" y="1991825"/>
            <a:ext cx="4487700" cy="1159800"/>
          </a:xfrm>
          <a:prstGeom prst="rect">
            <a:avLst/>
          </a:prstGeom>
        </p:spPr>
        <p:txBody>
          <a:bodyPr spcFirstLastPara="1" wrap="square" lIns="91425" tIns="91425" rIns="91425" bIns="91425" anchor="ctr" anchorCtr="0"/>
          <a:lstStyle>
            <a:lvl1pPr lvl="0" algn="ctr">
              <a:spcBef>
                <a:spcPts val="0"/>
              </a:spcBef>
              <a:spcAft>
                <a:spcPts val="0"/>
              </a:spcAft>
              <a:buSzPts val="4600"/>
              <a:buNone/>
              <a:defRPr sz="4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0" name="Shape 10"/>
          <p:cNvSpPr/>
          <p:nvPr/>
        </p:nvSpPr>
        <p:spPr>
          <a:xfrm rot="5400000" flipH="1">
            <a:off x="6177275" y="-42338"/>
            <a:ext cx="3688200" cy="2246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 name="Shape 11"/>
          <p:cNvSpPr/>
          <p:nvPr/>
        </p:nvSpPr>
        <p:spPr>
          <a:xfrm rot="5400000" flipH="1">
            <a:off x="-698074" y="3247200"/>
            <a:ext cx="3573900" cy="21771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 name="Shape 12"/>
          <p:cNvSpPr/>
          <p:nvPr/>
        </p:nvSpPr>
        <p:spPr>
          <a:xfrm rot="-5400000" flipH="1">
            <a:off x="-428544" y="2831032"/>
            <a:ext cx="2195100" cy="13380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 name="Shape 13"/>
          <p:cNvSpPr/>
          <p:nvPr/>
        </p:nvSpPr>
        <p:spPr>
          <a:xfrm rot="-5400000" flipH="1">
            <a:off x="563748" y="2068298"/>
            <a:ext cx="1518900" cy="9255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 name="Shape 14"/>
          <p:cNvSpPr/>
          <p:nvPr/>
        </p:nvSpPr>
        <p:spPr>
          <a:xfrm rot="5400000">
            <a:off x="-253698" y="2260564"/>
            <a:ext cx="1297200" cy="7899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Shape 15"/>
          <p:cNvSpPr/>
          <p:nvPr/>
        </p:nvSpPr>
        <p:spPr>
          <a:xfrm rot="-5400000">
            <a:off x="-192598" y="1950593"/>
            <a:ext cx="985800" cy="6006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Shape 16"/>
          <p:cNvSpPr/>
          <p:nvPr/>
        </p:nvSpPr>
        <p:spPr>
          <a:xfrm rot="5400000" flipH="1">
            <a:off x="7217675" y="1270025"/>
            <a:ext cx="2394600" cy="14589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 name="Shape 17"/>
          <p:cNvSpPr/>
          <p:nvPr/>
        </p:nvSpPr>
        <p:spPr>
          <a:xfrm rot="-5400000">
            <a:off x="7922499" y="2744289"/>
            <a:ext cx="1518600" cy="925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 name="Shape 18"/>
          <p:cNvSpPr/>
          <p:nvPr/>
        </p:nvSpPr>
        <p:spPr>
          <a:xfrm rot="-5400000" flipH="1">
            <a:off x="7315902" y="2802275"/>
            <a:ext cx="1027800" cy="6261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Shape 19"/>
          <p:cNvSpPr/>
          <p:nvPr/>
        </p:nvSpPr>
        <p:spPr>
          <a:xfrm rot="-5400000" flipH="1">
            <a:off x="6337825" y="578875"/>
            <a:ext cx="1520100" cy="9261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0"/>
        <p:cNvGrpSpPr/>
        <p:nvPr/>
      </p:nvGrpSpPr>
      <p:grpSpPr>
        <a:xfrm>
          <a:off x="0" y="0"/>
          <a:ext cx="0" cy="0"/>
          <a:chOff x="0" y="0"/>
          <a:chExt cx="0" cy="0"/>
        </a:xfrm>
      </p:grpSpPr>
      <p:sp>
        <p:nvSpPr>
          <p:cNvPr id="21" name="Shape 21"/>
          <p:cNvSpPr txBox="1">
            <a:spLocks noGrp="1"/>
          </p:cNvSpPr>
          <p:nvPr>
            <p:ph type="ctrTitle"/>
          </p:nvPr>
        </p:nvSpPr>
        <p:spPr>
          <a:xfrm>
            <a:off x="2647900" y="1659550"/>
            <a:ext cx="3848100" cy="1159800"/>
          </a:xfrm>
          <a:prstGeom prst="rect">
            <a:avLst/>
          </a:prstGeom>
        </p:spPr>
        <p:txBody>
          <a:bodyPr spcFirstLastPara="1" wrap="square" lIns="91425" tIns="91425" rIns="91425" bIns="91425" anchor="b" anchorCtr="0"/>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2" name="Shape 22"/>
          <p:cNvSpPr txBox="1">
            <a:spLocks noGrp="1"/>
          </p:cNvSpPr>
          <p:nvPr>
            <p:ph type="subTitle" idx="1"/>
          </p:nvPr>
        </p:nvSpPr>
        <p:spPr>
          <a:xfrm>
            <a:off x="2647975" y="2763850"/>
            <a:ext cx="3848100" cy="784800"/>
          </a:xfrm>
          <a:prstGeom prst="rect">
            <a:avLst/>
          </a:prstGeom>
        </p:spPr>
        <p:txBody>
          <a:bodyPr spcFirstLastPara="1" wrap="square" lIns="91425" tIns="91425" rIns="91425" bIns="91425" anchor="t" anchorCtr="0"/>
          <a:lstStyle>
            <a:lvl1pPr lvl="0" algn="ctr" rtl="0">
              <a:spcBef>
                <a:spcPts val="0"/>
              </a:spcBef>
              <a:spcAft>
                <a:spcPts val="0"/>
              </a:spcAft>
              <a:buClr>
                <a:srgbClr val="33CCFF"/>
              </a:buClr>
              <a:buSzPts val="1800"/>
              <a:buNone/>
              <a:defRPr sz="1800">
                <a:solidFill>
                  <a:srgbClr val="33CCFF"/>
                </a:solidFill>
              </a:defRPr>
            </a:lvl1pPr>
            <a:lvl2pPr lvl="1" algn="ctr" rtl="0">
              <a:spcBef>
                <a:spcPts val="0"/>
              </a:spcBef>
              <a:spcAft>
                <a:spcPts val="0"/>
              </a:spcAft>
              <a:buClr>
                <a:srgbClr val="33CCFF"/>
              </a:buClr>
              <a:buSzPts val="1800"/>
              <a:buNone/>
              <a:defRPr sz="1800">
                <a:solidFill>
                  <a:srgbClr val="33CCFF"/>
                </a:solidFill>
              </a:defRPr>
            </a:lvl2pPr>
            <a:lvl3pPr lvl="2" algn="ctr" rtl="0">
              <a:spcBef>
                <a:spcPts val="0"/>
              </a:spcBef>
              <a:spcAft>
                <a:spcPts val="0"/>
              </a:spcAft>
              <a:buClr>
                <a:srgbClr val="33CCFF"/>
              </a:buClr>
              <a:buSzPts val="1800"/>
              <a:buNone/>
              <a:defRPr sz="1800">
                <a:solidFill>
                  <a:srgbClr val="33CCFF"/>
                </a:solidFill>
              </a:defRPr>
            </a:lvl3pPr>
            <a:lvl4pPr lvl="3" algn="ctr" rtl="0">
              <a:spcBef>
                <a:spcPts val="0"/>
              </a:spcBef>
              <a:spcAft>
                <a:spcPts val="0"/>
              </a:spcAft>
              <a:buClr>
                <a:srgbClr val="33CCFF"/>
              </a:buClr>
              <a:buSzPts val="1800"/>
              <a:buNone/>
              <a:defRPr sz="1800">
                <a:solidFill>
                  <a:srgbClr val="33CCFF"/>
                </a:solidFill>
              </a:defRPr>
            </a:lvl4pPr>
            <a:lvl5pPr lvl="4" algn="ctr" rtl="0">
              <a:spcBef>
                <a:spcPts val="0"/>
              </a:spcBef>
              <a:spcAft>
                <a:spcPts val="0"/>
              </a:spcAft>
              <a:buClr>
                <a:srgbClr val="33CCFF"/>
              </a:buClr>
              <a:buSzPts val="1800"/>
              <a:buNone/>
              <a:defRPr sz="1800">
                <a:solidFill>
                  <a:srgbClr val="33CCFF"/>
                </a:solidFill>
              </a:defRPr>
            </a:lvl5pPr>
            <a:lvl6pPr lvl="5" algn="ctr" rtl="0">
              <a:spcBef>
                <a:spcPts val="0"/>
              </a:spcBef>
              <a:spcAft>
                <a:spcPts val="0"/>
              </a:spcAft>
              <a:buClr>
                <a:srgbClr val="33CCFF"/>
              </a:buClr>
              <a:buSzPts val="1800"/>
              <a:buNone/>
              <a:defRPr sz="1800">
                <a:solidFill>
                  <a:srgbClr val="33CCFF"/>
                </a:solidFill>
              </a:defRPr>
            </a:lvl6pPr>
            <a:lvl7pPr lvl="6" algn="ctr" rtl="0">
              <a:spcBef>
                <a:spcPts val="0"/>
              </a:spcBef>
              <a:spcAft>
                <a:spcPts val="0"/>
              </a:spcAft>
              <a:buClr>
                <a:srgbClr val="33CCFF"/>
              </a:buClr>
              <a:buSzPts val="1800"/>
              <a:buNone/>
              <a:defRPr sz="1800">
                <a:solidFill>
                  <a:srgbClr val="33CCFF"/>
                </a:solidFill>
              </a:defRPr>
            </a:lvl7pPr>
            <a:lvl8pPr lvl="7" algn="ctr" rtl="0">
              <a:spcBef>
                <a:spcPts val="0"/>
              </a:spcBef>
              <a:spcAft>
                <a:spcPts val="0"/>
              </a:spcAft>
              <a:buClr>
                <a:srgbClr val="33CCFF"/>
              </a:buClr>
              <a:buSzPts val="1800"/>
              <a:buNone/>
              <a:defRPr sz="1800">
                <a:solidFill>
                  <a:srgbClr val="33CCFF"/>
                </a:solidFill>
              </a:defRPr>
            </a:lvl8pPr>
            <a:lvl9pPr lvl="8" algn="ctr" rtl="0">
              <a:spcBef>
                <a:spcPts val="0"/>
              </a:spcBef>
              <a:spcAft>
                <a:spcPts val="0"/>
              </a:spcAft>
              <a:buClr>
                <a:srgbClr val="33CCFF"/>
              </a:buClr>
              <a:buSzPts val="1800"/>
              <a:buNone/>
              <a:defRPr sz="1800">
                <a:solidFill>
                  <a:srgbClr val="33CCFF"/>
                </a:solidFill>
              </a:defRPr>
            </a:lvl9pPr>
          </a:lstStyle>
          <a:p>
            <a:endParaRPr/>
          </a:p>
        </p:txBody>
      </p:sp>
      <p:sp>
        <p:nvSpPr>
          <p:cNvPr id="23" name="Shape 23"/>
          <p:cNvSpPr/>
          <p:nvPr/>
        </p:nvSpPr>
        <p:spPr>
          <a:xfrm rot="5400000" flipH="1">
            <a:off x="6177275" y="-42338"/>
            <a:ext cx="3688200" cy="2246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 name="Shape 24"/>
          <p:cNvSpPr/>
          <p:nvPr/>
        </p:nvSpPr>
        <p:spPr>
          <a:xfrm rot="5400000" flipH="1">
            <a:off x="-698074" y="3247200"/>
            <a:ext cx="3573900" cy="21771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Shape 25"/>
          <p:cNvSpPr/>
          <p:nvPr/>
        </p:nvSpPr>
        <p:spPr>
          <a:xfrm rot="-5400000" flipH="1">
            <a:off x="-428544" y="2831032"/>
            <a:ext cx="2195100" cy="13380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 name="Shape 26"/>
          <p:cNvSpPr/>
          <p:nvPr/>
        </p:nvSpPr>
        <p:spPr>
          <a:xfrm rot="-5400000" flipH="1">
            <a:off x="563748" y="2068298"/>
            <a:ext cx="1518900" cy="9255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 name="Shape 27"/>
          <p:cNvSpPr/>
          <p:nvPr/>
        </p:nvSpPr>
        <p:spPr>
          <a:xfrm rot="5400000">
            <a:off x="-253698" y="2260564"/>
            <a:ext cx="1297200" cy="7899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 name="Shape 28"/>
          <p:cNvSpPr/>
          <p:nvPr/>
        </p:nvSpPr>
        <p:spPr>
          <a:xfrm rot="-5400000">
            <a:off x="-192598" y="1950593"/>
            <a:ext cx="985800" cy="6006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Shape 29"/>
          <p:cNvSpPr/>
          <p:nvPr/>
        </p:nvSpPr>
        <p:spPr>
          <a:xfrm rot="5400000" flipH="1">
            <a:off x="7217675" y="1270025"/>
            <a:ext cx="2394600" cy="14589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Shape 30"/>
          <p:cNvSpPr/>
          <p:nvPr/>
        </p:nvSpPr>
        <p:spPr>
          <a:xfrm rot="-5400000">
            <a:off x="7922499" y="2744289"/>
            <a:ext cx="1518600" cy="925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 name="Shape 31"/>
          <p:cNvSpPr/>
          <p:nvPr/>
        </p:nvSpPr>
        <p:spPr>
          <a:xfrm rot="-5400000" flipH="1">
            <a:off x="7315902" y="2802275"/>
            <a:ext cx="1027800" cy="6261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 name="Shape 32"/>
          <p:cNvSpPr/>
          <p:nvPr/>
        </p:nvSpPr>
        <p:spPr>
          <a:xfrm rot="-5400000" flipH="1">
            <a:off x="6337825" y="578875"/>
            <a:ext cx="1520100" cy="9261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8" name="Shape 48"/>
          <p:cNvSpPr txBox="1">
            <a:spLocks noGrp="1"/>
          </p:cNvSpPr>
          <p:nvPr>
            <p:ph type="body" idx="1"/>
          </p:nvPr>
        </p:nvSpPr>
        <p:spPr>
          <a:xfrm>
            <a:off x="1067088" y="1650548"/>
            <a:ext cx="5972100" cy="27645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49" name="Shape 49"/>
          <p:cNvGrpSpPr/>
          <p:nvPr/>
        </p:nvGrpSpPr>
        <p:grpSpPr>
          <a:xfrm>
            <a:off x="7395202" y="-6"/>
            <a:ext cx="1748884" cy="4013021"/>
            <a:chOff x="7395202" y="-6"/>
            <a:chExt cx="1748884" cy="4013021"/>
          </a:xfrm>
        </p:grpSpPr>
        <p:sp>
          <p:nvSpPr>
            <p:cNvPr id="50" name="Shape 50"/>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 name="Shape 51"/>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 name="Shape 52"/>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 name="Shape 53"/>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Shape 54"/>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5" name="Shape 55"/>
          <p:cNvGrpSpPr/>
          <p:nvPr/>
        </p:nvGrpSpPr>
        <p:grpSpPr>
          <a:xfrm>
            <a:off x="3" y="2738679"/>
            <a:ext cx="722480" cy="2404814"/>
            <a:chOff x="3" y="2750304"/>
            <a:chExt cx="722480" cy="2404814"/>
          </a:xfrm>
        </p:grpSpPr>
        <p:sp>
          <p:nvSpPr>
            <p:cNvPr id="56" name="Shape 56"/>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7" name="Shape 57"/>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Shape 58"/>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 name="Shape 59"/>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 name="Shape 60"/>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9" name="Shape 79"/>
          <p:cNvSpPr txBox="1">
            <a:spLocks noGrp="1"/>
          </p:cNvSpPr>
          <p:nvPr>
            <p:ph type="body" idx="1"/>
          </p:nvPr>
        </p:nvSpPr>
        <p:spPr>
          <a:xfrm>
            <a:off x="1067100" y="1676800"/>
            <a:ext cx="2024100" cy="32490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0" name="Shape 80"/>
          <p:cNvSpPr txBox="1">
            <a:spLocks noGrp="1"/>
          </p:cNvSpPr>
          <p:nvPr>
            <p:ph type="body" idx="2"/>
          </p:nvPr>
        </p:nvSpPr>
        <p:spPr>
          <a:xfrm>
            <a:off x="3194801" y="1676800"/>
            <a:ext cx="2024100" cy="32490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1" name="Shape 81"/>
          <p:cNvSpPr txBox="1">
            <a:spLocks noGrp="1"/>
          </p:cNvSpPr>
          <p:nvPr>
            <p:ph type="body" idx="3"/>
          </p:nvPr>
        </p:nvSpPr>
        <p:spPr>
          <a:xfrm>
            <a:off x="5322501" y="1676800"/>
            <a:ext cx="2024100" cy="32490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grpSp>
        <p:nvGrpSpPr>
          <p:cNvPr id="82" name="Shape 82"/>
          <p:cNvGrpSpPr/>
          <p:nvPr/>
        </p:nvGrpSpPr>
        <p:grpSpPr>
          <a:xfrm>
            <a:off x="7395202" y="-6"/>
            <a:ext cx="1748884" cy="4013021"/>
            <a:chOff x="7395202" y="-6"/>
            <a:chExt cx="1748884" cy="4013021"/>
          </a:xfrm>
        </p:grpSpPr>
        <p:sp>
          <p:nvSpPr>
            <p:cNvPr id="83" name="Shape 83"/>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4" name="Shape 84"/>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5" name="Shape 85"/>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Shape 86"/>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Shape 87"/>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8" name="Shape 88"/>
          <p:cNvGrpSpPr/>
          <p:nvPr/>
        </p:nvGrpSpPr>
        <p:grpSpPr>
          <a:xfrm>
            <a:off x="3" y="2738679"/>
            <a:ext cx="722480" cy="2404814"/>
            <a:chOff x="3" y="2750304"/>
            <a:chExt cx="722480" cy="2404814"/>
          </a:xfrm>
        </p:grpSpPr>
        <p:sp>
          <p:nvSpPr>
            <p:cNvPr id="89" name="Shape 89"/>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0" name="Shape 90"/>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Shape 91"/>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Shape 92"/>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Shape 93"/>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grpSp>
        <p:nvGrpSpPr>
          <p:cNvPr id="96" name="Shape 96"/>
          <p:cNvGrpSpPr/>
          <p:nvPr/>
        </p:nvGrpSpPr>
        <p:grpSpPr>
          <a:xfrm>
            <a:off x="7395202" y="-6"/>
            <a:ext cx="1748884" cy="4013021"/>
            <a:chOff x="7395202" y="-6"/>
            <a:chExt cx="1748884" cy="4013021"/>
          </a:xfrm>
        </p:grpSpPr>
        <p:sp>
          <p:nvSpPr>
            <p:cNvPr id="97" name="Shape 97"/>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Shape 98"/>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Shape 99"/>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0" name="Shape 100"/>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 name="Shape 101"/>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2" name="Shape 102"/>
          <p:cNvGrpSpPr/>
          <p:nvPr/>
        </p:nvGrpSpPr>
        <p:grpSpPr>
          <a:xfrm>
            <a:off x="3" y="2738679"/>
            <a:ext cx="722480" cy="2404814"/>
            <a:chOff x="3" y="2750304"/>
            <a:chExt cx="722480" cy="2404814"/>
          </a:xfrm>
        </p:grpSpPr>
        <p:sp>
          <p:nvSpPr>
            <p:cNvPr id="103" name="Shape 103"/>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Shape 104"/>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Shape 105"/>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6" name="Shape 106"/>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 name="Shape 107"/>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mall" type="blank">
  <p:cSld name="BLANK">
    <p:spTree>
      <p:nvGrpSpPr>
        <p:cNvPr id="1" name="Shape 122"/>
        <p:cNvGrpSpPr/>
        <p:nvPr/>
      </p:nvGrpSpPr>
      <p:grpSpPr>
        <a:xfrm>
          <a:off x="0" y="0"/>
          <a:ext cx="0" cy="0"/>
          <a:chOff x="0" y="0"/>
          <a:chExt cx="0" cy="0"/>
        </a:xfrm>
      </p:grpSpPr>
      <p:grpSp>
        <p:nvGrpSpPr>
          <p:cNvPr id="123" name="Shape 123"/>
          <p:cNvGrpSpPr/>
          <p:nvPr/>
        </p:nvGrpSpPr>
        <p:grpSpPr>
          <a:xfrm>
            <a:off x="7934863" y="4"/>
            <a:ext cx="1209179" cy="2774603"/>
            <a:chOff x="7395202" y="-6"/>
            <a:chExt cx="1748884" cy="4013021"/>
          </a:xfrm>
        </p:grpSpPr>
        <p:sp>
          <p:nvSpPr>
            <p:cNvPr id="124" name="Shape 124"/>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 name="Shape 125"/>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6" name="Shape 126"/>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7" name="Shape 127"/>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8" name="Shape 128"/>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29" name="Shape 129"/>
          <p:cNvGrpSpPr/>
          <p:nvPr/>
        </p:nvGrpSpPr>
        <p:grpSpPr>
          <a:xfrm>
            <a:off x="-1" y="2232486"/>
            <a:ext cx="874634" cy="2911268"/>
            <a:chOff x="3" y="2750304"/>
            <a:chExt cx="722480" cy="2404814"/>
          </a:xfrm>
        </p:grpSpPr>
        <p:sp>
          <p:nvSpPr>
            <p:cNvPr id="130" name="Shape 130"/>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 name="Shape 131"/>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2" name="Shape 132"/>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 name="Shape 133"/>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 name="Shape 134"/>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green gradient">
  <p:cSld name="BLANK_2">
    <p:bg>
      <p:bgPr>
        <a:gradFill>
          <a:gsLst>
            <a:gs pos="0">
              <a:srgbClr val="33CCCC"/>
            </a:gs>
            <a:gs pos="100000">
              <a:srgbClr val="66FF33"/>
            </a:gs>
          </a:gsLst>
          <a:lin ang="5400700" scaled="0"/>
        </a:gradFill>
        <a:effectLst/>
      </p:bgPr>
    </p:bg>
    <p:spTree>
      <p:nvGrpSpPr>
        <p:cNvPr id="1" name="Shape 135"/>
        <p:cNvGrpSpPr/>
        <p:nvPr/>
      </p:nvGrpSpPr>
      <p:grpSpPr>
        <a:xfrm>
          <a:off x="0" y="0"/>
          <a:ext cx="0" cy="0"/>
          <a:chOff x="0" y="0"/>
          <a:chExt cx="0" cy="0"/>
        </a:xfrm>
      </p:grpSpPr>
      <p:sp>
        <p:nvSpPr>
          <p:cNvPr id="136" name="Shape 136"/>
          <p:cNvSpPr/>
          <p:nvPr/>
        </p:nvSpPr>
        <p:spPr>
          <a:xfrm rot="5400000" flipH="1">
            <a:off x="7987921" y="280747"/>
            <a:ext cx="1436798" cy="875312"/>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7" name="Shape 137"/>
          <p:cNvSpPr/>
          <p:nvPr/>
        </p:nvSpPr>
        <p:spPr>
          <a:xfrm rot="5400000" flipH="1">
            <a:off x="7711954" y="1152043"/>
            <a:ext cx="1779871" cy="1084184"/>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8" name="Shape 138"/>
          <p:cNvSpPr/>
          <p:nvPr/>
        </p:nvSpPr>
        <p:spPr>
          <a:xfrm rot="-5400000">
            <a:off x="8367254" y="1879297"/>
            <a:ext cx="965333" cy="588243"/>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9" name="Shape 139"/>
          <p:cNvSpPr/>
          <p:nvPr/>
        </p:nvSpPr>
        <p:spPr>
          <a:xfrm rot="-5400000">
            <a:off x="7784794" y="375252"/>
            <a:ext cx="768076" cy="46794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 name="Shape 140"/>
          <p:cNvSpPr/>
          <p:nvPr/>
        </p:nvSpPr>
        <p:spPr>
          <a:xfrm rot="-5400000" flipH="1">
            <a:off x="8520892" y="2338195"/>
            <a:ext cx="542403" cy="330420"/>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 name="Shape 141"/>
          <p:cNvSpPr/>
          <p:nvPr/>
        </p:nvSpPr>
        <p:spPr>
          <a:xfrm rot="5400000" flipH="1">
            <a:off x="-280461" y="2947980"/>
            <a:ext cx="1435651" cy="874537"/>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2" name="Shape 142"/>
          <p:cNvSpPr/>
          <p:nvPr/>
        </p:nvSpPr>
        <p:spPr>
          <a:xfrm rot="5400000">
            <a:off x="-191408" y="2612028"/>
            <a:ext cx="979133" cy="595978"/>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 name="Shape 143"/>
          <p:cNvSpPr/>
          <p:nvPr/>
        </p:nvSpPr>
        <p:spPr>
          <a:xfrm rot="-5400000" flipH="1">
            <a:off x="-209916" y="4278659"/>
            <a:ext cx="1075013" cy="655177"/>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Shape 144"/>
          <p:cNvSpPr/>
          <p:nvPr/>
        </p:nvSpPr>
        <p:spPr>
          <a:xfrm rot="-5400000">
            <a:off x="-145454" y="2377940"/>
            <a:ext cx="744156" cy="453249"/>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5" name="Shape 145"/>
          <p:cNvSpPr/>
          <p:nvPr/>
        </p:nvSpPr>
        <p:spPr>
          <a:xfrm rot="-5400000" flipH="1">
            <a:off x="276080" y="3815951"/>
            <a:ext cx="743793" cy="453249"/>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big">
  <p:cSld name="BLANK_1">
    <p:spTree>
      <p:nvGrpSpPr>
        <p:cNvPr id="1" name="Shape 168"/>
        <p:cNvGrpSpPr/>
        <p:nvPr/>
      </p:nvGrpSpPr>
      <p:grpSpPr>
        <a:xfrm>
          <a:off x="0" y="0"/>
          <a:ext cx="0" cy="0"/>
          <a:chOff x="0" y="0"/>
          <a:chExt cx="0" cy="0"/>
        </a:xfrm>
      </p:grpSpPr>
      <p:grpSp>
        <p:nvGrpSpPr>
          <p:cNvPr id="169" name="Shape 169"/>
          <p:cNvGrpSpPr/>
          <p:nvPr/>
        </p:nvGrpSpPr>
        <p:grpSpPr>
          <a:xfrm>
            <a:off x="7395202" y="-6"/>
            <a:ext cx="1748884" cy="4013021"/>
            <a:chOff x="7395202" y="-6"/>
            <a:chExt cx="1748884" cy="4013021"/>
          </a:xfrm>
        </p:grpSpPr>
        <p:sp>
          <p:nvSpPr>
            <p:cNvPr id="170" name="Shape 170"/>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 name="Shape 171"/>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 name="Shape 172"/>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 name="Shape 173"/>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 name="Shape 174"/>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75" name="Shape 175"/>
          <p:cNvSpPr/>
          <p:nvPr/>
        </p:nvSpPr>
        <p:spPr>
          <a:xfrm rot="5400000" flipH="1">
            <a:off x="-479615" y="1845054"/>
            <a:ext cx="2455200" cy="14958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 name="Shape 176"/>
          <p:cNvSpPr/>
          <p:nvPr/>
        </p:nvSpPr>
        <p:spPr>
          <a:xfrm rot="5400000">
            <a:off x="-262152" y="1526813"/>
            <a:ext cx="1340700" cy="816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 name="Shape 177"/>
          <p:cNvSpPr/>
          <p:nvPr/>
        </p:nvSpPr>
        <p:spPr>
          <a:xfrm rot="-5400000" flipH="1">
            <a:off x="-358955" y="3663589"/>
            <a:ext cx="1838400" cy="1120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 name="Shape 178"/>
          <p:cNvSpPr/>
          <p:nvPr/>
        </p:nvSpPr>
        <p:spPr>
          <a:xfrm rot="-5400000">
            <a:off x="-199052" y="1206482"/>
            <a:ext cx="1018800" cy="6207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9" name="Shape 179"/>
          <p:cNvSpPr/>
          <p:nvPr/>
        </p:nvSpPr>
        <p:spPr>
          <a:xfrm rot="-5400000" flipH="1">
            <a:off x="472234" y="3024661"/>
            <a:ext cx="1272000" cy="7752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41F30"/>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067088" y="912850"/>
            <a:ext cx="5972100" cy="6360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1pPr>
            <a:lvl2pPr lvl="1">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2pPr>
            <a:lvl3pPr lvl="2">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3pPr>
            <a:lvl4pPr lvl="3">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4pPr>
            <a:lvl5pPr lvl="4">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5pPr>
            <a:lvl6pPr lvl="5">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6pPr>
            <a:lvl7pPr lvl="6">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7pPr>
            <a:lvl8pPr lvl="7">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8pPr>
            <a:lvl9pPr lvl="8">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9pPr>
          </a:lstStyle>
          <a:p>
            <a:endParaRPr/>
          </a:p>
        </p:txBody>
      </p:sp>
      <p:sp>
        <p:nvSpPr>
          <p:cNvPr id="7" name="Shape 7"/>
          <p:cNvSpPr txBox="1">
            <a:spLocks noGrp="1"/>
          </p:cNvSpPr>
          <p:nvPr>
            <p:ph type="body" idx="1"/>
          </p:nvPr>
        </p:nvSpPr>
        <p:spPr>
          <a:xfrm>
            <a:off x="1067088" y="1650548"/>
            <a:ext cx="5972100" cy="27645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1C4587"/>
              </a:buClr>
              <a:buSzPts val="2400"/>
              <a:buFont typeface="Hind"/>
              <a:buChar char="›"/>
              <a:defRPr sz="2400">
                <a:solidFill>
                  <a:srgbClr val="FFFFFF"/>
                </a:solidFill>
                <a:latin typeface="Hind"/>
                <a:ea typeface="Hind"/>
                <a:cs typeface="Hind"/>
                <a:sym typeface="Hind"/>
              </a:defRPr>
            </a:lvl1pPr>
            <a:lvl2pPr marL="914400" lvl="1"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2pPr>
            <a:lvl3pPr marL="1371600" lvl="2"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3pPr>
            <a:lvl4pPr marL="1828800" lvl="3"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4pPr>
            <a:lvl5pPr marL="2286000" lvl="4"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5pPr>
            <a:lvl6pPr marL="2743200" lvl="5"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6pPr>
            <a:lvl7pPr marL="3200400" lvl="6"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7pPr>
            <a:lvl8pPr marL="3657600" lvl="7"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8pPr>
            <a:lvl9pPr marL="4114800" lvl="8"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6" r:id="rId6"/>
    <p:sldLayoutId id="2147483657" r:id="rId7"/>
    <p:sldLayoutId id="2147483660" r:id="rId8"/>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5.jpg"/><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9.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2328150" y="1991825"/>
            <a:ext cx="4487700" cy="1159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s-ES" sz="4200" dirty="0"/>
              <a:t>HIPERACTIVIDAD</a:t>
            </a:r>
            <a:endParaRPr sz="4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6" name="Shape 216"/>
          <p:cNvSpPr txBox="1">
            <a:spLocks noGrp="1"/>
          </p:cNvSpPr>
          <p:nvPr>
            <p:ph type="body" idx="1"/>
          </p:nvPr>
        </p:nvSpPr>
        <p:spPr>
          <a:xfrm>
            <a:off x="1067087" y="324853"/>
            <a:ext cx="6163891" cy="4090195"/>
          </a:xfrm>
          <a:prstGeom prst="rect">
            <a:avLst/>
          </a:prstGeom>
        </p:spPr>
        <p:txBody>
          <a:bodyPr spcFirstLastPara="1" wrap="square" lIns="91425" tIns="91425" rIns="91425" bIns="91425" anchor="t" anchorCtr="0">
            <a:noAutofit/>
          </a:bodyPr>
          <a:lstStyle/>
          <a:p>
            <a:pPr marL="76200" lvl="0" indent="0">
              <a:buNone/>
            </a:pPr>
            <a:r>
              <a:rPr lang="es-ES" dirty="0"/>
              <a:t>Razones por las cuales las personas tienen TDAH:</a:t>
            </a:r>
          </a:p>
          <a:p>
            <a:pPr lvl="0"/>
            <a:endParaRPr lang="es-ES" dirty="0"/>
          </a:p>
          <a:p>
            <a:pPr lvl="0"/>
            <a:r>
              <a:rPr lang="es-ES" dirty="0"/>
              <a:t>Predisposición  genética</a:t>
            </a:r>
          </a:p>
          <a:p>
            <a:pPr lvl="0"/>
            <a:r>
              <a:rPr lang="es-ES" dirty="0"/>
              <a:t>Fisiológica</a:t>
            </a:r>
          </a:p>
          <a:p>
            <a:pPr lvl="0"/>
            <a:r>
              <a:rPr lang="es-ES" dirty="0"/>
              <a:t>Socialmente… no son significativas</a:t>
            </a:r>
          </a:p>
          <a:p>
            <a:pPr lvl="0"/>
            <a:r>
              <a:rPr lang="es-ES" dirty="0"/>
              <a:t>Nacimiento prematuro</a:t>
            </a:r>
          </a:p>
          <a:p>
            <a:pPr lvl="0"/>
            <a:r>
              <a:rPr lang="es-ES" dirty="0"/>
              <a:t>Estrés de la madre</a:t>
            </a:r>
          </a:p>
          <a:p>
            <a:pPr lvl="0"/>
            <a:r>
              <a:rPr lang="es-ES" dirty="0"/>
              <a:t>Consumo de sustancias de la madre</a:t>
            </a:r>
          </a:p>
          <a:p>
            <a:pPr lvl="0"/>
            <a:endParaRPr lang="es-ES" dirty="0"/>
          </a:p>
          <a:p>
            <a:pPr marL="76200" lvl="0" indent="0">
              <a:buNone/>
            </a:pPr>
            <a:endParaRPr dirty="0"/>
          </a:p>
        </p:txBody>
      </p:sp>
    </p:spTree>
    <p:extLst>
      <p:ext uri="{BB962C8B-B14F-4D97-AF65-F5344CB8AC3E}">
        <p14:creationId xmlns:p14="http://schemas.microsoft.com/office/powerpoint/2010/main" val="208719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1063774" y="608645"/>
            <a:ext cx="5972100" cy="636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dirty="0"/>
              <a:t>Según crece el individuo</a:t>
            </a:r>
            <a:endParaRPr dirty="0"/>
          </a:p>
        </p:txBody>
      </p:sp>
      <p:sp>
        <p:nvSpPr>
          <p:cNvPr id="266" name="Shape 266"/>
          <p:cNvSpPr/>
          <p:nvPr/>
        </p:nvSpPr>
        <p:spPr>
          <a:xfrm>
            <a:off x="2980011" y="1428120"/>
            <a:ext cx="2133000" cy="2133000"/>
          </a:xfrm>
          <a:prstGeom prst="ellipse">
            <a:avLst/>
          </a:prstGeom>
          <a:solidFill>
            <a:srgbClr val="0066FF">
              <a:alpha val="22690"/>
            </a:srgbClr>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s-ES" b="1" dirty="0">
                <a:solidFill>
                  <a:srgbClr val="FFFFFF"/>
                </a:solidFill>
                <a:latin typeface="Hind"/>
                <a:ea typeface="Hind"/>
                <a:cs typeface="Hind"/>
                <a:sym typeface="Hind"/>
              </a:rPr>
              <a:t>Adolescencia</a:t>
            </a:r>
            <a:endParaRPr b="1" dirty="0">
              <a:solidFill>
                <a:srgbClr val="FFFFFF"/>
              </a:solidFill>
              <a:latin typeface="Hind"/>
              <a:ea typeface="Hind"/>
              <a:cs typeface="Hind"/>
              <a:sym typeface="Hind"/>
            </a:endParaRPr>
          </a:p>
        </p:txBody>
      </p:sp>
      <p:sp>
        <p:nvSpPr>
          <p:cNvPr id="267" name="Shape 267"/>
          <p:cNvSpPr/>
          <p:nvPr/>
        </p:nvSpPr>
        <p:spPr>
          <a:xfrm>
            <a:off x="1157886" y="1428120"/>
            <a:ext cx="2133000" cy="2133000"/>
          </a:xfrm>
          <a:prstGeom prst="ellipse">
            <a:avLst/>
          </a:prstGeom>
          <a:solidFill>
            <a:srgbClr val="0066FF">
              <a:alpha val="226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b="1" dirty="0">
                <a:solidFill>
                  <a:srgbClr val="FFFFFF"/>
                </a:solidFill>
                <a:latin typeface="Hind"/>
                <a:ea typeface="Hind"/>
                <a:cs typeface="Hind"/>
                <a:sym typeface="Hind"/>
              </a:rPr>
              <a:t>Niñez</a:t>
            </a:r>
            <a:endParaRPr b="1" dirty="0">
              <a:solidFill>
                <a:srgbClr val="FFFFFF"/>
              </a:solidFill>
              <a:latin typeface="Hind"/>
              <a:ea typeface="Hind"/>
              <a:cs typeface="Hind"/>
              <a:sym typeface="Hind"/>
            </a:endParaRPr>
          </a:p>
        </p:txBody>
      </p:sp>
      <p:sp>
        <p:nvSpPr>
          <p:cNvPr id="268" name="Shape 268"/>
          <p:cNvSpPr/>
          <p:nvPr/>
        </p:nvSpPr>
        <p:spPr>
          <a:xfrm>
            <a:off x="4802136" y="1428120"/>
            <a:ext cx="2133000" cy="2133000"/>
          </a:xfrm>
          <a:prstGeom prst="ellipse">
            <a:avLst/>
          </a:prstGeom>
          <a:solidFill>
            <a:srgbClr val="0066FF">
              <a:alpha val="226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b="1" dirty="0">
                <a:solidFill>
                  <a:srgbClr val="FFFFFF"/>
                </a:solidFill>
                <a:latin typeface="Hind"/>
                <a:ea typeface="Hind"/>
                <a:cs typeface="Hind"/>
                <a:sym typeface="Hind"/>
              </a:rPr>
              <a:t>Adulto</a:t>
            </a:r>
            <a:endParaRPr b="1" dirty="0">
              <a:solidFill>
                <a:srgbClr val="FFFFFF"/>
              </a:solidFill>
              <a:latin typeface="Hind"/>
              <a:ea typeface="Hind"/>
              <a:cs typeface="Hind"/>
              <a:sym typeface="Hind"/>
            </a:endParaRPr>
          </a:p>
        </p:txBody>
      </p:sp>
      <p:pic>
        <p:nvPicPr>
          <p:cNvPr id="3" name="Imagen 2">
            <a:extLst>
              <a:ext uri="{FF2B5EF4-FFF2-40B4-BE49-F238E27FC236}">
                <a16:creationId xmlns:a16="http://schemas.microsoft.com/office/drawing/2014/main" id="{B4ABF74C-C3D5-4E59-AC10-D7BA82918566}"/>
              </a:ext>
            </a:extLst>
          </p:cNvPr>
          <p:cNvPicPr>
            <a:picLocks noChangeAspect="1"/>
          </p:cNvPicPr>
          <p:nvPr/>
        </p:nvPicPr>
        <p:blipFill>
          <a:blip r:embed="rId3"/>
          <a:stretch>
            <a:fillRect/>
          </a:stretch>
        </p:blipFill>
        <p:spPr>
          <a:xfrm flipH="1">
            <a:off x="2856410" y="3675420"/>
            <a:ext cx="2516357" cy="1392721"/>
          </a:xfrm>
          <a:prstGeom prst="wedgeEllipseCallout">
            <a:avLst>
              <a:gd name="adj1" fmla="val 52800"/>
              <a:gd name="adj2" fmla="val -67947"/>
            </a:avLst>
          </a:prstGeom>
        </p:spPr>
      </p:pic>
      <p:pic>
        <p:nvPicPr>
          <p:cNvPr id="5" name="Imagen 4">
            <a:extLst>
              <a:ext uri="{FF2B5EF4-FFF2-40B4-BE49-F238E27FC236}">
                <a16:creationId xmlns:a16="http://schemas.microsoft.com/office/drawing/2014/main" id="{310EF42B-F119-4D60-BB7C-204068008C27}"/>
              </a:ext>
            </a:extLst>
          </p:cNvPr>
          <p:cNvPicPr>
            <a:picLocks noChangeAspect="1"/>
          </p:cNvPicPr>
          <p:nvPr/>
        </p:nvPicPr>
        <p:blipFill rotWithShape="1">
          <a:blip r:embed="rId4"/>
          <a:srcRect l="44105" r="8593"/>
          <a:stretch/>
        </p:blipFill>
        <p:spPr>
          <a:xfrm>
            <a:off x="3426884" y="3797038"/>
            <a:ext cx="1239254" cy="1270629"/>
          </a:xfrm>
          <a:prstGeom prst="wedgeEllipseCallout">
            <a:avLst>
              <a:gd name="adj1" fmla="val -1144"/>
              <a:gd name="adj2" fmla="val -63868"/>
            </a:avLst>
          </a:prstGeom>
        </p:spPr>
      </p:pic>
      <p:pic>
        <p:nvPicPr>
          <p:cNvPr id="7" name="Imagen 6">
            <a:extLst>
              <a:ext uri="{FF2B5EF4-FFF2-40B4-BE49-F238E27FC236}">
                <a16:creationId xmlns:a16="http://schemas.microsoft.com/office/drawing/2014/main" id="{1A7DBE9D-F7A9-4CD7-A003-9107C759E390}"/>
              </a:ext>
            </a:extLst>
          </p:cNvPr>
          <p:cNvPicPr>
            <a:picLocks noChangeAspect="1"/>
          </p:cNvPicPr>
          <p:nvPr/>
        </p:nvPicPr>
        <p:blipFill>
          <a:blip r:embed="rId5"/>
          <a:stretch>
            <a:fillRect/>
          </a:stretch>
        </p:blipFill>
        <p:spPr>
          <a:xfrm>
            <a:off x="3085459" y="3696473"/>
            <a:ext cx="1922104" cy="1306095"/>
          </a:xfrm>
          <a:prstGeom prst="wedgeEllipseCallout">
            <a:avLst>
              <a:gd name="adj1" fmla="val 65549"/>
              <a:gd name="adj2" fmla="val -67387"/>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p:nvPr/>
        </p:nvSpPr>
        <p:spPr>
          <a:xfrm>
            <a:off x="514725" y="1102124"/>
            <a:ext cx="7356634" cy="3504538"/>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0066FF">
              <a:alpha val="2269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Shape 280"/>
          <p:cNvSpPr txBox="1">
            <a:spLocks noGrp="1"/>
          </p:cNvSpPr>
          <p:nvPr>
            <p:ph type="title"/>
          </p:nvPr>
        </p:nvSpPr>
        <p:spPr>
          <a:xfrm>
            <a:off x="1067088" y="379450"/>
            <a:ext cx="5972100" cy="636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ES" dirty="0"/>
              <a:t>Comparación TDAH</a:t>
            </a:r>
            <a:endParaRPr dirty="0"/>
          </a:p>
        </p:txBody>
      </p:sp>
      <p:sp>
        <p:nvSpPr>
          <p:cNvPr id="281" name="Shape 281"/>
          <p:cNvSpPr/>
          <p:nvPr/>
        </p:nvSpPr>
        <p:spPr>
          <a:xfrm>
            <a:off x="1272641" y="1465341"/>
            <a:ext cx="1031685" cy="385493"/>
          </a:xfrm>
          <a:prstGeom prst="wedgeRectCallout">
            <a:avLst>
              <a:gd name="adj1" fmla="val -21428"/>
              <a:gd name="adj2" fmla="val 84287"/>
            </a:avLst>
          </a:prstGeom>
          <a:solidFill>
            <a:srgbClr val="FF0066"/>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2000" b="1" dirty="0">
                <a:solidFill>
                  <a:srgbClr val="FFFFFF"/>
                </a:solidFill>
                <a:latin typeface="Hind"/>
                <a:ea typeface="Hind"/>
                <a:cs typeface="Hind"/>
                <a:sym typeface="Hind"/>
              </a:rPr>
              <a:t>10%</a:t>
            </a:r>
            <a:endParaRPr sz="2000" b="1" dirty="0">
              <a:solidFill>
                <a:srgbClr val="FFFFFF"/>
              </a:solidFill>
              <a:latin typeface="Hind"/>
              <a:ea typeface="Hind"/>
              <a:cs typeface="Hind"/>
              <a:sym typeface="Hind"/>
            </a:endParaRPr>
          </a:p>
        </p:txBody>
      </p:sp>
      <p:sp>
        <p:nvSpPr>
          <p:cNvPr id="282" name="Shape 282"/>
          <p:cNvSpPr/>
          <p:nvPr/>
        </p:nvSpPr>
        <p:spPr>
          <a:xfrm>
            <a:off x="1519010" y="2018259"/>
            <a:ext cx="144600" cy="144600"/>
          </a:xfrm>
          <a:prstGeom prst="mathMultiply">
            <a:avLst>
              <a:gd name="adj1" fmla="val 23520"/>
            </a:avLst>
          </a:prstGeom>
          <a:solidFill>
            <a:srgbClr val="FFC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Shape 283"/>
          <p:cNvSpPr/>
          <p:nvPr/>
        </p:nvSpPr>
        <p:spPr>
          <a:xfrm>
            <a:off x="3713488" y="1857754"/>
            <a:ext cx="144600" cy="144600"/>
          </a:xfrm>
          <a:prstGeom prst="mathMultiply">
            <a:avLst>
              <a:gd name="adj1" fmla="val 23520"/>
            </a:avLst>
          </a:prstGeom>
          <a:solidFill>
            <a:srgbClr val="33CC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281">
            <a:extLst>
              <a:ext uri="{FF2B5EF4-FFF2-40B4-BE49-F238E27FC236}">
                <a16:creationId xmlns:a16="http://schemas.microsoft.com/office/drawing/2014/main" id="{19E047C0-4C03-4286-B973-30009D0EEB56}"/>
              </a:ext>
            </a:extLst>
          </p:cNvPr>
          <p:cNvSpPr/>
          <p:nvPr/>
        </p:nvSpPr>
        <p:spPr>
          <a:xfrm>
            <a:off x="3489483" y="2124857"/>
            <a:ext cx="1031685" cy="385493"/>
          </a:xfrm>
          <a:prstGeom prst="wedgeRectCallout">
            <a:avLst>
              <a:gd name="adj1" fmla="val -21435"/>
              <a:gd name="adj2" fmla="val -79581"/>
            </a:avLst>
          </a:prstGeom>
          <a:solidFill>
            <a:srgbClr val="FF0066"/>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2000" b="1" dirty="0">
                <a:solidFill>
                  <a:srgbClr val="FFFFFF"/>
                </a:solidFill>
                <a:latin typeface="Hind"/>
                <a:ea typeface="Hind"/>
                <a:cs typeface="Hind"/>
                <a:sym typeface="Hind"/>
              </a:rPr>
              <a:t>0.5%</a:t>
            </a:r>
            <a:endParaRPr sz="2000" b="1" dirty="0">
              <a:solidFill>
                <a:srgbClr val="FFFFFF"/>
              </a:solidFill>
              <a:latin typeface="Hind"/>
              <a:ea typeface="Hind"/>
              <a:cs typeface="Hind"/>
              <a:sym typeface="Hind"/>
            </a:endParaRPr>
          </a:p>
        </p:txBody>
      </p:sp>
      <p:sp>
        <p:nvSpPr>
          <p:cNvPr id="2" name="Rectángulo 1">
            <a:extLst>
              <a:ext uri="{FF2B5EF4-FFF2-40B4-BE49-F238E27FC236}">
                <a16:creationId xmlns:a16="http://schemas.microsoft.com/office/drawing/2014/main" id="{B0939AEC-2D14-4D34-BDB7-6A6DF1D1D3CC}"/>
              </a:ext>
            </a:extLst>
          </p:cNvPr>
          <p:cNvSpPr/>
          <p:nvPr/>
        </p:nvSpPr>
        <p:spPr>
          <a:xfrm rot="20679278">
            <a:off x="1032539" y="3019996"/>
            <a:ext cx="6477988" cy="830997"/>
          </a:xfrm>
          <a:prstGeom prst="rect">
            <a:avLst/>
          </a:prstGeom>
        </p:spPr>
        <p:txBody>
          <a:bodyPr wrap="square">
            <a:spAutoFit/>
          </a:bodyPr>
          <a:lstStyle/>
          <a:p>
            <a:pPr lvl="0"/>
            <a:r>
              <a:rPr lang="es-ES" sz="2400" dirty="0">
                <a:solidFill>
                  <a:schemeClr val="bg1"/>
                </a:solidFill>
                <a:latin typeface="Hind" panose="020B0604020202020204" charset="0"/>
                <a:cs typeface="Hind" panose="020B0604020202020204" charset="0"/>
              </a:rPr>
              <a:t>No toda persona que se aburre, es creativa, esta emocionada o euforia tiene TDAH…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1"/>
                                        </p:tgtEl>
                                        <p:attrNameLst>
                                          <p:attrName>style.visibility</p:attrName>
                                        </p:attrNameLst>
                                      </p:cBhvr>
                                      <p:to>
                                        <p:strVal val="visible"/>
                                      </p:to>
                                    </p:set>
                                    <p:animEffect transition="in" filter="fade">
                                      <p:cBhvr>
                                        <p:cTn id="7" dur="500"/>
                                        <p:tgtEl>
                                          <p:spTgt spid="2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animBg="1"/>
      <p:bldP spid="10"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313C48DC-BBE3-4645-83E4-674D2655830E}"/>
              </a:ext>
            </a:extLst>
          </p:cNvPr>
          <p:cNvSpPr/>
          <p:nvPr/>
        </p:nvSpPr>
        <p:spPr>
          <a:xfrm>
            <a:off x="1105110" y="4027879"/>
            <a:ext cx="6477988" cy="830997"/>
          </a:xfrm>
          <a:prstGeom prst="rect">
            <a:avLst/>
          </a:prstGeom>
        </p:spPr>
        <p:txBody>
          <a:bodyPr wrap="square">
            <a:spAutoFit/>
          </a:bodyPr>
          <a:lstStyle/>
          <a:p>
            <a:pPr lvl="0" algn="ctr"/>
            <a:r>
              <a:rPr lang="es-ES" sz="2400" dirty="0">
                <a:solidFill>
                  <a:schemeClr val="bg1"/>
                </a:solidFill>
                <a:latin typeface="Hind" panose="020B0604020202020204" charset="0"/>
                <a:cs typeface="Hind" panose="020B0604020202020204" charset="0"/>
              </a:rPr>
              <a:t>No tomen Red Bull que es basura para su cuerpo… Gracias</a:t>
            </a:r>
          </a:p>
        </p:txBody>
      </p:sp>
      <p:sp>
        <p:nvSpPr>
          <p:cNvPr id="4" name="Shape 265">
            <a:extLst>
              <a:ext uri="{FF2B5EF4-FFF2-40B4-BE49-F238E27FC236}">
                <a16:creationId xmlns:a16="http://schemas.microsoft.com/office/drawing/2014/main" id="{38182D12-4ED6-4EF2-97D7-50CA43A5E28B}"/>
              </a:ext>
            </a:extLst>
          </p:cNvPr>
          <p:cNvSpPr txBox="1">
            <a:spLocks noGrp="1"/>
          </p:cNvSpPr>
          <p:nvPr>
            <p:ph type="title"/>
          </p:nvPr>
        </p:nvSpPr>
        <p:spPr>
          <a:xfrm>
            <a:off x="250974" y="260302"/>
            <a:ext cx="5972100" cy="636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dirty="0"/>
              <a:t>Conclusión… </a:t>
            </a:r>
            <a:endParaRPr dirty="0"/>
          </a:p>
        </p:txBody>
      </p:sp>
      <p:pic>
        <p:nvPicPr>
          <p:cNvPr id="6" name="Imagen 5">
            <a:extLst>
              <a:ext uri="{FF2B5EF4-FFF2-40B4-BE49-F238E27FC236}">
                <a16:creationId xmlns:a16="http://schemas.microsoft.com/office/drawing/2014/main" id="{25428835-41EA-46A5-A393-FC7B43053AB4}"/>
              </a:ext>
            </a:extLst>
          </p:cNvPr>
          <p:cNvPicPr>
            <a:picLocks noChangeAspect="1"/>
          </p:cNvPicPr>
          <p:nvPr/>
        </p:nvPicPr>
        <p:blipFill>
          <a:blip r:embed="rId2"/>
          <a:stretch>
            <a:fillRect/>
          </a:stretch>
        </p:blipFill>
        <p:spPr>
          <a:xfrm>
            <a:off x="2927601" y="984331"/>
            <a:ext cx="2571750" cy="2571750"/>
          </a:xfrm>
          <a:prstGeom prst="rect">
            <a:avLst/>
          </a:prstGeom>
        </p:spPr>
      </p:pic>
      <p:sp>
        <p:nvSpPr>
          <p:cNvPr id="7" name="Símbolo &quot;No permitido&quot; 6">
            <a:extLst>
              <a:ext uri="{FF2B5EF4-FFF2-40B4-BE49-F238E27FC236}">
                <a16:creationId xmlns:a16="http://schemas.microsoft.com/office/drawing/2014/main" id="{A4E9BC3A-76E1-4EA5-9A95-1F2A6CF2C00E}"/>
              </a:ext>
            </a:extLst>
          </p:cNvPr>
          <p:cNvSpPr/>
          <p:nvPr/>
        </p:nvSpPr>
        <p:spPr>
          <a:xfrm>
            <a:off x="2573362" y="668393"/>
            <a:ext cx="3280228" cy="3116153"/>
          </a:xfrm>
          <a:prstGeom prst="noSmoking">
            <a:avLst>
              <a:gd name="adj" fmla="val 69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1534052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ctrTitle" idx="4294967295"/>
          </p:nvPr>
        </p:nvSpPr>
        <p:spPr>
          <a:xfrm>
            <a:off x="2715449" y="1523250"/>
            <a:ext cx="4041811" cy="1159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6000" dirty="0"/>
              <a:t>¿Que es?</a:t>
            </a:r>
            <a:endParaRPr sz="6000" dirty="0"/>
          </a:p>
        </p:txBody>
      </p:sp>
      <p:sp>
        <p:nvSpPr>
          <p:cNvPr id="198" name="Shape 198"/>
          <p:cNvSpPr txBox="1">
            <a:spLocks noGrp="1"/>
          </p:cNvSpPr>
          <p:nvPr>
            <p:ph type="subTitle" idx="4294967295"/>
          </p:nvPr>
        </p:nvSpPr>
        <p:spPr>
          <a:xfrm>
            <a:off x="2715448" y="2494274"/>
            <a:ext cx="5281677" cy="868857"/>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s-ES" b="1" i="1" dirty="0">
                <a:solidFill>
                  <a:srgbClr val="33CCFF"/>
                </a:solidFill>
              </a:rPr>
              <a:t>“¡Niños y jóvenes inquietos y bulliciosos!”</a:t>
            </a:r>
            <a:endParaRPr sz="1800" i="1" dirty="0"/>
          </a:p>
        </p:txBody>
      </p:sp>
      <p:pic>
        <p:nvPicPr>
          <p:cNvPr id="199" name="Shape 199" descr="10.jpg"/>
          <p:cNvPicPr preferRelativeResize="0"/>
          <p:nvPr/>
        </p:nvPicPr>
        <p:blipFill rotWithShape="1">
          <a:blip r:embed="rId3">
            <a:alphaModFix/>
          </a:blip>
          <a:srcRect l="22840" t="14463" r="22840" b="19038"/>
          <a:stretch/>
        </p:blipFill>
        <p:spPr>
          <a:xfrm rot="-5400000">
            <a:off x="-506100" y="506025"/>
            <a:ext cx="3251400" cy="2239200"/>
          </a:xfrm>
          <a:prstGeom prst="parallelogram">
            <a:avLst>
              <a:gd name="adj" fmla="val 63779"/>
            </a:avLst>
          </a:prstGeom>
          <a:noFill/>
          <a:ln>
            <a:noFill/>
          </a:ln>
        </p:spPr>
      </p:pic>
      <p:sp>
        <p:nvSpPr>
          <p:cNvPr id="5" name="Shape 198">
            <a:extLst>
              <a:ext uri="{FF2B5EF4-FFF2-40B4-BE49-F238E27FC236}">
                <a16:creationId xmlns:a16="http://schemas.microsoft.com/office/drawing/2014/main" id="{72138BD2-E049-48AB-932E-A41E68C5C8A1}"/>
              </a:ext>
            </a:extLst>
          </p:cNvPr>
          <p:cNvSpPr txBox="1">
            <a:spLocks/>
          </p:cNvSpPr>
          <p:nvPr/>
        </p:nvSpPr>
        <p:spPr>
          <a:xfrm>
            <a:off x="681925" y="4300779"/>
            <a:ext cx="8462075" cy="4494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1pPr>
            <a:lvl2pPr marL="914400" marR="0" lvl="1"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2pPr>
            <a:lvl3pPr marL="1371600" marR="0" lvl="2"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3pPr>
            <a:lvl4pPr marL="1828800" marR="0" lvl="3"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4pPr>
            <a:lvl5pPr marL="2286000" marR="0" lvl="4"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5pPr>
            <a:lvl6pPr marL="2743200" marR="0" lvl="5"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6pPr>
            <a:lvl7pPr marL="3200400" marR="0" lvl="6"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7pPr>
            <a:lvl8pPr marL="3657600" marR="0" lvl="7"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8pPr>
            <a:lvl9pPr marL="4114800" marR="0" lvl="8"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9pPr>
          </a:lstStyle>
          <a:p>
            <a:pPr marL="0" indent="0">
              <a:buClr>
                <a:schemeClr val="dk1"/>
              </a:buClr>
              <a:buSzPts val="1100"/>
              <a:buFont typeface="Arial"/>
              <a:buNone/>
            </a:pPr>
            <a:r>
              <a:rPr lang="es-ES" sz="1800" b="1" dirty="0">
                <a:solidFill>
                  <a:srgbClr val="FF0000"/>
                </a:solidFill>
              </a:rPr>
              <a:t>Invento de las farmacéuticas para  volver a los niños </a:t>
            </a:r>
            <a:r>
              <a:rPr lang="es-ES" sz="1800" b="1" dirty="0" err="1">
                <a:solidFill>
                  <a:srgbClr val="FF0000"/>
                </a:solidFill>
              </a:rPr>
              <a:t>zombies</a:t>
            </a:r>
            <a:r>
              <a:rPr lang="es-ES" sz="1800" b="1" dirty="0">
                <a:solidFill>
                  <a:srgbClr val="FF0000"/>
                </a:solidFill>
              </a:rPr>
              <a:t>  y adoctrinarlos!!!</a:t>
            </a:r>
          </a:p>
        </p:txBody>
      </p:sp>
      <p:sp>
        <p:nvSpPr>
          <p:cNvPr id="6" name="Shape 198">
            <a:extLst>
              <a:ext uri="{FF2B5EF4-FFF2-40B4-BE49-F238E27FC236}">
                <a16:creationId xmlns:a16="http://schemas.microsoft.com/office/drawing/2014/main" id="{E18C0402-752D-4606-BBBC-CB442B03FC34}"/>
              </a:ext>
            </a:extLst>
          </p:cNvPr>
          <p:cNvSpPr txBox="1">
            <a:spLocks/>
          </p:cNvSpPr>
          <p:nvPr/>
        </p:nvSpPr>
        <p:spPr>
          <a:xfrm>
            <a:off x="2715447" y="3251324"/>
            <a:ext cx="5281677" cy="12741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1pPr>
            <a:lvl2pPr marL="914400" marR="0" lvl="1"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2pPr>
            <a:lvl3pPr marL="1371600" marR="0" lvl="2"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3pPr>
            <a:lvl4pPr marL="1828800" marR="0" lvl="3"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4pPr>
            <a:lvl5pPr marL="2286000" marR="0" lvl="4"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5pPr>
            <a:lvl6pPr marL="2743200" marR="0" lvl="5"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6pPr>
            <a:lvl7pPr marL="3200400" marR="0" lvl="6"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7pPr>
            <a:lvl8pPr marL="3657600" marR="0" lvl="7"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8pPr>
            <a:lvl9pPr marL="4114800" marR="0" lvl="8"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9pPr>
          </a:lstStyle>
          <a:p>
            <a:pPr marL="0" indent="0">
              <a:buClr>
                <a:schemeClr val="dk1"/>
              </a:buClr>
              <a:buSzPts val="1100"/>
              <a:buFont typeface="Arial"/>
              <a:buNone/>
            </a:pPr>
            <a:r>
              <a:rPr lang="es-ES" sz="1800" dirty="0"/>
              <a:t>Padre negligentes… </a:t>
            </a:r>
          </a:p>
          <a:p>
            <a:pPr marL="0" indent="0">
              <a:buClr>
                <a:schemeClr val="dk1"/>
              </a:buClr>
              <a:buSzPts val="1100"/>
              <a:buFont typeface="Arial"/>
              <a:buNone/>
            </a:pPr>
            <a:r>
              <a:rPr lang="es-ES" sz="1800" dirty="0"/>
              <a:t>Todos los niños son naturalmente nerviosos…</a:t>
            </a:r>
          </a:p>
          <a:p>
            <a:pPr marL="0" indent="0">
              <a:buClr>
                <a:schemeClr val="dk1"/>
              </a:buClr>
              <a:buSzPts val="1100"/>
              <a:buFont typeface="Arial"/>
              <a:buNone/>
            </a:pPr>
            <a:r>
              <a:rPr lang="es-ES" sz="1800" dirty="0"/>
              <a:t>Eso se arregla con una pastilla…</a:t>
            </a:r>
          </a:p>
        </p:txBody>
      </p:sp>
      <p:pic>
        <p:nvPicPr>
          <p:cNvPr id="9" name="Imagen 8">
            <a:extLst>
              <a:ext uri="{FF2B5EF4-FFF2-40B4-BE49-F238E27FC236}">
                <a16:creationId xmlns:a16="http://schemas.microsoft.com/office/drawing/2014/main" id="{3427BD0C-0936-4DAA-B26E-E7F521E9E87E}"/>
              </a:ext>
            </a:extLst>
          </p:cNvPr>
          <p:cNvPicPr>
            <a:picLocks noChangeAspect="1"/>
          </p:cNvPicPr>
          <p:nvPr/>
        </p:nvPicPr>
        <p:blipFill>
          <a:blip r:embed="rId4"/>
          <a:stretch>
            <a:fillRect/>
          </a:stretch>
        </p:blipFill>
        <p:spPr>
          <a:xfrm rot="21120596">
            <a:off x="5151026" y="1184710"/>
            <a:ext cx="4942582" cy="5143500"/>
          </a:xfrm>
          <a:prstGeom prst="rect">
            <a:avLst/>
          </a:prstGeom>
        </p:spPr>
      </p:pic>
      <p:pic>
        <p:nvPicPr>
          <p:cNvPr id="11" name="Imagen 10">
            <a:extLst>
              <a:ext uri="{FF2B5EF4-FFF2-40B4-BE49-F238E27FC236}">
                <a16:creationId xmlns:a16="http://schemas.microsoft.com/office/drawing/2014/main" id="{EAAE53CA-5017-4BD9-96BE-7B2EF1AB551A}"/>
              </a:ext>
            </a:extLst>
          </p:cNvPr>
          <p:cNvPicPr>
            <a:picLocks noChangeAspect="1"/>
          </p:cNvPicPr>
          <p:nvPr/>
        </p:nvPicPr>
        <p:blipFill>
          <a:blip r:embed="rId5"/>
          <a:stretch>
            <a:fillRect/>
          </a:stretch>
        </p:blipFill>
        <p:spPr>
          <a:xfrm>
            <a:off x="5807905" y="-767752"/>
            <a:ext cx="4876800" cy="4876800"/>
          </a:xfrm>
          <a:prstGeom prst="rect">
            <a:avLst/>
          </a:prstGeom>
        </p:spPr>
      </p:pic>
      <p:pic>
        <p:nvPicPr>
          <p:cNvPr id="17" name="Imagen 16">
            <a:extLst>
              <a:ext uri="{FF2B5EF4-FFF2-40B4-BE49-F238E27FC236}">
                <a16:creationId xmlns:a16="http://schemas.microsoft.com/office/drawing/2014/main" id="{319C8793-4E9F-4F0E-B6D7-5198A8540136}"/>
              </a:ext>
            </a:extLst>
          </p:cNvPr>
          <p:cNvPicPr>
            <a:picLocks noChangeAspect="1"/>
          </p:cNvPicPr>
          <p:nvPr/>
        </p:nvPicPr>
        <p:blipFill>
          <a:blip r:embed="rId6"/>
          <a:stretch>
            <a:fillRect/>
          </a:stretch>
        </p:blipFill>
        <p:spPr>
          <a:xfrm rot="2083013">
            <a:off x="4633321" y="-716384"/>
            <a:ext cx="3251324" cy="3251324"/>
          </a:xfrm>
          <a:prstGeom prst="rect">
            <a:avLst/>
          </a:prstGeom>
        </p:spPr>
      </p:pic>
      <p:pic>
        <p:nvPicPr>
          <p:cNvPr id="19" name="Imagen 18">
            <a:extLst>
              <a:ext uri="{FF2B5EF4-FFF2-40B4-BE49-F238E27FC236}">
                <a16:creationId xmlns:a16="http://schemas.microsoft.com/office/drawing/2014/main" id="{F56E72AF-7A16-49DB-AACF-8B9FB95FA15B}"/>
              </a:ext>
            </a:extLst>
          </p:cNvPr>
          <p:cNvPicPr>
            <a:picLocks noChangeAspect="1"/>
          </p:cNvPicPr>
          <p:nvPr/>
        </p:nvPicPr>
        <p:blipFill>
          <a:blip r:embed="rId7"/>
          <a:stretch>
            <a:fillRect/>
          </a:stretch>
        </p:blipFill>
        <p:spPr>
          <a:xfrm rot="16200000">
            <a:off x="-512666" y="515796"/>
            <a:ext cx="3267662" cy="2236069"/>
          </a:xfrm>
          <a:prstGeom prst="parallelogram">
            <a:avLst>
              <a:gd name="adj" fmla="val 63946"/>
            </a:avLst>
          </a:prstGeom>
        </p:spPr>
      </p:pic>
      <p:pic>
        <p:nvPicPr>
          <p:cNvPr id="7" name="Imagen 6">
            <a:extLst>
              <a:ext uri="{FF2B5EF4-FFF2-40B4-BE49-F238E27FC236}">
                <a16:creationId xmlns:a16="http://schemas.microsoft.com/office/drawing/2014/main" id="{513A2969-2A24-4F34-A2CF-98D7259BDF11}"/>
              </a:ext>
            </a:extLst>
          </p:cNvPr>
          <p:cNvPicPr>
            <a:picLocks noChangeAspect="1"/>
          </p:cNvPicPr>
          <p:nvPr/>
        </p:nvPicPr>
        <p:blipFill>
          <a:blip r:embed="rId6"/>
          <a:stretch>
            <a:fillRect/>
          </a:stretch>
        </p:blipFill>
        <p:spPr>
          <a:xfrm rot="10800000">
            <a:off x="931766" y="1372568"/>
            <a:ext cx="5143500" cy="5143500"/>
          </a:xfrm>
          <a:prstGeom prst="rect">
            <a:avLst/>
          </a:prstGeom>
        </p:spPr>
      </p:pic>
      <p:pic>
        <p:nvPicPr>
          <p:cNvPr id="15" name="Imagen 14">
            <a:extLst>
              <a:ext uri="{FF2B5EF4-FFF2-40B4-BE49-F238E27FC236}">
                <a16:creationId xmlns:a16="http://schemas.microsoft.com/office/drawing/2014/main" id="{104480FE-9110-4A31-AF50-22761D591372}"/>
              </a:ext>
            </a:extLst>
          </p:cNvPr>
          <p:cNvPicPr>
            <a:picLocks noChangeAspect="1"/>
          </p:cNvPicPr>
          <p:nvPr/>
        </p:nvPicPr>
        <p:blipFill>
          <a:blip r:embed="rId4"/>
          <a:stretch>
            <a:fillRect/>
          </a:stretch>
        </p:blipFill>
        <p:spPr>
          <a:xfrm rot="2574526">
            <a:off x="867128" y="-245816"/>
            <a:ext cx="3002693" cy="3124754"/>
          </a:xfrm>
          <a:prstGeom prst="rect">
            <a:avLst/>
          </a:prstGeom>
        </p:spPr>
      </p:pic>
      <p:pic>
        <p:nvPicPr>
          <p:cNvPr id="13" name="Imagen 12">
            <a:extLst>
              <a:ext uri="{FF2B5EF4-FFF2-40B4-BE49-F238E27FC236}">
                <a16:creationId xmlns:a16="http://schemas.microsoft.com/office/drawing/2014/main" id="{27AED556-0FEC-4C87-AC73-ACEBEC11E4E4}"/>
              </a:ext>
            </a:extLst>
          </p:cNvPr>
          <p:cNvPicPr>
            <a:picLocks noChangeAspect="1"/>
          </p:cNvPicPr>
          <p:nvPr/>
        </p:nvPicPr>
        <p:blipFill>
          <a:blip r:embed="rId5"/>
          <a:stretch>
            <a:fillRect/>
          </a:stretch>
        </p:blipFill>
        <p:spPr>
          <a:xfrm rot="19819735">
            <a:off x="-2016442" y="1522387"/>
            <a:ext cx="4876800" cy="4876800"/>
          </a:xfrm>
          <a:prstGeom prst="rect">
            <a:avLst/>
          </a:prstGeom>
        </p:spPr>
      </p:pic>
      <p:pic>
        <p:nvPicPr>
          <p:cNvPr id="3" name="Imagen 2">
            <a:extLst>
              <a:ext uri="{FF2B5EF4-FFF2-40B4-BE49-F238E27FC236}">
                <a16:creationId xmlns:a16="http://schemas.microsoft.com/office/drawing/2014/main" id="{2CF37C65-5461-4EF2-AA73-BEB3486F383A}"/>
              </a:ext>
            </a:extLst>
          </p:cNvPr>
          <p:cNvPicPr>
            <a:picLocks noChangeAspect="1"/>
          </p:cNvPicPr>
          <p:nvPr/>
        </p:nvPicPr>
        <p:blipFill>
          <a:blip r:embed="rId8"/>
          <a:stretch>
            <a:fillRect/>
          </a:stretch>
        </p:blipFill>
        <p:spPr>
          <a:xfrm>
            <a:off x="1902598" y="61810"/>
            <a:ext cx="5143501" cy="493776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2000"/>
                                        <p:tgtEl>
                                          <p:spTgt spid="15"/>
                                        </p:tgtEl>
                                      </p:cBhvr>
                                    </p:animEffect>
                                  </p:childTnLst>
                                </p:cTn>
                              </p:par>
                              <p:par>
                                <p:cTn id="18" presetID="10" presetClass="entr" presetSubtype="0" fill="hold" nodeType="withEffect">
                                  <p:stCondLst>
                                    <p:cond delay="100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2000"/>
                                        <p:tgtEl>
                                          <p:spTgt spid="7"/>
                                        </p:tgtEl>
                                      </p:cBhvr>
                                    </p:animEffect>
                                  </p:childTnLst>
                                </p:cTn>
                              </p:par>
                              <p:par>
                                <p:cTn id="21" presetID="10" presetClass="entr" presetSubtype="0" fill="hold" nodeType="withEffect">
                                  <p:stCondLst>
                                    <p:cond delay="6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3000"/>
                                        <p:tgtEl>
                                          <p:spTgt spid="11"/>
                                        </p:tgtEl>
                                      </p:cBhvr>
                                    </p:animEffect>
                                  </p:childTnLst>
                                </p:cTn>
                              </p:par>
                              <p:par>
                                <p:cTn id="24" presetID="10" presetClass="entr" presetSubtype="0" fill="hold" nodeType="withEffect">
                                  <p:stCondLst>
                                    <p:cond delay="150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600"/>
                                        <p:tgtEl>
                                          <p:spTgt spid="17"/>
                                        </p:tgtEl>
                                      </p:cBhvr>
                                    </p:animEffect>
                                  </p:childTnLst>
                                </p:cTn>
                              </p:par>
                              <p:par>
                                <p:cTn id="27" presetID="10" presetClass="entr" presetSubtype="0" fill="hold" nodeType="withEffect">
                                  <p:stCondLst>
                                    <p:cond delay="150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2400"/>
                                        <p:tgtEl>
                                          <p:spTgt spid="13"/>
                                        </p:tgtEl>
                                      </p:cBhvr>
                                    </p:animEffect>
                                  </p:childTnLst>
                                </p:cTn>
                              </p:par>
                              <p:par>
                                <p:cTn id="30" presetID="10" presetClass="entr" presetSubtype="0" fill="hold" nodeType="withEffect">
                                  <p:stCondLst>
                                    <p:cond delay="220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800"/>
                                        <p:tgtEl>
                                          <p:spTgt spid="9"/>
                                        </p:tgtEl>
                                      </p:cBhvr>
                                    </p:animEffect>
                                  </p:childTnLst>
                                </p:cTn>
                              </p:par>
                              <p:par>
                                <p:cTn id="33" presetID="10" presetClass="entr" presetSubtype="0" fill="hold" nodeType="withEffect">
                                  <p:stCondLst>
                                    <p:cond delay="250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600"/>
                                        <p:tgtEl>
                                          <p:spTgt spid="3"/>
                                        </p:tgtEl>
                                      </p:cBhvr>
                                    </p:animEffect>
                                  </p:childTnLst>
                                </p:cTn>
                              </p:par>
                              <p:par>
                                <p:cTn id="36" presetID="0" presetClass="path" presetSubtype="0" accel="50000" decel="50000" fill="hold" nodeType="withEffect">
                                  <p:stCondLst>
                                    <p:cond delay="3100"/>
                                  </p:stCondLst>
                                  <p:childTnLst>
                                    <p:animMotion origin="layout" path="M 0.00885 -0.03179 L 0.00885 -0.03149 C 0.01406 -0.03303 0.01996 -0.03889 0.02482 -0.03519 C 0.02725 -0.03334 0.02395 -0.02284 0.02135 -0.02254 C 0.01232 -0.02068 0.00347 -0.02655 -0.00556 -0.02871 C -0.00851 -0.03179 -0.01146 -0.03519 -0.01441 -0.03828 C -0.02205 -0.04568 -0.0257 -0.0463 -0.01441 -0.04136 C -0.01389 -0.03982 -0.00868 -0.01791 -0.00556 -0.01914 C -0.00313 -0.02038 -0.00434 -0.02778 -0.00365 -0.03179 C -0.00313 -0.05834 -0.00296 -0.08488 -0.00191 -0.11112 C -0.00174 -0.11451 -0.00122 -0.12346 -0.00018 -0.12068 C 0.00364 -0.11142 0.00694 -0.08889 0.00694 -0.08858 C 0.00764 -0.08272 0.00816 -0.07624 0.00885 -0.07007 C 0.0092 -0.06575 0.01007 -0.06142 0.01059 -0.05741 C 0.01128 -0.05093 0.01007 -0.04321 0.01232 -0.03828 C 0.01441 -0.03426 0.01823 -0.03612 0.02135 -0.03519 C 0.01649 -0.03303 0.0118 -0.03025 0.00694 -0.02871 C 0.00225 -0.02747 -0.00764 -0.0247 -0.01268 -0.02254 C -0.01441 -0.02161 -0.01615 -0.02038 -0.01806 -0.01914 C -0.02865 -0.04414 -0.02952 -0.04105 -0.02153 -0.09229 C -0.02084 -0.0963 -0.01684 -0.09013 -0.01441 -0.08889 C -0.004 -0.07963 -0.0099 -0.08426 0.00347 -0.07624 L 0.00885 -0.07315 L 0.01944 -0.07963 L 0.02482 -0.08272 C 0.02552 -0.07963 0.02656 -0.07655 0.02656 -0.07315 C 0.02656 -0.06019 0.02482 -0.05186 0.02135 -0.04136 C 0.01909 -0.03488 0.01406 -0.02254 0.01406 -0.02223 C 0.00937 -0.02346 0.00451 -0.02408 -0.00018 -0.02562 C -0.00643 -0.02747 -0.00816 -0.03272 -0.01441 -0.03828 C -0.02917 -0.05155 -0.00973 -0.02963 -0.02518 -0.04784 C -0.0257 -0.05618 -0.02622 -0.06482 -0.02691 -0.07315 C -0.02743 -0.07963 -0.02813 -0.08581 -0.02865 -0.09229 C -0.02986 -0.10278 -0.03507 -0.13365 -0.0323 -0.12408 C -0.03108 -0.11976 -0.02969 -0.11575 -0.02865 -0.11112 C -0.02414 -0.08982 -0.02952 -0.10679 -0.02518 -0.08889 C -0.02414 -0.08457 -0.02257 -0.08087 -0.02153 -0.07624 C -0.02014 -0.07007 -0.01927 -0.06358 -0.01806 -0.05741 C -0.01736 -0.05402 -0.01719 -0.05062 -0.01615 -0.04784 L -0.01268 -0.03828 C -0.00834 -0.01575 -0.01441 -0.04291 -0.00556 -0.01914 C 3.88889E-6 -0.00463 -0.00851 -0.01266 0.00156 -0.00649 C 0.00729 -0.02161 0.00451 -0.01235 0.00885 -0.03519 L 0.01059 -0.04476 C 0.01145 -0.03982 0.01441 -0.03056 0.01059 -0.02562 C 0.00746 -0.02161 -0.00018 -0.01914 -0.00018 -0.01883 C -0.01025 -0.02038 -0.02066 -0.01852 -0.03056 -0.02254 C -0.03473 -0.02408 -0.04115 -0.03519 -0.04115 -0.03488 C -0.04236 -0.03828 -0.04514 -0.04075 -0.0448 -0.04476 C -0.0441 -0.05031 -0.03386 -0.0534 -0.0323 -0.05402 C -0.03056 -0.05494 -0.02882 -0.05679 -0.02691 -0.05741 C -0.01632 -0.05988 0.0052 -0.06358 0.0052 -0.06328 C 0.00937 -0.06266 0.01389 -0.06389 0.0177 -0.0605 C 0.01944 -0.05896 0.01944 -0.05433 0.01944 -0.05093 C 0.01944 -0.04044 0.01875 -0.02963 0.0177 -0.01914 C 0.01701 -0.01266 0.0177 -0.00217 0.01406 -0.00031 L 0.00885 0.00308 C 0.00694 0.00185 0.00538 4.69136E-6 0.00347 -0.00031 C -0.00851 -0.00217 -0.02136 0.00524 -0.0323 -0.0034 C -0.03629 -0.00649 -0.03091 -0.01883 -0.02865 -0.02562 C -0.02761 -0.02902 -0.02535 -0.03025 -0.02344 -0.03179 C -0.00834 -0.04383 -0.01719 -0.03272 -0.00365 -0.04476 C -0.0007 -0.04723 0.00208 -0.05155 0.0052 -0.05402 C 0.00868 -0.05679 0.01597 -0.0605 0.01597 -0.06019 C 0.01892 -0.05741 0.02222 -0.05494 0.02482 -0.05093 C 0.02656 -0.04846 0.02743 -0.04476 0.02847 -0.04136 C 0.03055 -0.03396 0.03229 -0.02439 0.03385 -0.01605 C 0.03194 -0.01081 0.0309 -0.00433 0.02847 -0.00031 C 0.02135 0.01172 0.01354 0.02253 0.0052 0.03148 C -0.00556 0.0429 -0.00087 0.03765 -0.00903 0.04753 C -0.01875 0.03611 -0.01111 0.04629 -0.02153 0.0253 C -0.02327 0.02191 -0.02535 0.01913 -0.02691 0.01574 C -0.04167 -0.01482 -0.02188 0.0216 -0.03941 -0.00957 C -0.02327 -0.01389 0.00486 -0.02254 0.01597 -0.00649 C 0.02378 0.00493 0.01475 0.02932 0.01406 0.04753 L -0.00018 0.02191 L -0.00556 0.01265 L -0.01094 0.00308 C -0.00903 -0.0034 -0.00816 -0.01081 -0.00556 -0.01605 C -0.00243 -0.02254 0.00677 -0.02408 0.01059 -0.02562 C 0.01354 -0.02871 0.01649 -0.03179 0.01944 -0.03519 C 0.02135 -0.03704 0.02343 -0.04445 0.02482 -0.04136 C 0.02743 -0.0355 0.02569 -0.02655 0.02656 -0.01914 C 0.02743 -0.01358 0.02934 -0.00896 0.0302 -0.0034 C 0.03159 0.00493 0.03264 0.01358 0.03385 0.02191 C 0.03454 0.02716 0.03454 0.03271 0.03559 0.03796 C 0.03645 0.04228 0.04166 0.04876 0.03906 0.05061 C 0.0335 0.05432 0.02725 0.04845 0.02135 0.04753 C 0.0177 0.04537 0.01406 0.04351 0.01059 0.04104 C -0.00886 0.02685 0.00764 0.03487 -0.0073 0.02839 C -0.01164 0.02438 -0.01598 0.02129 -0.0198 0.01574 C -0.02171 0.01265 -0.02344 0.00925 -0.02518 0.00617 C -0.0257 0.00308 -0.0257 -0.00062 -0.02691 -0.0034 C -0.03542 -0.02254 -0.03421 -0.02038 -0.04306 -0.02562 C -0.04358 -0.02871 -0.04618 -0.03303 -0.0448 -0.03519 C -0.0415 -0.04013 -0.03646 -0.03951 -0.0323 -0.04136 C -0.01823 -0.04815 -0.02118 -0.04507 0.00156 -0.04784 C 0.00347 -0.05 0.00573 -0.05093 0.00694 -0.05402 C 0.00989 -0.06112 0.01805 -0.08581 0.02135 -0.09846 C 0.02708 -0.12192 0.02204 -0.1071 0.02847 -0.12408 C 0.03159 -0.1071 0.02951 -0.12007 0.03194 -0.09538 C 0.03316 -0.08426 0.03559 -0.06328 0.03732 -0.05402 L 0.04097 -0.03519 L 0.0427 -0.02562 C 0.04149 -0.01605 0.04132 -0.00587 0.03906 0.00308 C 0.03611 0.01543 0.03211 0.01882 0.02656 0.0253 C 0.02326 0.01913 0.01892 0.00987 0.01406 0.00617 C 0.0118 0.00432 0.00937 0.00432 0.00694 0.00308 C 0.00347 0.00092 -0.00365 -0.0034 -0.00365 -0.00309 C -0.00782 -0.00217 -0.01233 -0.00278 -0.01615 -0.00031 C -0.0191 0.00154 -0.02084 0.00679 -0.02344 0.00925 C -0.025 0.01111 -0.02691 0.01142 -0.02865 0.01265 C -0.03108 0.01049 -0.03403 0.00956 -0.03594 0.00617 C -0.03768 0.00277 -0.03837 -0.00217 -0.03941 -0.00649 C -0.04098 -0.01297 -0.04219 -0.02223 -0.04306 -0.02871 C -0.04115 -0.06297 -0.04705 -0.06389 -0.03403 -0.05741 C -0.0323 -0.05649 -0.03056 -0.05525 -0.02865 -0.05402 C -0.01684 -0.05525 -0.00486 -0.05556 0.00694 -0.05741 C 0.01128 -0.05803 0.01579 -0.06451 0.01944 -0.06667 C 0.02239 -0.06852 0.02552 -0.06883 0.02847 -0.07007 C 0.02968 -0.06575 0.03159 -0.06204 0.03194 -0.05741 C 0.03229 -0.05402 0.03073 -0.05093 0.0302 -0.04784 C 0.02951 -0.0426 0.02916 -0.03704 0.02847 -0.03179 C 0.02777 -0.02624 0.02621 -0.01544 0.02482 -0.00957 C 0.02378 -0.00525 0.02326 -0.00031 0.02135 0.00308 C -0.00018 0.03703 0.01579 -0.00031 0.00347 0.0253 C 0.00156 0.02932 3.88889E-6 0.03395 -0.00191 0.03796 C -0.00486 0.04413 -0.00851 0.05 -0.01268 0.0537 C -0.01441 0.05524 -0.01615 0.05586 -0.01806 0.05679 C -0.02136 0.03271 -0.01736 0.05586 -0.02518 0.02839 C -0.02605 0.0253 -0.02622 0.02191 -0.02691 0.01882 C -0.02796 0.0145 -0.02934 0.01049 -0.03056 0.00617 C -0.02934 -0.00124 -0.02865 -0.00896 -0.02691 -0.01605 C -0.02587 -0.02038 -0.01962 -0.02686 -0.01806 -0.02871 C -0.01546 -0.03581 -0.01233 -0.04291 -0.01094 -0.05093 C -0.0099 -0.05618 -0.00973 -0.06142 -0.00903 -0.06667 C -0.00973 -0.07223 -0.01355 -0.08025 -0.01094 -0.08272 C -0.0066 -0.08642 0.02604 -0.07038 0.02656 -0.07007 L 0.03385 -0.06667 C 0.03489 -0.06358 0.03715 -0.06112 0.03732 -0.05741 C 0.03802 -0.04229 0.03611 -0.0247 0.03385 -0.00957 C 0.03333 -0.00649 0.03264 -0.0034 0.03194 -0.00031 C 0.02482 -0.00124 0.01753 -0.00062 0.01059 -0.0034 C 0.00607 -0.00494 0.00243 -0.01019 -0.00191 -0.01297 C -0.0066 -0.01575 -0.01146 -0.01698 -0.01615 -0.01914 C -0.0198 -0.02254 -0.02327 -0.02593 -0.02691 -0.02871 C -0.05209 -0.04908 -0.02171 -0.02254 -0.04306 -0.04136 C -0.04358 -0.04476 -0.04393 -0.04784 -0.0448 -0.05093 C -0.04584 -0.05433 -0.04983 -0.06328 -0.04844 -0.0605 C -0.04271 -0.05031 -0.04184 -0.04538 -0.03768 -0.03519 C -0.03594 -0.03087 -0.03403 -0.02686 -0.0323 -0.02254 C -0.03108 -0.01945 -0.03004 -0.01575 -0.02865 -0.01297 C -0.02587 -0.00649 -0.02379 -0.00494 -0.0198 -0.00031 C -0.01407 0.03055 -0.02327 -0.01729 -0.01441 0.02191 C -0.00938 0.04475 -0.01493 0.03858 -0.00556 0.04413 C -0.00139 0.04321 0.00277 0.04228 0.00694 0.04104 C 0.00937 0.04012 0.01215 0.04043 0.01406 0.03796 C 0.0177 0.03364 0.02014 0.02716 0.02309 0.02191 C 0.02986 0.00987 0.02639 0.01512 0.03385 0.00617 C 0.03316 0.0145 0.03368 0.02345 0.03194 0.03148 C 0.03107 0.0358 0.02916 0.04043 0.02656 0.04104 C 0.00954 0.04475 -0.00782 0.04321 -0.02518 0.04413 C -0.02934 0.04321 -0.03594 0.04783 -0.03768 0.04104 C -0.04427 0.01574 -0.03473 -0.0034 -0.02518 -0.01605 C -0.02275 -0.01914 -0.02032 -0.02223 -0.01806 -0.02562 C -0.01615 -0.0284 -0.01441 -0.03179 -0.01268 -0.03519 C -0.01181 -0.03951 -0.00903 -0.0534 -0.00903 -0.05741 C -0.00903 -0.08889 -0.00955 -0.08951 -0.01268 -0.11112 C 0.0059 -0.11667 0.00295 -0.11791 0.0302 -0.10494 C 0.03541 -0.10247 0.03958 -0.0963 0.04444 -0.09229 C 0.04739 -0.08982 0.05052 -0.08828 0.05347 -0.08581 C 0.05798 -0.08179 0.05902 -0.07902 0.06232 -0.07315 C 0.06302 -0.05926 0.06423 -0.04568 0.06423 -0.03179 C 0.06423 -0.02747 0.06389 -0.02284 0.06232 -0.01914 C 0.06232 -0.01883 0.05017 0.00246 0.04635 0.00925 L 0.03906 0.02191 C 0.03854 0.0253 0.03871 0.02932 0.03732 0.03148 C 0.03316 0.03888 0.02986 0.03302 0.02656 0.02839 C 0.02534 0.02654 0.02465 0.02345 0.02309 0.02191 C 0.02083 0.02006 0.01823 0.01975 0.01597 0.01882 C 0.01406 0.01666 0.0125 0.01419 0.01059 0.01265 C 0.00711 0.00987 -0.00018 0.00617 -0.00018 0.00648 C -0.00261 0.00709 -0.00556 0.00617 -0.0073 0.00925 C -0.00903 0.01234 -0.00868 0.01759 -0.00903 0.02191 C -0.01337 0.0608 -0.0125 0.05277 -0.01441 0.09197 C -0.01389 0.05061 -0.01736 0.00833 -0.01268 -0.03179 C -0.01233 -0.03457 0.00208 -0.0284 0.0052 -0.02562 C 0.00711 -0.02377 0.01145 -0.02254 0.01059 -0.01914 C 0.00954 -0.01544 0.00573 -0.01914 0.00347 -0.01914 L 0.00347 -0.01883 " pathEditMode="relative" rAng="0" ptsTypes="AAAAAAAAAAAAAAAAAAAAAAAAAAAAAAAAAAAAAAAAAAAAAAAAAAAAAAAAAAAAAAAAAAAAAAAAAAAAAAAAAAAAAAAAAAAAAAAAAAAAAAAAAAAAAAAAAAAAAAAAAAAAAAAAAAAAAAAAAAAAAAAAAAAAAAAAAAAAAAAAAAAAAAAAAAAAAAAAAAAAAAAAAAAAAA">
                                      <p:cBhvr>
                                        <p:cTn id="37" dur="2100" fill="hold"/>
                                        <p:tgtEl>
                                          <p:spTgt spid="3"/>
                                        </p:tgtEl>
                                        <p:attrNameLst>
                                          <p:attrName>ppt_x</p:attrName>
                                          <p:attrName>ppt_y</p:attrName>
                                        </p:attrNameLst>
                                      </p:cBhvr>
                                      <p:rCtr x="-122" y="1481"/>
                                    </p:animMotion>
                                  </p:childTnLst>
                                </p:cTn>
                              </p:par>
                              <p:par>
                                <p:cTn id="38" presetID="6" presetClass="emph" presetSubtype="0" fill="hold" nodeType="withEffect">
                                  <p:stCondLst>
                                    <p:cond delay="3100"/>
                                  </p:stCondLst>
                                  <p:childTnLst>
                                    <p:animScale>
                                      <p:cBhvr>
                                        <p:cTn id="39" dur="1600" fill="hold"/>
                                        <p:tgtEl>
                                          <p:spTgt spid="3"/>
                                        </p:tgtEl>
                                      </p:cBhvr>
                                      <p:by x="400000" y="4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ctrTitle" idx="4294967295"/>
          </p:nvPr>
        </p:nvSpPr>
        <p:spPr>
          <a:xfrm>
            <a:off x="1672075" y="1379348"/>
            <a:ext cx="5635200" cy="134835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ES" sz="7200" dirty="0"/>
              <a:t>¡POS NO!</a:t>
            </a:r>
            <a:endParaRPr sz="7200" dirty="0"/>
          </a:p>
        </p:txBody>
      </p:sp>
      <p:sp>
        <p:nvSpPr>
          <p:cNvPr id="222" name="Shape 222"/>
          <p:cNvSpPr txBox="1">
            <a:spLocks noGrp="1"/>
          </p:cNvSpPr>
          <p:nvPr>
            <p:ph type="subTitle" idx="4294967295"/>
          </p:nvPr>
        </p:nvSpPr>
        <p:spPr>
          <a:xfrm>
            <a:off x="1672074" y="3024094"/>
            <a:ext cx="5829105" cy="95897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s-ES" dirty="0"/>
              <a:t>Según la APA </a:t>
            </a:r>
            <a:r>
              <a:rPr lang="es-ES" b="1" dirty="0"/>
              <a:t>SI EXISTE </a:t>
            </a:r>
            <a:r>
              <a:rPr lang="es-ES" dirty="0"/>
              <a:t>y entre el 3% - 5% de los jóvenes la padecen</a:t>
            </a:r>
            <a:endParaRPr dirty="0"/>
          </a:p>
        </p:txBody>
      </p:sp>
      <p:sp>
        <p:nvSpPr>
          <p:cNvPr id="15" name="Shape 221">
            <a:extLst>
              <a:ext uri="{FF2B5EF4-FFF2-40B4-BE49-F238E27FC236}">
                <a16:creationId xmlns:a16="http://schemas.microsoft.com/office/drawing/2014/main" id="{4115B6DF-55E1-44D2-A839-7727E01069CC}"/>
              </a:ext>
            </a:extLst>
          </p:cNvPr>
          <p:cNvSpPr txBox="1">
            <a:spLocks/>
          </p:cNvSpPr>
          <p:nvPr/>
        </p:nvSpPr>
        <p:spPr>
          <a:xfrm>
            <a:off x="1672074" y="1379347"/>
            <a:ext cx="5635200" cy="13483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1pPr>
            <a:lvl2pPr marR="0" lvl="1"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2pPr>
            <a:lvl3pPr marR="0" lvl="2"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3pPr>
            <a:lvl4pPr marR="0" lvl="3"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4pPr>
            <a:lvl5pPr marR="0" lvl="4"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5pPr>
            <a:lvl6pPr marR="0" lvl="5"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6pPr>
            <a:lvl7pPr marR="0" lvl="6"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7pPr>
            <a:lvl8pPr marR="0" lvl="7"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8pPr>
            <a:lvl9pPr marR="0" lvl="8"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9pPr>
          </a:lstStyle>
          <a:p>
            <a:pPr algn="ctr"/>
            <a:r>
              <a:rPr lang="es-ES" sz="7200" dirty="0"/>
              <a:t>TDAH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21"/>
                                        </p:tgtEl>
                                      </p:cBhvr>
                                    </p:animEffect>
                                    <p:set>
                                      <p:cBhvr>
                                        <p:cTn id="7" dur="1" fill="hold">
                                          <p:stCondLst>
                                            <p:cond delay="499"/>
                                          </p:stCondLst>
                                        </p:cTn>
                                        <p:tgtEl>
                                          <p:spTgt spid="221"/>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ctrTitle"/>
          </p:nvPr>
        </p:nvSpPr>
        <p:spPr>
          <a:xfrm>
            <a:off x="2647900" y="1811950"/>
            <a:ext cx="38481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1.</a:t>
            </a:r>
            <a:endParaRPr dirty="0"/>
          </a:p>
          <a:p>
            <a:pPr marL="0" lvl="0" indent="0" rtl="0">
              <a:spcBef>
                <a:spcPts val="0"/>
              </a:spcBef>
              <a:spcAft>
                <a:spcPts val="0"/>
              </a:spcAft>
              <a:buNone/>
            </a:pPr>
            <a:r>
              <a:rPr lang="en" dirty="0"/>
              <a:t>Sintomas</a:t>
            </a:r>
            <a:endParaRPr dirty="0"/>
          </a:p>
        </p:txBody>
      </p:sp>
      <p:sp>
        <p:nvSpPr>
          <p:cNvPr id="205" name="Shape 205"/>
          <p:cNvSpPr txBox="1">
            <a:spLocks noGrp="1"/>
          </p:cNvSpPr>
          <p:nvPr>
            <p:ph type="subTitle" idx="1"/>
          </p:nvPr>
        </p:nvSpPr>
        <p:spPr>
          <a:xfrm>
            <a:off x="2647975" y="2916250"/>
            <a:ext cx="38481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Hablemos un poco del TDAH</a:t>
            </a:r>
            <a:endParaRPr dirty="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3" name="Imagen 2">
            <a:extLst>
              <a:ext uri="{FF2B5EF4-FFF2-40B4-BE49-F238E27FC236}">
                <a16:creationId xmlns:a16="http://schemas.microsoft.com/office/drawing/2014/main" id="{5CC2D6EC-6CA0-46BD-B599-E9A7F9DCC6A7}"/>
              </a:ext>
            </a:extLst>
          </p:cNvPr>
          <p:cNvPicPr>
            <a:picLocks noChangeAspect="1"/>
          </p:cNvPicPr>
          <p:nvPr/>
        </p:nvPicPr>
        <p:blipFill>
          <a:blip r:embed="rId3"/>
          <a:stretch>
            <a:fillRect/>
          </a:stretch>
        </p:blipFill>
        <p:spPr>
          <a:xfrm rot="21265621">
            <a:off x="4751518" y="362770"/>
            <a:ext cx="2593002" cy="2541700"/>
          </a:xfrm>
          <a:prstGeom prst="snip2DiagRect">
            <a:avLst>
              <a:gd name="adj1" fmla="val 7495"/>
              <a:gd name="adj2" fmla="val 0"/>
            </a:avLst>
          </a:prstGeom>
        </p:spPr>
      </p:pic>
      <p:pic>
        <p:nvPicPr>
          <p:cNvPr id="5" name="Imagen 4">
            <a:extLst>
              <a:ext uri="{FF2B5EF4-FFF2-40B4-BE49-F238E27FC236}">
                <a16:creationId xmlns:a16="http://schemas.microsoft.com/office/drawing/2014/main" id="{01E84941-A1EB-4556-A7DD-F3B4BC34F9AF}"/>
              </a:ext>
            </a:extLst>
          </p:cNvPr>
          <p:cNvPicPr>
            <a:picLocks noChangeAspect="1"/>
          </p:cNvPicPr>
          <p:nvPr/>
        </p:nvPicPr>
        <p:blipFill rotWithShape="1">
          <a:blip r:embed="rId4"/>
          <a:srcRect l="1952" t="5376" r="2569" b="1779"/>
          <a:stretch/>
        </p:blipFill>
        <p:spPr>
          <a:xfrm rot="21250539">
            <a:off x="4699205" y="287834"/>
            <a:ext cx="2709634" cy="2644863"/>
          </a:xfrm>
          <a:prstGeom prst="snip2DiagRect">
            <a:avLst>
              <a:gd name="adj1" fmla="val 15893"/>
              <a:gd name="adj2" fmla="val 18920"/>
            </a:avLst>
          </a:prstGeom>
        </p:spPr>
      </p:pic>
      <p:pic>
        <p:nvPicPr>
          <p:cNvPr id="7" name="Imagen 6">
            <a:extLst>
              <a:ext uri="{FF2B5EF4-FFF2-40B4-BE49-F238E27FC236}">
                <a16:creationId xmlns:a16="http://schemas.microsoft.com/office/drawing/2014/main" id="{4A100D47-2880-4C54-8234-37B8DE82C30D}"/>
              </a:ext>
            </a:extLst>
          </p:cNvPr>
          <p:cNvPicPr>
            <a:picLocks noChangeAspect="1"/>
          </p:cNvPicPr>
          <p:nvPr/>
        </p:nvPicPr>
        <p:blipFill rotWithShape="1">
          <a:blip r:embed="rId5"/>
          <a:srcRect l="1193" t="2504" r="1193" b="1846"/>
          <a:stretch/>
        </p:blipFill>
        <p:spPr>
          <a:xfrm rot="21237809">
            <a:off x="4680816" y="239852"/>
            <a:ext cx="2726692" cy="2725430"/>
          </a:xfrm>
          <a:prstGeom prst="snip2DiagRect">
            <a:avLst>
              <a:gd name="adj1" fmla="val 27035"/>
              <a:gd name="adj2" fmla="val 0"/>
            </a:avLst>
          </a:prstGeom>
        </p:spPr>
      </p:pic>
      <p:sp>
        <p:nvSpPr>
          <p:cNvPr id="215" name="Shape 215"/>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dirty="0"/>
              <a:t>Síntomas del TDAH:</a:t>
            </a:r>
            <a:endParaRPr dirty="0"/>
          </a:p>
        </p:txBody>
      </p:sp>
      <p:sp>
        <p:nvSpPr>
          <p:cNvPr id="216" name="Shape 216"/>
          <p:cNvSpPr txBox="1">
            <a:spLocks noGrp="1"/>
          </p:cNvSpPr>
          <p:nvPr>
            <p:ph type="body" idx="1"/>
          </p:nvPr>
        </p:nvSpPr>
        <p:spPr>
          <a:xfrm>
            <a:off x="1067088" y="1650548"/>
            <a:ext cx="5972100" cy="2764500"/>
          </a:xfrm>
          <a:prstGeom prst="rect">
            <a:avLst/>
          </a:prstGeom>
        </p:spPr>
        <p:txBody>
          <a:bodyPr spcFirstLastPara="1" wrap="square" lIns="91425" tIns="91425" rIns="91425" bIns="91425" anchor="t" anchorCtr="0">
            <a:noAutofit/>
          </a:bodyPr>
          <a:lstStyle/>
          <a:p>
            <a:pPr marL="457200" lvl="0" indent="-381000" rtl="0">
              <a:spcBef>
                <a:spcPts val="600"/>
              </a:spcBef>
              <a:spcAft>
                <a:spcPts val="0"/>
              </a:spcAft>
              <a:buSzPts val="2400"/>
              <a:buChar char="›"/>
            </a:pPr>
            <a:r>
              <a:rPr lang="es-ES" dirty="0"/>
              <a:t>Hiperactividad</a:t>
            </a:r>
          </a:p>
          <a:p>
            <a:pPr marL="457200" lvl="0" indent="-381000" rtl="0">
              <a:spcBef>
                <a:spcPts val="600"/>
              </a:spcBef>
              <a:spcAft>
                <a:spcPts val="0"/>
              </a:spcAft>
              <a:buSzPts val="2400"/>
              <a:buChar char="›"/>
            </a:pPr>
            <a:r>
              <a:rPr lang="es-ES" dirty="0"/>
              <a:t>Déficit de atención</a:t>
            </a:r>
          </a:p>
          <a:p>
            <a:pPr marL="457200" lvl="0" indent="-381000" rtl="0">
              <a:spcBef>
                <a:spcPts val="600"/>
              </a:spcBef>
              <a:spcAft>
                <a:spcPts val="0"/>
              </a:spcAft>
              <a:buSzPts val="2400"/>
              <a:buChar char="›"/>
            </a:pPr>
            <a:r>
              <a:rPr lang="es-ES" dirty="0"/>
              <a:t>Impulsividad</a:t>
            </a:r>
          </a:p>
          <a:p>
            <a:pPr marL="457200" lvl="0" indent="-381000" rtl="0">
              <a:spcBef>
                <a:spcPts val="600"/>
              </a:spcBef>
              <a:spcAft>
                <a:spcPts val="0"/>
              </a:spcAft>
              <a:buSzPts val="2400"/>
              <a:buChar char="›"/>
            </a:pPr>
            <a:endParaRPr lang="es-ES" dirty="0"/>
          </a:p>
          <a:p>
            <a:pPr marL="76200" lvl="0" indent="0">
              <a:buNone/>
            </a:pPr>
            <a:r>
              <a:rPr lang="es-ES" dirty="0"/>
              <a:t>Los síntomas se deben cumplir en mas de una ocasión diferente (Familia, colegio, amigos, etc.…)</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p:tgtEl>
                                          <p:spTgt spid="5"/>
                                        </p:tgtEl>
                                        <p:attrNameLst>
                                          <p:attrName>ppt_y</p:attrName>
                                        </p:attrNameLst>
                                      </p:cBhvr>
                                      <p:tavLst>
                                        <p:tav tm="0">
                                          <p:val>
                                            <p:strVal val="#ppt_y+#ppt_h*1.125000"/>
                                          </p:val>
                                        </p:tav>
                                        <p:tav tm="100000">
                                          <p:val>
                                            <p:strVal val="#ppt_y"/>
                                          </p:val>
                                        </p:tav>
                                      </p:tavLst>
                                    </p:anim>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par>
                                <p:cTn id="23" presetID="12" presetClass="entr" presetSubtype="4"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ppt_y</p:attrName>
                                        </p:attrNameLst>
                                      </p:cBhvr>
                                      <p:tavLst>
                                        <p:tav tm="0">
                                          <p:val>
                                            <p:strVal val="#ppt_y+#ppt_h*1.125000"/>
                                          </p:val>
                                        </p:tav>
                                        <p:tav tm="100000">
                                          <p:val>
                                            <p:strVal val="#ppt_y"/>
                                          </p:val>
                                        </p:tav>
                                      </p:tavLst>
                                    </p:anim>
                                    <p:animEffect transition="in" filter="wipe(up)">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ctrTitle"/>
          </p:nvPr>
        </p:nvSpPr>
        <p:spPr>
          <a:xfrm>
            <a:off x="2647900" y="1811950"/>
            <a:ext cx="38481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2.</a:t>
            </a:r>
            <a:endParaRPr dirty="0"/>
          </a:p>
          <a:p>
            <a:pPr marL="0" lvl="0" indent="0" rtl="0">
              <a:spcBef>
                <a:spcPts val="0"/>
              </a:spcBef>
              <a:spcAft>
                <a:spcPts val="0"/>
              </a:spcAft>
              <a:buNone/>
            </a:pPr>
            <a:r>
              <a:rPr lang="es-ES" dirty="0"/>
              <a:t>Problemas</a:t>
            </a:r>
            <a:endParaRPr dirty="0"/>
          </a:p>
        </p:txBody>
      </p:sp>
      <p:sp>
        <p:nvSpPr>
          <p:cNvPr id="205" name="Shape 205"/>
          <p:cNvSpPr txBox="1">
            <a:spLocks noGrp="1"/>
          </p:cNvSpPr>
          <p:nvPr>
            <p:ph type="subTitle" idx="1"/>
          </p:nvPr>
        </p:nvSpPr>
        <p:spPr>
          <a:xfrm>
            <a:off x="2647975" y="2916250"/>
            <a:ext cx="38481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ES" dirty="0"/>
              <a:t>Problemas que vienen con el TDAH</a:t>
            </a:r>
            <a:endParaRPr dirty="0"/>
          </a:p>
        </p:txBody>
      </p:sp>
    </p:spTree>
    <p:extLst>
      <p:ext uri="{BB962C8B-B14F-4D97-AF65-F5344CB8AC3E}">
        <p14:creationId xmlns:p14="http://schemas.microsoft.com/office/powerpoint/2010/main" val="1209054360"/>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ES" dirty="0"/>
              <a:t>Los principales problemas </a:t>
            </a:r>
            <a:endParaRPr dirty="0"/>
          </a:p>
        </p:txBody>
      </p:sp>
      <p:sp>
        <p:nvSpPr>
          <p:cNvPr id="325" name="Shape 325"/>
          <p:cNvSpPr txBox="1">
            <a:spLocks noGrp="1"/>
          </p:cNvSpPr>
          <p:nvPr>
            <p:ph type="body" idx="1"/>
          </p:nvPr>
        </p:nvSpPr>
        <p:spPr>
          <a:xfrm>
            <a:off x="1067100" y="1619250"/>
            <a:ext cx="1959300" cy="13050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a:t>Sociales</a:t>
            </a:r>
            <a:endParaRPr b="1" dirty="0"/>
          </a:p>
          <a:p>
            <a:pPr marL="0" lvl="0" indent="0" rtl="0">
              <a:spcBef>
                <a:spcPts val="600"/>
              </a:spcBef>
              <a:spcAft>
                <a:spcPts val="0"/>
              </a:spcAft>
              <a:buNone/>
            </a:pPr>
            <a:r>
              <a:rPr lang="es-ES" sz="1200" dirty="0"/>
              <a:t>Son  consideradas personas difíciles e intratables, ruidosos, agresivos y desorganizados.</a:t>
            </a:r>
            <a:endParaRPr sz="1200" dirty="0"/>
          </a:p>
        </p:txBody>
      </p:sp>
      <p:sp>
        <p:nvSpPr>
          <p:cNvPr id="326" name="Shape 326"/>
          <p:cNvSpPr txBox="1">
            <a:spLocks noGrp="1"/>
          </p:cNvSpPr>
          <p:nvPr>
            <p:ph type="body" idx="2"/>
          </p:nvPr>
        </p:nvSpPr>
        <p:spPr>
          <a:xfrm>
            <a:off x="3126624" y="1619250"/>
            <a:ext cx="1959300" cy="13050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a:t>Escolares</a:t>
            </a:r>
            <a:endParaRPr b="1" dirty="0"/>
          </a:p>
          <a:p>
            <a:pPr marL="0" lvl="0" indent="0" rtl="0">
              <a:spcBef>
                <a:spcPts val="600"/>
              </a:spcBef>
              <a:spcAft>
                <a:spcPts val="0"/>
              </a:spcAft>
              <a:buNone/>
            </a:pPr>
            <a:r>
              <a:rPr lang="es-ES" sz="1200" dirty="0"/>
              <a:t>Expedientes disciplinarios malos por desobediencia, por no estar quietos, olvidar materiales/trabajos y no atienden.</a:t>
            </a:r>
            <a:endParaRPr sz="1200" dirty="0"/>
          </a:p>
        </p:txBody>
      </p:sp>
      <p:sp>
        <p:nvSpPr>
          <p:cNvPr id="327" name="Shape 327"/>
          <p:cNvSpPr txBox="1">
            <a:spLocks noGrp="1"/>
          </p:cNvSpPr>
          <p:nvPr>
            <p:ph type="body" idx="3"/>
          </p:nvPr>
        </p:nvSpPr>
        <p:spPr>
          <a:xfrm>
            <a:off x="5186148" y="1619250"/>
            <a:ext cx="1959300" cy="13050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a:t>Lenguaje</a:t>
            </a:r>
            <a:endParaRPr b="1" dirty="0"/>
          </a:p>
          <a:p>
            <a:pPr marL="0" lvl="0" indent="0" rtl="0">
              <a:spcBef>
                <a:spcPts val="600"/>
              </a:spcBef>
              <a:spcAft>
                <a:spcPts val="0"/>
              </a:spcAft>
              <a:buNone/>
            </a:pPr>
            <a:r>
              <a:rPr lang="es-ES" sz="1200" dirty="0"/>
              <a:t>Falta de organización de los pensamientos</a:t>
            </a:r>
            <a:endParaRPr sz="1200" dirty="0"/>
          </a:p>
          <a:p>
            <a:pPr marL="0" lvl="0" indent="0" rtl="0">
              <a:spcBef>
                <a:spcPts val="600"/>
              </a:spcBef>
              <a:spcAft>
                <a:spcPts val="0"/>
              </a:spcAft>
              <a:buNone/>
            </a:pPr>
            <a:endParaRPr sz="1200" dirty="0"/>
          </a:p>
        </p:txBody>
      </p:sp>
      <p:sp>
        <p:nvSpPr>
          <p:cNvPr id="328" name="Shape 328"/>
          <p:cNvSpPr txBox="1">
            <a:spLocks noGrp="1"/>
          </p:cNvSpPr>
          <p:nvPr>
            <p:ph type="body" idx="1"/>
          </p:nvPr>
        </p:nvSpPr>
        <p:spPr>
          <a:xfrm>
            <a:off x="1067100" y="3200400"/>
            <a:ext cx="1959300" cy="13050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s-ES" b="1" dirty="0"/>
              <a:t>Memoria</a:t>
            </a:r>
            <a:endParaRPr b="1" dirty="0"/>
          </a:p>
          <a:p>
            <a:pPr marL="0" lvl="0" indent="0" rtl="0">
              <a:spcBef>
                <a:spcPts val="600"/>
              </a:spcBef>
              <a:spcAft>
                <a:spcPts val="0"/>
              </a:spcAft>
              <a:buNone/>
            </a:pPr>
            <a:r>
              <a:rPr lang="es-ES" sz="1200" dirty="0"/>
              <a:t>Debido a los problemas de atención.</a:t>
            </a:r>
            <a:endParaRPr sz="1200" dirty="0"/>
          </a:p>
        </p:txBody>
      </p:sp>
      <p:sp>
        <p:nvSpPr>
          <p:cNvPr id="329" name="Shape 329"/>
          <p:cNvSpPr txBox="1">
            <a:spLocks noGrp="1"/>
          </p:cNvSpPr>
          <p:nvPr>
            <p:ph type="body" idx="2"/>
          </p:nvPr>
        </p:nvSpPr>
        <p:spPr>
          <a:xfrm>
            <a:off x="3126624" y="3200400"/>
            <a:ext cx="1959300" cy="13050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s-ES" b="1" dirty="0"/>
              <a:t>Coordinación</a:t>
            </a:r>
            <a:endParaRPr b="1" dirty="0"/>
          </a:p>
          <a:p>
            <a:pPr marL="0" lvl="0" indent="0" rtl="0">
              <a:spcBef>
                <a:spcPts val="600"/>
              </a:spcBef>
              <a:spcAft>
                <a:spcPts val="0"/>
              </a:spcAft>
              <a:buNone/>
            </a:pPr>
            <a:r>
              <a:rPr lang="es-ES" sz="1200" dirty="0"/>
              <a:t>Torpeza con movimientos gruesos o finos</a:t>
            </a:r>
            <a:r>
              <a:rPr lang="en" sz="1200" dirty="0"/>
              <a:t>.</a:t>
            </a:r>
            <a:endParaRPr sz="1200" dirty="0"/>
          </a:p>
        </p:txBody>
      </p:sp>
      <p:sp>
        <p:nvSpPr>
          <p:cNvPr id="330" name="Shape 330"/>
          <p:cNvSpPr txBox="1">
            <a:spLocks noGrp="1"/>
          </p:cNvSpPr>
          <p:nvPr>
            <p:ph type="body" idx="3"/>
          </p:nvPr>
        </p:nvSpPr>
        <p:spPr>
          <a:xfrm>
            <a:off x="5186148" y="3200400"/>
            <a:ext cx="1959300" cy="13050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a:t>Salud</a:t>
            </a:r>
            <a:endParaRPr b="1" dirty="0"/>
          </a:p>
          <a:p>
            <a:pPr marL="0" lvl="0" indent="0" rtl="0">
              <a:spcBef>
                <a:spcPts val="600"/>
              </a:spcBef>
              <a:spcAft>
                <a:spcPts val="0"/>
              </a:spcAft>
              <a:buNone/>
            </a:pPr>
            <a:r>
              <a:rPr lang="es-ES" sz="1200" dirty="0"/>
              <a:t>Debido a los continuos accidentes.</a:t>
            </a:r>
            <a:endParaRPr sz="1200" dirty="0"/>
          </a:p>
          <a:p>
            <a:pPr marL="0" lvl="0" indent="0" rtl="0">
              <a:spcBef>
                <a:spcPts val="600"/>
              </a:spcBef>
              <a:spcAft>
                <a:spcPts val="0"/>
              </a:spcAft>
              <a:buNone/>
            </a:pPr>
            <a:endParaRPr sz="1200" dirty="0"/>
          </a:p>
        </p:txBody>
      </p:sp>
      <p:sp>
        <p:nvSpPr>
          <p:cNvPr id="9" name="Shape 325">
            <a:extLst>
              <a:ext uri="{FF2B5EF4-FFF2-40B4-BE49-F238E27FC236}">
                <a16:creationId xmlns:a16="http://schemas.microsoft.com/office/drawing/2014/main" id="{1C2F0183-D0BA-4EE3-9CF0-23FA59E23911}"/>
              </a:ext>
            </a:extLst>
          </p:cNvPr>
          <p:cNvSpPr txBox="1">
            <a:spLocks/>
          </p:cNvSpPr>
          <p:nvPr/>
        </p:nvSpPr>
        <p:spPr>
          <a:xfrm>
            <a:off x="3110390" y="1619250"/>
            <a:ext cx="1959300" cy="13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rgbClr val="1C4587"/>
              </a:buClr>
              <a:buSzPts val="1600"/>
              <a:buFont typeface="Hind"/>
              <a:buChar char="›"/>
              <a:defRPr sz="1600" b="0" i="0" u="none" strike="noStrike" cap="none">
                <a:solidFill>
                  <a:srgbClr val="FFFFFF"/>
                </a:solidFill>
                <a:latin typeface="Hind"/>
                <a:ea typeface="Hind"/>
                <a:cs typeface="Hind"/>
                <a:sym typeface="Hind"/>
              </a:defRPr>
            </a:lvl1pPr>
            <a:lvl2pPr marL="914400" marR="0" lvl="1" indent="-330200" algn="l" rtl="0">
              <a:lnSpc>
                <a:spcPct val="100000"/>
              </a:lnSpc>
              <a:spcBef>
                <a:spcPts val="0"/>
              </a:spcBef>
              <a:spcAft>
                <a:spcPts val="0"/>
              </a:spcAft>
              <a:buClr>
                <a:srgbClr val="1C4587"/>
              </a:buClr>
              <a:buSzPts val="1600"/>
              <a:buFont typeface="Hind"/>
              <a:buChar char="›"/>
              <a:defRPr sz="1600" b="0" i="0" u="none" strike="noStrike" cap="none">
                <a:solidFill>
                  <a:srgbClr val="FFFFFF"/>
                </a:solidFill>
                <a:latin typeface="Hind"/>
                <a:ea typeface="Hind"/>
                <a:cs typeface="Hind"/>
                <a:sym typeface="Hind"/>
              </a:defRPr>
            </a:lvl2pPr>
            <a:lvl3pPr marL="1371600" marR="0" lvl="2" indent="-330200" algn="l" rtl="0">
              <a:lnSpc>
                <a:spcPct val="100000"/>
              </a:lnSpc>
              <a:spcBef>
                <a:spcPts val="0"/>
              </a:spcBef>
              <a:spcAft>
                <a:spcPts val="0"/>
              </a:spcAft>
              <a:buClr>
                <a:srgbClr val="1C4587"/>
              </a:buClr>
              <a:buSzPts val="1600"/>
              <a:buFont typeface="Hind"/>
              <a:buChar char="›"/>
              <a:defRPr sz="1600" b="0" i="0" u="none" strike="noStrike" cap="none">
                <a:solidFill>
                  <a:srgbClr val="FFFFFF"/>
                </a:solidFill>
                <a:latin typeface="Hind"/>
                <a:ea typeface="Hind"/>
                <a:cs typeface="Hind"/>
                <a:sym typeface="Hind"/>
              </a:defRPr>
            </a:lvl3pPr>
            <a:lvl4pPr marL="1828800" marR="0" lvl="3" indent="-330200" algn="l" rtl="0">
              <a:lnSpc>
                <a:spcPct val="100000"/>
              </a:lnSpc>
              <a:spcBef>
                <a:spcPts val="0"/>
              </a:spcBef>
              <a:spcAft>
                <a:spcPts val="0"/>
              </a:spcAft>
              <a:buClr>
                <a:srgbClr val="1C4587"/>
              </a:buClr>
              <a:buSzPts val="1600"/>
              <a:buFont typeface="Hind"/>
              <a:buChar char="›"/>
              <a:defRPr sz="1600" b="0" i="0" u="none" strike="noStrike" cap="none">
                <a:solidFill>
                  <a:srgbClr val="FFFFFF"/>
                </a:solidFill>
                <a:latin typeface="Hind"/>
                <a:ea typeface="Hind"/>
                <a:cs typeface="Hind"/>
                <a:sym typeface="Hind"/>
              </a:defRPr>
            </a:lvl4pPr>
            <a:lvl5pPr marL="2286000" marR="0" lvl="4" indent="-330200" algn="l" rtl="0">
              <a:lnSpc>
                <a:spcPct val="100000"/>
              </a:lnSpc>
              <a:spcBef>
                <a:spcPts val="0"/>
              </a:spcBef>
              <a:spcAft>
                <a:spcPts val="0"/>
              </a:spcAft>
              <a:buClr>
                <a:srgbClr val="1C4587"/>
              </a:buClr>
              <a:buSzPts val="1600"/>
              <a:buFont typeface="Hind"/>
              <a:buChar char="›"/>
              <a:defRPr sz="1600" b="0" i="0" u="none" strike="noStrike" cap="none">
                <a:solidFill>
                  <a:srgbClr val="FFFFFF"/>
                </a:solidFill>
                <a:latin typeface="Hind"/>
                <a:ea typeface="Hind"/>
                <a:cs typeface="Hind"/>
                <a:sym typeface="Hind"/>
              </a:defRPr>
            </a:lvl5pPr>
            <a:lvl6pPr marL="2743200" marR="0" lvl="5" indent="-330200" algn="l" rtl="0">
              <a:lnSpc>
                <a:spcPct val="100000"/>
              </a:lnSpc>
              <a:spcBef>
                <a:spcPts val="0"/>
              </a:spcBef>
              <a:spcAft>
                <a:spcPts val="0"/>
              </a:spcAft>
              <a:buClr>
                <a:srgbClr val="1C4587"/>
              </a:buClr>
              <a:buSzPts val="1600"/>
              <a:buFont typeface="Hind"/>
              <a:buChar char="›"/>
              <a:defRPr sz="1600" b="0" i="0" u="none" strike="noStrike" cap="none">
                <a:solidFill>
                  <a:srgbClr val="FFFFFF"/>
                </a:solidFill>
                <a:latin typeface="Hind"/>
                <a:ea typeface="Hind"/>
                <a:cs typeface="Hind"/>
                <a:sym typeface="Hind"/>
              </a:defRPr>
            </a:lvl6pPr>
            <a:lvl7pPr marL="3200400" marR="0" lvl="6" indent="-330200" algn="l" rtl="0">
              <a:lnSpc>
                <a:spcPct val="100000"/>
              </a:lnSpc>
              <a:spcBef>
                <a:spcPts val="0"/>
              </a:spcBef>
              <a:spcAft>
                <a:spcPts val="0"/>
              </a:spcAft>
              <a:buClr>
                <a:srgbClr val="1C4587"/>
              </a:buClr>
              <a:buSzPts val="1600"/>
              <a:buFont typeface="Hind"/>
              <a:buChar char="›"/>
              <a:defRPr sz="1600" b="0" i="0" u="none" strike="noStrike" cap="none">
                <a:solidFill>
                  <a:srgbClr val="FFFFFF"/>
                </a:solidFill>
                <a:latin typeface="Hind"/>
                <a:ea typeface="Hind"/>
                <a:cs typeface="Hind"/>
                <a:sym typeface="Hind"/>
              </a:defRPr>
            </a:lvl7pPr>
            <a:lvl8pPr marL="3657600" marR="0" lvl="7" indent="-330200" algn="l" rtl="0">
              <a:lnSpc>
                <a:spcPct val="100000"/>
              </a:lnSpc>
              <a:spcBef>
                <a:spcPts val="0"/>
              </a:spcBef>
              <a:spcAft>
                <a:spcPts val="0"/>
              </a:spcAft>
              <a:buClr>
                <a:srgbClr val="1C4587"/>
              </a:buClr>
              <a:buSzPts val="1600"/>
              <a:buFont typeface="Hind"/>
              <a:buChar char="›"/>
              <a:defRPr sz="1600" b="0" i="0" u="none" strike="noStrike" cap="none">
                <a:solidFill>
                  <a:srgbClr val="FFFFFF"/>
                </a:solidFill>
                <a:latin typeface="Hind"/>
                <a:ea typeface="Hind"/>
                <a:cs typeface="Hind"/>
                <a:sym typeface="Hind"/>
              </a:defRPr>
            </a:lvl8pPr>
            <a:lvl9pPr marL="4114800" marR="0" lvl="8" indent="-330200" algn="l" rtl="0">
              <a:lnSpc>
                <a:spcPct val="100000"/>
              </a:lnSpc>
              <a:spcBef>
                <a:spcPts val="0"/>
              </a:spcBef>
              <a:spcAft>
                <a:spcPts val="0"/>
              </a:spcAft>
              <a:buClr>
                <a:srgbClr val="1C4587"/>
              </a:buClr>
              <a:buSzPts val="1600"/>
              <a:buFont typeface="Hind"/>
              <a:buChar char="»"/>
              <a:defRPr sz="1600" b="0" i="0" u="none" strike="noStrike" cap="none">
                <a:solidFill>
                  <a:srgbClr val="FFFFFF"/>
                </a:solidFill>
                <a:latin typeface="Hind"/>
                <a:ea typeface="Hind"/>
                <a:cs typeface="Hind"/>
                <a:sym typeface="Hind"/>
              </a:defRPr>
            </a:lvl9pPr>
          </a:lstStyle>
          <a:p>
            <a:pPr marL="0" indent="0">
              <a:buNone/>
            </a:pPr>
            <a:r>
              <a:rPr lang="es-ES" b="1" dirty="0"/>
              <a:t>Sueño</a:t>
            </a:r>
          </a:p>
          <a:p>
            <a:pPr marL="0" indent="0">
              <a:buNone/>
            </a:pPr>
            <a:r>
              <a:rPr lang="es-ES" sz="1200" dirty="0"/>
              <a:t>Por no poder relajarse por las noches..</a:t>
            </a:r>
          </a:p>
        </p:txBody>
      </p:sp>
      <p:sp>
        <p:nvSpPr>
          <p:cNvPr id="10" name="Shape 326">
            <a:extLst>
              <a:ext uri="{FF2B5EF4-FFF2-40B4-BE49-F238E27FC236}">
                <a16:creationId xmlns:a16="http://schemas.microsoft.com/office/drawing/2014/main" id="{02393CE2-BD59-45DA-969A-501E5884E7C3}"/>
              </a:ext>
            </a:extLst>
          </p:cNvPr>
          <p:cNvSpPr txBox="1">
            <a:spLocks/>
          </p:cNvSpPr>
          <p:nvPr/>
        </p:nvSpPr>
        <p:spPr>
          <a:xfrm>
            <a:off x="1067088" y="1619250"/>
            <a:ext cx="1959300" cy="13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rgbClr val="1C4587"/>
              </a:buClr>
              <a:buSzPts val="1600"/>
              <a:buFont typeface="Hind"/>
              <a:buChar char="›"/>
              <a:defRPr sz="1600" b="0" i="0" u="none" strike="noStrike" cap="none">
                <a:solidFill>
                  <a:srgbClr val="FFFFFF"/>
                </a:solidFill>
                <a:latin typeface="Hind"/>
                <a:ea typeface="Hind"/>
                <a:cs typeface="Hind"/>
                <a:sym typeface="Hind"/>
              </a:defRPr>
            </a:lvl1pPr>
            <a:lvl2pPr marL="914400" marR="0" lvl="1" indent="-330200" algn="l" rtl="0">
              <a:lnSpc>
                <a:spcPct val="100000"/>
              </a:lnSpc>
              <a:spcBef>
                <a:spcPts val="0"/>
              </a:spcBef>
              <a:spcAft>
                <a:spcPts val="0"/>
              </a:spcAft>
              <a:buClr>
                <a:srgbClr val="1C4587"/>
              </a:buClr>
              <a:buSzPts val="1600"/>
              <a:buFont typeface="Hind"/>
              <a:buChar char="›"/>
              <a:defRPr sz="1600" b="0" i="0" u="none" strike="noStrike" cap="none">
                <a:solidFill>
                  <a:srgbClr val="FFFFFF"/>
                </a:solidFill>
                <a:latin typeface="Hind"/>
                <a:ea typeface="Hind"/>
                <a:cs typeface="Hind"/>
                <a:sym typeface="Hind"/>
              </a:defRPr>
            </a:lvl2pPr>
            <a:lvl3pPr marL="1371600" marR="0" lvl="2" indent="-330200" algn="l" rtl="0">
              <a:lnSpc>
                <a:spcPct val="100000"/>
              </a:lnSpc>
              <a:spcBef>
                <a:spcPts val="0"/>
              </a:spcBef>
              <a:spcAft>
                <a:spcPts val="0"/>
              </a:spcAft>
              <a:buClr>
                <a:srgbClr val="1C4587"/>
              </a:buClr>
              <a:buSzPts val="1600"/>
              <a:buFont typeface="Hind"/>
              <a:buChar char="›"/>
              <a:defRPr sz="1600" b="0" i="0" u="none" strike="noStrike" cap="none">
                <a:solidFill>
                  <a:srgbClr val="FFFFFF"/>
                </a:solidFill>
                <a:latin typeface="Hind"/>
                <a:ea typeface="Hind"/>
                <a:cs typeface="Hind"/>
                <a:sym typeface="Hind"/>
              </a:defRPr>
            </a:lvl3pPr>
            <a:lvl4pPr marL="1828800" marR="0" lvl="3" indent="-330200" algn="l" rtl="0">
              <a:lnSpc>
                <a:spcPct val="100000"/>
              </a:lnSpc>
              <a:spcBef>
                <a:spcPts val="0"/>
              </a:spcBef>
              <a:spcAft>
                <a:spcPts val="0"/>
              </a:spcAft>
              <a:buClr>
                <a:srgbClr val="1C4587"/>
              </a:buClr>
              <a:buSzPts val="1600"/>
              <a:buFont typeface="Hind"/>
              <a:buChar char="›"/>
              <a:defRPr sz="1600" b="0" i="0" u="none" strike="noStrike" cap="none">
                <a:solidFill>
                  <a:srgbClr val="FFFFFF"/>
                </a:solidFill>
                <a:latin typeface="Hind"/>
                <a:ea typeface="Hind"/>
                <a:cs typeface="Hind"/>
                <a:sym typeface="Hind"/>
              </a:defRPr>
            </a:lvl4pPr>
            <a:lvl5pPr marL="2286000" marR="0" lvl="4" indent="-330200" algn="l" rtl="0">
              <a:lnSpc>
                <a:spcPct val="100000"/>
              </a:lnSpc>
              <a:spcBef>
                <a:spcPts val="0"/>
              </a:spcBef>
              <a:spcAft>
                <a:spcPts val="0"/>
              </a:spcAft>
              <a:buClr>
                <a:srgbClr val="1C4587"/>
              </a:buClr>
              <a:buSzPts val="1600"/>
              <a:buFont typeface="Hind"/>
              <a:buChar char="›"/>
              <a:defRPr sz="1600" b="0" i="0" u="none" strike="noStrike" cap="none">
                <a:solidFill>
                  <a:srgbClr val="FFFFFF"/>
                </a:solidFill>
                <a:latin typeface="Hind"/>
                <a:ea typeface="Hind"/>
                <a:cs typeface="Hind"/>
                <a:sym typeface="Hind"/>
              </a:defRPr>
            </a:lvl5pPr>
            <a:lvl6pPr marL="2743200" marR="0" lvl="5" indent="-330200" algn="l" rtl="0">
              <a:lnSpc>
                <a:spcPct val="100000"/>
              </a:lnSpc>
              <a:spcBef>
                <a:spcPts val="0"/>
              </a:spcBef>
              <a:spcAft>
                <a:spcPts val="0"/>
              </a:spcAft>
              <a:buClr>
                <a:srgbClr val="1C4587"/>
              </a:buClr>
              <a:buSzPts val="1600"/>
              <a:buFont typeface="Hind"/>
              <a:buChar char="›"/>
              <a:defRPr sz="1600" b="0" i="0" u="none" strike="noStrike" cap="none">
                <a:solidFill>
                  <a:srgbClr val="FFFFFF"/>
                </a:solidFill>
                <a:latin typeface="Hind"/>
                <a:ea typeface="Hind"/>
                <a:cs typeface="Hind"/>
                <a:sym typeface="Hind"/>
              </a:defRPr>
            </a:lvl6pPr>
            <a:lvl7pPr marL="3200400" marR="0" lvl="6" indent="-330200" algn="l" rtl="0">
              <a:lnSpc>
                <a:spcPct val="100000"/>
              </a:lnSpc>
              <a:spcBef>
                <a:spcPts val="0"/>
              </a:spcBef>
              <a:spcAft>
                <a:spcPts val="0"/>
              </a:spcAft>
              <a:buClr>
                <a:srgbClr val="1C4587"/>
              </a:buClr>
              <a:buSzPts val="1600"/>
              <a:buFont typeface="Hind"/>
              <a:buChar char="›"/>
              <a:defRPr sz="1600" b="0" i="0" u="none" strike="noStrike" cap="none">
                <a:solidFill>
                  <a:srgbClr val="FFFFFF"/>
                </a:solidFill>
                <a:latin typeface="Hind"/>
                <a:ea typeface="Hind"/>
                <a:cs typeface="Hind"/>
                <a:sym typeface="Hind"/>
              </a:defRPr>
            </a:lvl7pPr>
            <a:lvl8pPr marL="3657600" marR="0" lvl="7" indent="-330200" algn="l" rtl="0">
              <a:lnSpc>
                <a:spcPct val="100000"/>
              </a:lnSpc>
              <a:spcBef>
                <a:spcPts val="0"/>
              </a:spcBef>
              <a:spcAft>
                <a:spcPts val="0"/>
              </a:spcAft>
              <a:buClr>
                <a:srgbClr val="1C4587"/>
              </a:buClr>
              <a:buSzPts val="1600"/>
              <a:buFont typeface="Hind"/>
              <a:buChar char="›"/>
              <a:defRPr sz="1600" b="0" i="0" u="none" strike="noStrike" cap="none">
                <a:solidFill>
                  <a:srgbClr val="FFFFFF"/>
                </a:solidFill>
                <a:latin typeface="Hind"/>
                <a:ea typeface="Hind"/>
                <a:cs typeface="Hind"/>
                <a:sym typeface="Hind"/>
              </a:defRPr>
            </a:lvl8pPr>
            <a:lvl9pPr marL="4114800" marR="0" lvl="8" indent="-330200" algn="l" rtl="0">
              <a:lnSpc>
                <a:spcPct val="100000"/>
              </a:lnSpc>
              <a:spcBef>
                <a:spcPts val="0"/>
              </a:spcBef>
              <a:spcAft>
                <a:spcPts val="0"/>
              </a:spcAft>
              <a:buClr>
                <a:srgbClr val="1C4587"/>
              </a:buClr>
              <a:buSzPts val="1600"/>
              <a:buFont typeface="Hind"/>
              <a:buChar char="»"/>
              <a:defRPr sz="1600" b="0" i="0" u="none" strike="noStrike" cap="none">
                <a:solidFill>
                  <a:srgbClr val="FFFFFF"/>
                </a:solidFill>
                <a:latin typeface="Hind"/>
                <a:ea typeface="Hind"/>
                <a:cs typeface="Hind"/>
                <a:sym typeface="Hind"/>
              </a:defRPr>
            </a:lvl9pPr>
          </a:lstStyle>
          <a:p>
            <a:pPr marL="0" indent="0">
              <a:buNone/>
            </a:pPr>
            <a:r>
              <a:rPr lang="es-ES" b="1" dirty="0"/>
              <a:t>Ansiedad y afecto</a:t>
            </a:r>
          </a:p>
          <a:p>
            <a:pPr marL="0" indent="0">
              <a:buNone/>
            </a:pPr>
            <a:r>
              <a:rPr lang="es-ES" sz="1200" dirty="0"/>
              <a:t>Poca tolerancia a la frustración, cambios de humos fuertes, ansiedad, agresividad impulsiva y baja autoestima.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5">
                                            <p:txEl>
                                              <p:pRg st="0" end="0"/>
                                            </p:txEl>
                                          </p:spTgt>
                                        </p:tgtEl>
                                        <p:attrNameLst>
                                          <p:attrName>style.visibility</p:attrName>
                                        </p:attrNameLst>
                                      </p:cBhvr>
                                      <p:to>
                                        <p:strVal val="visible"/>
                                      </p:to>
                                    </p:set>
                                    <p:animEffect transition="in" filter="fade">
                                      <p:cBhvr>
                                        <p:cTn id="7" dur="500"/>
                                        <p:tgtEl>
                                          <p:spTgt spid="32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5">
                                            <p:txEl>
                                              <p:pRg st="1" end="1"/>
                                            </p:txEl>
                                          </p:spTgt>
                                        </p:tgtEl>
                                        <p:attrNameLst>
                                          <p:attrName>style.visibility</p:attrName>
                                        </p:attrNameLst>
                                      </p:cBhvr>
                                      <p:to>
                                        <p:strVal val="visible"/>
                                      </p:to>
                                    </p:set>
                                    <p:animEffect transition="in" filter="fade">
                                      <p:cBhvr>
                                        <p:cTn id="11" dur="500"/>
                                        <p:tgtEl>
                                          <p:spTgt spid="32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26">
                                            <p:txEl>
                                              <p:pRg st="0" end="0"/>
                                            </p:txEl>
                                          </p:spTgt>
                                        </p:tgtEl>
                                        <p:attrNameLst>
                                          <p:attrName>style.visibility</p:attrName>
                                        </p:attrNameLst>
                                      </p:cBhvr>
                                      <p:to>
                                        <p:strVal val="visible"/>
                                      </p:to>
                                    </p:set>
                                    <p:animEffect transition="in" filter="fade">
                                      <p:cBhvr>
                                        <p:cTn id="16" dur="500"/>
                                        <p:tgtEl>
                                          <p:spTgt spid="326">
                                            <p:txEl>
                                              <p:pRg st="0" end="0"/>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26">
                                            <p:txEl>
                                              <p:pRg st="1" end="1"/>
                                            </p:txEl>
                                          </p:spTgt>
                                        </p:tgtEl>
                                        <p:attrNameLst>
                                          <p:attrName>style.visibility</p:attrName>
                                        </p:attrNameLst>
                                      </p:cBhvr>
                                      <p:to>
                                        <p:strVal val="visible"/>
                                      </p:to>
                                    </p:set>
                                    <p:animEffect transition="in" filter="fade">
                                      <p:cBhvr>
                                        <p:cTn id="20" dur="500"/>
                                        <p:tgtEl>
                                          <p:spTgt spid="32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27">
                                            <p:txEl>
                                              <p:pRg st="0" end="0"/>
                                            </p:txEl>
                                          </p:spTgt>
                                        </p:tgtEl>
                                        <p:attrNameLst>
                                          <p:attrName>style.visibility</p:attrName>
                                        </p:attrNameLst>
                                      </p:cBhvr>
                                      <p:to>
                                        <p:strVal val="visible"/>
                                      </p:to>
                                    </p:set>
                                    <p:animEffect transition="in" filter="fade">
                                      <p:cBhvr>
                                        <p:cTn id="25" dur="500"/>
                                        <p:tgtEl>
                                          <p:spTgt spid="32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327">
                                            <p:txEl>
                                              <p:pRg st="1" end="1"/>
                                            </p:txEl>
                                          </p:spTgt>
                                        </p:tgtEl>
                                        <p:attrNameLst>
                                          <p:attrName>style.visibility</p:attrName>
                                        </p:attrNameLst>
                                      </p:cBhvr>
                                      <p:to>
                                        <p:strVal val="visible"/>
                                      </p:to>
                                    </p:set>
                                    <p:animEffect transition="in" filter="fade">
                                      <p:cBhvr>
                                        <p:cTn id="29" dur="500"/>
                                        <p:tgtEl>
                                          <p:spTgt spid="327">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28">
                                            <p:txEl>
                                              <p:pRg st="0" end="0"/>
                                            </p:txEl>
                                          </p:spTgt>
                                        </p:tgtEl>
                                        <p:attrNameLst>
                                          <p:attrName>style.visibility</p:attrName>
                                        </p:attrNameLst>
                                      </p:cBhvr>
                                      <p:to>
                                        <p:strVal val="visible"/>
                                      </p:to>
                                    </p:set>
                                    <p:animEffect transition="in" filter="fade">
                                      <p:cBhvr>
                                        <p:cTn id="34" dur="500"/>
                                        <p:tgtEl>
                                          <p:spTgt spid="328">
                                            <p:txEl>
                                              <p:pRg st="0" end="0"/>
                                            </p:txEl>
                                          </p:spTgt>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28">
                                            <p:txEl>
                                              <p:pRg st="1" end="1"/>
                                            </p:txEl>
                                          </p:spTgt>
                                        </p:tgtEl>
                                        <p:attrNameLst>
                                          <p:attrName>style.visibility</p:attrName>
                                        </p:attrNameLst>
                                      </p:cBhvr>
                                      <p:to>
                                        <p:strVal val="visible"/>
                                      </p:to>
                                    </p:set>
                                    <p:animEffect transition="in" filter="fade">
                                      <p:cBhvr>
                                        <p:cTn id="38" dur="500"/>
                                        <p:tgtEl>
                                          <p:spTgt spid="328">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29">
                                            <p:txEl>
                                              <p:pRg st="0" end="0"/>
                                            </p:txEl>
                                          </p:spTgt>
                                        </p:tgtEl>
                                        <p:attrNameLst>
                                          <p:attrName>style.visibility</p:attrName>
                                        </p:attrNameLst>
                                      </p:cBhvr>
                                      <p:to>
                                        <p:strVal val="visible"/>
                                      </p:to>
                                    </p:set>
                                    <p:animEffect transition="in" filter="fade">
                                      <p:cBhvr>
                                        <p:cTn id="43" dur="500"/>
                                        <p:tgtEl>
                                          <p:spTgt spid="329">
                                            <p:txEl>
                                              <p:pRg st="0" end="0"/>
                                            </p:txEl>
                                          </p:spTgt>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329">
                                            <p:txEl>
                                              <p:pRg st="1" end="1"/>
                                            </p:txEl>
                                          </p:spTgt>
                                        </p:tgtEl>
                                        <p:attrNameLst>
                                          <p:attrName>style.visibility</p:attrName>
                                        </p:attrNameLst>
                                      </p:cBhvr>
                                      <p:to>
                                        <p:strVal val="visible"/>
                                      </p:to>
                                    </p:set>
                                    <p:animEffect transition="in" filter="fade">
                                      <p:cBhvr>
                                        <p:cTn id="47" dur="500"/>
                                        <p:tgtEl>
                                          <p:spTgt spid="329">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30">
                                            <p:txEl>
                                              <p:pRg st="0" end="0"/>
                                            </p:txEl>
                                          </p:spTgt>
                                        </p:tgtEl>
                                        <p:attrNameLst>
                                          <p:attrName>style.visibility</p:attrName>
                                        </p:attrNameLst>
                                      </p:cBhvr>
                                      <p:to>
                                        <p:strVal val="visible"/>
                                      </p:to>
                                    </p:set>
                                    <p:animEffect transition="in" filter="fade">
                                      <p:cBhvr>
                                        <p:cTn id="52" dur="500"/>
                                        <p:tgtEl>
                                          <p:spTgt spid="330">
                                            <p:txEl>
                                              <p:pRg st="0" end="0"/>
                                            </p:txEl>
                                          </p:spTgt>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330">
                                            <p:txEl>
                                              <p:pRg st="1" end="1"/>
                                            </p:txEl>
                                          </p:spTgt>
                                        </p:tgtEl>
                                        <p:attrNameLst>
                                          <p:attrName>style.visibility</p:attrName>
                                        </p:attrNameLst>
                                      </p:cBhvr>
                                      <p:to>
                                        <p:strVal val="visible"/>
                                      </p:to>
                                    </p:set>
                                    <p:animEffect transition="in" filter="fade">
                                      <p:cBhvr>
                                        <p:cTn id="56" dur="500"/>
                                        <p:tgtEl>
                                          <p:spTgt spid="330">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500"/>
                                        <p:tgtEl>
                                          <p:spTgt spid="325">
                                            <p:txEl>
                                              <p:pRg st="0" end="0"/>
                                            </p:txEl>
                                          </p:spTgt>
                                        </p:tgtEl>
                                      </p:cBhvr>
                                    </p:animEffect>
                                    <p:set>
                                      <p:cBhvr>
                                        <p:cTn id="61" dur="1" fill="hold">
                                          <p:stCondLst>
                                            <p:cond delay="499"/>
                                          </p:stCondLst>
                                        </p:cTn>
                                        <p:tgtEl>
                                          <p:spTgt spid="325">
                                            <p:txEl>
                                              <p:pRg st="0" end="0"/>
                                            </p:txEl>
                                          </p:spTgt>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325">
                                            <p:txEl>
                                              <p:pRg st="1" end="1"/>
                                            </p:txEl>
                                          </p:spTgt>
                                        </p:tgtEl>
                                      </p:cBhvr>
                                    </p:animEffect>
                                    <p:set>
                                      <p:cBhvr>
                                        <p:cTn id="64" dur="1" fill="hold">
                                          <p:stCondLst>
                                            <p:cond delay="499"/>
                                          </p:stCondLst>
                                        </p:cTn>
                                        <p:tgtEl>
                                          <p:spTgt spid="325">
                                            <p:txEl>
                                              <p:pRg st="1" end="1"/>
                                            </p:txEl>
                                          </p:spTgt>
                                        </p:tgtEl>
                                        <p:attrNameLst>
                                          <p:attrName>style.visibility</p:attrName>
                                        </p:attrNameLst>
                                      </p:cBhvr>
                                      <p:to>
                                        <p:strVal val="hidden"/>
                                      </p:to>
                                    </p:set>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fade">
                                      <p:cBhvr>
                                        <p:cTn id="68" dur="500"/>
                                        <p:tgtEl>
                                          <p:spTgt spid="1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1" nodeType="clickEffect">
                                  <p:stCondLst>
                                    <p:cond delay="0"/>
                                  </p:stCondLst>
                                  <p:childTnLst>
                                    <p:animEffect transition="out" filter="fade">
                                      <p:cBhvr>
                                        <p:cTn id="72" dur="500"/>
                                        <p:tgtEl>
                                          <p:spTgt spid="326">
                                            <p:txEl>
                                              <p:pRg st="0" end="0"/>
                                            </p:txEl>
                                          </p:spTgt>
                                        </p:tgtEl>
                                      </p:cBhvr>
                                    </p:animEffect>
                                    <p:set>
                                      <p:cBhvr>
                                        <p:cTn id="73" dur="1" fill="hold">
                                          <p:stCondLst>
                                            <p:cond delay="499"/>
                                          </p:stCondLst>
                                        </p:cTn>
                                        <p:tgtEl>
                                          <p:spTgt spid="326">
                                            <p:txEl>
                                              <p:pRg st="0" end="0"/>
                                            </p:txEl>
                                          </p:spTgt>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326">
                                            <p:txEl>
                                              <p:pRg st="1" end="1"/>
                                            </p:txEl>
                                          </p:spTgt>
                                        </p:tgtEl>
                                      </p:cBhvr>
                                    </p:animEffect>
                                    <p:set>
                                      <p:cBhvr>
                                        <p:cTn id="76" dur="1" fill="hold">
                                          <p:stCondLst>
                                            <p:cond delay="499"/>
                                          </p:stCondLst>
                                        </p:cTn>
                                        <p:tgtEl>
                                          <p:spTgt spid="326">
                                            <p:txEl>
                                              <p:pRg st="1" end="1"/>
                                            </p:txEl>
                                          </p:spTgt>
                                        </p:tgtEl>
                                        <p:attrNameLst>
                                          <p:attrName>style.visibility</p:attrName>
                                        </p:attrNameLst>
                                      </p:cBhvr>
                                      <p:to>
                                        <p:strVal val="hidden"/>
                                      </p:to>
                                    </p:set>
                                  </p:childTnLst>
                                </p:cTn>
                              </p:par>
                            </p:childTnLst>
                          </p:cTn>
                        </p:par>
                        <p:par>
                          <p:cTn id="77" fill="hold">
                            <p:stCondLst>
                              <p:cond delay="500"/>
                            </p:stCondLst>
                            <p:childTnLst>
                              <p:par>
                                <p:cTn id="78" presetID="10" presetClass="entr" presetSubtype="0" fill="hold" grpId="0" nodeType="after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fade">
                                      <p:cBhvr>
                                        <p:cTn id="8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 grpId="0" uiExpand="1" build="p"/>
      <p:bldP spid="325" grpId="1" uiExpand="1" build="p"/>
      <p:bldP spid="326" grpId="0" uiExpand="1" build="p"/>
      <p:bldP spid="326" grpId="1" uiExpand="1" build="p"/>
      <p:bldP spid="327" grpId="0" uiExpand="1" build="p"/>
      <p:bldP spid="328" grpId="0" uiExpand="1" build="p"/>
      <p:bldP spid="329" grpId="0" uiExpand="1" build="p"/>
      <p:bldP spid="330" grpId="0" uiExpand="1" build="p"/>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4374000" y="1141450"/>
            <a:ext cx="2855400" cy="1725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ES" dirty="0"/>
              <a:t>No se presenta igual, incluso para el</a:t>
            </a:r>
            <a:r>
              <a:rPr lang="en" dirty="0"/>
              <a:t> </a:t>
            </a:r>
            <a:r>
              <a:rPr lang="es-ES" dirty="0">
                <a:solidFill>
                  <a:srgbClr val="FF0066"/>
                </a:solidFill>
              </a:rPr>
              <a:t>SE</a:t>
            </a:r>
            <a:r>
              <a:rPr lang="es-ES" dirty="0">
                <a:solidFill>
                  <a:srgbClr val="00B0F0"/>
                </a:solidFill>
              </a:rPr>
              <a:t>XO</a:t>
            </a:r>
            <a:r>
              <a:rPr lang="en" dirty="0"/>
              <a:t> </a:t>
            </a:r>
            <a:r>
              <a:rPr lang="es-ES" dirty="0"/>
              <a:t>del individuo</a:t>
            </a:r>
            <a:endParaRPr dirty="0"/>
          </a:p>
        </p:txBody>
      </p:sp>
      <p:sp>
        <p:nvSpPr>
          <p:cNvPr id="254" name="Shape 254"/>
          <p:cNvSpPr txBox="1">
            <a:spLocks noGrp="1"/>
          </p:cNvSpPr>
          <p:nvPr>
            <p:ph type="body" idx="1"/>
          </p:nvPr>
        </p:nvSpPr>
        <p:spPr>
          <a:xfrm>
            <a:off x="4374000" y="2707725"/>
            <a:ext cx="2855400" cy="13944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s-ES" sz="1400" dirty="0"/>
              <a:t>Algunos problemas se ven agudizados en una persona, mientras que e otra pueden ser otros problemas distintos</a:t>
            </a:r>
            <a:endParaRPr sz="1400" dirty="0"/>
          </a:p>
        </p:txBody>
      </p:sp>
      <p:pic>
        <p:nvPicPr>
          <p:cNvPr id="5" name="Imagen 4">
            <a:extLst>
              <a:ext uri="{FF2B5EF4-FFF2-40B4-BE49-F238E27FC236}">
                <a16:creationId xmlns:a16="http://schemas.microsoft.com/office/drawing/2014/main" id="{990BC003-1249-469E-997A-A5E001A8D3E3}"/>
              </a:ext>
            </a:extLst>
          </p:cNvPr>
          <p:cNvPicPr>
            <a:picLocks noChangeAspect="1"/>
          </p:cNvPicPr>
          <p:nvPr/>
        </p:nvPicPr>
        <p:blipFill>
          <a:blip r:embed="rId3"/>
          <a:stretch>
            <a:fillRect/>
          </a:stretch>
        </p:blipFill>
        <p:spPr>
          <a:xfrm>
            <a:off x="1204100" y="2707725"/>
            <a:ext cx="2688901" cy="1865800"/>
          </a:xfrm>
          <a:prstGeom prst="snip2DiagRect">
            <a:avLst>
              <a:gd name="adj1" fmla="val 43205"/>
              <a:gd name="adj2" fmla="val 0"/>
            </a:avLst>
          </a:prstGeom>
        </p:spPr>
      </p:pic>
      <p:pic>
        <p:nvPicPr>
          <p:cNvPr id="7" name="Imagen 6">
            <a:extLst>
              <a:ext uri="{FF2B5EF4-FFF2-40B4-BE49-F238E27FC236}">
                <a16:creationId xmlns:a16="http://schemas.microsoft.com/office/drawing/2014/main" id="{7F41FB8B-CE4A-4461-ABCF-7FA1F6CB9572}"/>
              </a:ext>
            </a:extLst>
          </p:cNvPr>
          <p:cNvPicPr>
            <a:picLocks noChangeAspect="1"/>
          </p:cNvPicPr>
          <p:nvPr/>
        </p:nvPicPr>
        <p:blipFill rotWithShape="1">
          <a:blip r:embed="rId4"/>
          <a:srcRect l="33042"/>
          <a:stretch/>
        </p:blipFill>
        <p:spPr>
          <a:xfrm>
            <a:off x="1204099" y="669025"/>
            <a:ext cx="2688901" cy="2038700"/>
          </a:xfrm>
          <a:prstGeom prst="snip2DiagRect">
            <a:avLst>
              <a:gd name="adj1" fmla="val 38951"/>
              <a:gd name="adj2" fmla="val 0"/>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9"/>
        <p:cNvGrpSpPr/>
        <p:nvPr/>
      </p:nvGrpSpPr>
      <p:grpSpPr>
        <a:xfrm>
          <a:off x="0" y="0"/>
          <a:ext cx="0" cy="0"/>
          <a:chOff x="0" y="0"/>
          <a:chExt cx="0" cy="0"/>
        </a:xfrm>
      </p:grpSpPr>
      <p:sp>
        <p:nvSpPr>
          <p:cNvPr id="5" name="Shape 204">
            <a:extLst>
              <a:ext uri="{FF2B5EF4-FFF2-40B4-BE49-F238E27FC236}">
                <a16:creationId xmlns:a16="http://schemas.microsoft.com/office/drawing/2014/main" id="{122F57D6-89E6-4CDE-A2C3-EBD9A76360C0}"/>
              </a:ext>
            </a:extLst>
          </p:cNvPr>
          <p:cNvSpPr txBox="1">
            <a:spLocks/>
          </p:cNvSpPr>
          <p:nvPr/>
        </p:nvSpPr>
        <p:spPr>
          <a:xfrm>
            <a:off x="247575" y="332100"/>
            <a:ext cx="3848100" cy="1159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3000" dirty="0">
                <a:solidFill>
                  <a:schemeClr val="bg1"/>
                </a:solidFill>
                <a:latin typeface="Hind" panose="020B0604020202020204" charset="0"/>
                <a:cs typeface="Hind" panose="020B0604020202020204" charset="0"/>
              </a:rPr>
              <a:t>3.</a:t>
            </a:r>
          </a:p>
          <a:p>
            <a:pPr algn="ctr"/>
            <a:r>
              <a:rPr lang="es-ES" sz="3000" dirty="0">
                <a:solidFill>
                  <a:schemeClr val="bg1"/>
                </a:solidFill>
                <a:latin typeface="Hind" panose="020B0604020202020204" charset="0"/>
                <a:cs typeface="Hind" panose="020B0604020202020204" charset="0"/>
              </a:rPr>
              <a:t>Razones del TDAH</a:t>
            </a:r>
          </a:p>
        </p:txBody>
      </p:sp>
      <p:sp>
        <p:nvSpPr>
          <p:cNvPr id="6" name="Shape 205">
            <a:extLst>
              <a:ext uri="{FF2B5EF4-FFF2-40B4-BE49-F238E27FC236}">
                <a16:creationId xmlns:a16="http://schemas.microsoft.com/office/drawing/2014/main" id="{34A069B8-D9A4-4A4B-BF50-299FA2250CFB}"/>
              </a:ext>
            </a:extLst>
          </p:cNvPr>
          <p:cNvSpPr txBox="1">
            <a:spLocks/>
          </p:cNvSpPr>
          <p:nvPr/>
        </p:nvSpPr>
        <p:spPr>
          <a:xfrm>
            <a:off x="247650" y="1436400"/>
            <a:ext cx="3848100" cy="78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dirty="0">
                <a:solidFill>
                  <a:srgbClr val="00B0F0"/>
                </a:solidFill>
              </a:rPr>
              <a:t>Guía para tener TDAH </a:t>
            </a:r>
          </a:p>
        </p:txBody>
      </p:sp>
    </p:spTree>
  </p:cSld>
  <p:clrMapOvr>
    <a:masterClrMapping/>
  </p:clrMapOvr>
</p:sld>
</file>

<file path=ppt/theme/theme1.xml><?xml version="1.0" encoding="utf-8"?>
<a:theme xmlns:a="http://schemas.openxmlformats.org/drawingml/2006/main" name="Dumain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2021</TotalTime>
  <Words>674</Words>
  <Application>Microsoft Office PowerPoint</Application>
  <PresentationFormat>Presentación en pantalla (16:9)</PresentationFormat>
  <Paragraphs>96</Paragraphs>
  <Slides>13</Slides>
  <Notes>12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Calibri</vt:lpstr>
      <vt:lpstr>Hind</vt:lpstr>
      <vt:lpstr>Arial</vt:lpstr>
      <vt:lpstr>Dumaine</vt:lpstr>
      <vt:lpstr>HIPERACTIVIDAD</vt:lpstr>
      <vt:lpstr>¿Que es?</vt:lpstr>
      <vt:lpstr>¡POS NO!</vt:lpstr>
      <vt:lpstr>1. Sintomas</vt:lpstr>
      <vt:lpstr>Síntomas del TDAH:</vt:lpstr>
      <vt:lpstr>2. Problemas</vt:lpstr>
      <vt:lpstr>Los principales problemas </vt:lpstr>
      <vt:lpstr>No se presenta igual, incluso para el SEXO del individuo</vt:lpstr>
      <vt:lpstr>Presentación de PowerPoint</vt:lpstr>
      <vt:lpstr>Presentación de PowerPoint</vt:lpstr>
      <vt:lpstr>Según crece el individuo</vt:lpstr>
      <vt:lpstr>Comparación TDAH</vt:lpstr>
      <vt:lpstr>Conclusión…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HIPERACTIVIDAD</dc:title>
  <cp:lastModifiedBy>juan diego suarez londoño</cp:lastModifiedBy>
  <cp:revision>33</cp:revision>
  <dcterms:modified xsi:type="dcterms:W3CDTF">2018-05-06T05:49:46Z</dcterms:modified>
</cp:coreProperties>
</file>