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64" r:id="rId7"/>
    <p:sldId id="265" r:id="rId8"/>
    <p:sldId id="266" r:id="rId9"/>
    <p:sldId id="267" r:id="rId10"/>
    <p:sldId id="268" r:id="rId11"/>
    <p:sldId id="260" r:id="rId12"/>
    <p:sldId id="261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EDF2-739A-32F4-8530-A0503008A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A6FE5-DD1F-776E-EE74-FA567B63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86675-399C-C351-DA32-631B4DBC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0349-7627-426E-9740-E8B6731B7B64}" type="datetimeFigureOut">
              <a:rPr lang="es-CO" smtClean="0"/>
              <a:t>22/09/2024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38669-BC47-9593-1D5B-F3AAB71B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B4B3F-E71A-9053-1FB4-7078A257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BBC-E084-42E4-B0B2-BFE2FC137C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165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3C04-8009-3F47-BFF7-6B3FB1A3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6FA88-7A10-F0AC-61E7-CC2F830AB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BFCF3-5529-657A-70ED-1DC32CB2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0349-7627-426E-9740-E8B6731B7B64}" type="datetimeFigureOut">
              <a:rPr lang="es-CO" smtClean="0"/>
              <a:t>22/09/2024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56043-4553-543E-77DA-9EBB01F0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268C-7FD8-80F7-D320-82D66E0E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BBC-E084-42E4-B0B2-BFE2FC137C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710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8C4B58-544B-BFD0-298A-F1F3BF12C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AD44B-35C3-0505-6471-01F6125C3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5175B-C8B0-16F5-2388-6D903E6D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0349-7627-426E-9740-E8B6731B7B64}" type="datetimeFigureOut">
              <a:rPr lang="es-CO" smtClean="0"/>
              <a:t>22/09/2024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0DD3-5842-11CD-1B7C-F9732CFA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FAD0-0106-4028-2B0B-B78FD0CA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BBC-E084-42E4-B0B2-BFE2FC137C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454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5ED2-126E-6D9D-79AB-4D3940AB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44F5-1A26-6C05-DCD0-D62228A0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75232-7372-E530-44E8-3F521DFB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0349-7627-426E-9740-E8B6731B7B64}" type="datetimeFigureOut">
              <a:rPr lang="es-CO" smtClean="0"/>
              <a:t>22/09/2024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18313-0D25-5B0B-0062-5995643C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2525-BB39-F9E6-A42D-C4925593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BBC-E084-42E4-B0B2-BFE2FC137C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075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A58E-02C5-2BDB-1C95-62C63908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EFC3A-9B23-866C-343D-A92304D7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27618-5A64-5202-A2B9-EAEE9CB6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0349-7627-426E-9740-E8B6731B7B64}" type="datetimeFigureOut">
              <a:rPr lang="es-CO" smtClean="0"/>
              <a:t>22/09/2024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8D489-67E4-BD72-E3CC-7EC8C124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BB183-1D15-B1D9-2BEF-1D9621C8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BBC-E084-42E4-B0B2-BFE2FC137C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088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2AFB-783B-9852-CDE2-2FA3AFA5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4C08-CD0E-968D-9E72-3E53A848E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C7939-86EF-6CC1-9E1F-272BF02BE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A74E1-C77F-B4AC-21DB-602AA0CB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0349-7627-426E-9740-E8B6731B7B64}" type="datetimeFigureOut">
              <a:rPr lang="es-CO" smtClean="0"/>
              <a:t>22/09/2024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93616-B946-A80B-F5B7-1D7E0DCE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996C8-500B-7690-6170-61DDB905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BBC-E084-42E4-B0B2-BFE2FC137C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634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6A17-0489-4855-932D-CDFA4465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543D0-D6C1-BF06-F687-360F946B7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184A5-2EAA-365F-5CC5-48FB44E54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B5113-1F7B-4F47-78F9-D68D0E1ED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1994C-9300-DFED-163C-ADD053325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1131C-96A3-3FCF-181D-35F85A8B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0349-7627-426E-9740-E8B6731B7B64}" type="datetimeFigureOut">
              <a:rPr lang="es-CO" smtClean="0"/>
              <a:t>22/09/2024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F7A0D-3D7A-1CCD-F488-7BADECB3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3B5A5-D33E-6C56-A330-7131FCA8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BBC-E084-42E4-B0B2-BFE2FC137C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31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1D61-3B27-2624-1FB7-67620776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0A87A-FF5A-A31E-4FFA-0AA4FB69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0349-7627-426E-9740-E8B6731B7B64}" type="datetimeFigureOut">
              <a:rPr lang="es-CO" smtClean="0"/>
              <a:t>22/09/2024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D61AE-A8FB-FD08-BAED-43E81B32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2C05-7E3C-F15D-F87A-2EF32C6B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BBC-E084-42E4-B0B2-BFE2FC137C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4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EEF52-7CA8-B04D-1AB4-CE9F34E2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0349-7627-426E-9740-E8B6731B7B64}" type="datetimeFigureOut">
              <a:rPr lang="es-CO" smtClean="0"/>
              <a:t>22/09/2024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6E523-120C-42BA-5930-46B0EB69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88431-D1F1-961A-1E98-FB00064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BBC-E084-42E4-B0B2-BFE2FC137C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873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BE97-31FA-9A0F-28B1-A3F0E66D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9CF8B-EB79-47DE-FAE5-1300A52B3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155AA-4ACF-9A09-9C80-A2735F49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DE922-770F-CF30-2EA9-7778F459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0349-7627-426E-9740-E8B6731B7B64}" type="datetimeFigureOut">
              <a:rPr lang="es-CO" smtClean="0"/>
              <a:t>22/09/2024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D2E9-A49E-8A03-E6EC-567766EF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E0C01-DD74-7259-5F9F-5A1872BF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BBC-E084-42E4-B0B2-BFE2FC137C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24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E45F-7607-6C0A-3674-7E9EE2B5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C7509-89A1-6CCB-53BC-84E74F779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04B6E-0A68-B9F8-ABC6-3B9D53AE8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A8075-E4BF-A30A-1622-C0CB9418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0349-7627-426E-9740-E8B6731B7B64}" type="datetimeFigureOut">
              <a:rPr lang="es-CO" smtClean="0"/>
              <a:t>22/09/2024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21CCD-3B7E-3636-2E6E-FD1E4128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E415-0D61-C28C-4AFF-11CED3BF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BBC-E084-42E4-B0B2-BFE2FC137C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2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4A9B6-71FE-C345-0476-E7D77555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6E8D-BDD0-F683-FEDF-6DF07C93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3068-2AE6-841E-D353-C58EFF505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F0349-7627-426E-9740-E8B6731B7B64}" type="datetimeFigureOut">
              <a:rPr lang="es-CO" smtClean="0"/>
              <a:t>22/09/2024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ACC11-A9AE-E260-0647-27C2485B6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763ED-555A-EF75-92EE-0CDAA02D6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BBBC-E084-42E4-B0B2-BFE2FC137C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1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9C2A-00BD-37CA-1E67-68DEACDA1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solidFill>
                  <a:srgbClr val="FF0000"/>
                </a:solidFill>
              </a:rPr>
              <a:t>Resultados análisis Milán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5411A-CE0E-87C1-5BD5-B2D9D7E80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8875"/>
            <a:ext cx="9144000" cy="1655762"/>
          </a:xfrm>
        </p:spPr>
        <p:txBody>
          <a:bodyPr/>
          <a:lstStyle/>
          <a:p>
            <a:r>
              <a:rPr lang="es-CO" dirty="0"/>
              <a:t>Juan Diego Velásquez</a:t>
            </a:r>
          </a:p>
          <a:p>
            <a:r>
              <a:rPr lang="es-CO" dirty="0"/>
              <a:t>Taller 1</a:t>
            </a:r>
          </a:p>
        </p:txBody>
      </p:sp>
    </p:spTree>
    <p:extLst>
      <p:ext uri="{BB962C8B-B14F-4D97-AF65-F5344CB8AC3E}">
        <p14:creationId xmlns:p14="http://schemas.microsoft.com/office/powerpoint/2010/main" val="265493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E1C6-C9B8-D55D-9E12-05906DF5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390" y="808743"/>
            <a:ext cx="3643265" cy="1325563"/>
          </a:xfrm>
        </p:spPr>
        <p:txBody>
          <a:bodyPr>
            <a:normAutofit/>
          </a:bodyPr>
          <a:lstStyle/>
          <a:p>
            <a:pPr algn="ctr"/>
            <a:r>
              <a:rPr lang="es-CO" sz="3200" dirty="0">
                <a:solidFill>
                  <a:srgbClr val="FF0000"/>
                </a:solidFill>
              </a:rPr>
              <a:t>Scores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2FA706-6398-EBE9-7878-8B274ED743A6}"/>
              </a:ext>
            </a:extLst>
          </p:cNvPr>
          <p:cNvSpPr txBox="1">
            <a:spLocks/>
          </p:cNvSpPr>
          <p:nvPr/>
        </p:nvSpPr>
        <p:spPr>
          <a:xfrm>
            <a:off x="6998327" y="808743"/>
            <a:ext cx="36432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3200" dirty="0">
                <a:solidFill>
                  <a:srgbClr val="FF0000"/>
                </a:solidFill>
              </a:rPr>
              <a:t>Reseñas al mes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2361B57-C5B5-2329-6012-72D4AA753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118296"/>
              </p:ext>
            </p:extLst>
          </p:nvPr>
        </p:nvGraphicFramePr>
        <p:xfrm>
          <a:off x="1607740" y="2227148"/>
          <a:ext cx="4032565" cy="3483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94">
                  <a:extLst>
                    <a:ext uri="{9D8B030D-6E8A-4147-A177-3AD203B41FA5}">
                      <a16:colId xmlns:a16="http://schemas.microsoft.com/office/drawing/2014/main" val="3753569331"/>
                    </a:ext>
                  </a:extLst>
                </a:gridCol>
                <a:gridCol w="1661126">
                  <a:extLst>
                    <a:ext uri="{9D8B030D-6E8A-4147-A177-3AD203B41FA5}">
                      <a16:colId xmlns:a16="http://schemas.microsoft.com/office/drawing/2014/main" val="789936724"/>
                    </a:ext>
                  </a:extLst>
                </a:gridCol>
                <a:gridCol w="1043845">
                  <a:extLst>
                    <a:ext uri="{9D8B030D-6E8A-4147-A177-3AD203B41FA5}">
                      <a16:colId xmlns:a16="http://schemas.microsoft.com/office/drawing/2014/main" val="1618065731"/>
                    </a:ext>
                  </a:extLst>
                </a:gridCol>
              </a:tblGrid>
              <a:tr h="2331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Hot </a:t>
                      </a:r>
                      <a:r>
                        <a:rPr lang="es-CO" sz="1400" u="none" strike="noStrike" dirty="0" err="1">
                          <a:effectLst/>
                        </a:rPr>
                        <a:t>water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 err="1">
                          <a:effectLst/>
                        </a:rPr>
                        <a:t>Avg</a:t>
                      </a:r>
                      <a:r>
                        <a:rPr lang="es-CO" sz="1400" u="none" strike="noStrike" dirty="0">
                          <a:effectLst/>
                        </a:rPr>
                        <a:t> </a:t>
                      </a:r>
                      <a:r>
                        <a:rPr lang="es-CO" sz="1400" u="none" strike="noStrike" dirty="0" err="1">
                          <a:effectLst/>
                        </a:rPr>
                        <a:t>Mentioned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4.715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2602010"/>
                  </a:ext>
                </a:extLst>
              </a:tr>
              <a:tr h="21050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Avg NotMentioned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4.674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365344"/>
                  </a:ext>
                </a:extLst>
              </a:tr>
              <a:tr h="23311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 err="1">
                          <a:effectLst/>
                        </a:rPr>
                        <a:t>Ztest</a:t>
                      </a:r>
                      <a:r>
                        <a:rPr lang="es-CO" sz="1400" u="none" strike="noStrike" dirty="0">
                          <a:effectLst/>
                        </a:rPr>
                        <a:t> </a:t>
                      </a:r>
                      <a:r>
                        <a:rPr lang="es-CO" sz="1400" u="none" strike="noStrike" dirty="0" err="1">
                          <a:effectLst/>
                        </a:rPr>
                        <a:t>Pvalue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1.89E-05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2594531"/>
                  </a:ext>
                </a:extLst>
              </a:tr>
              <a:tr h="2331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Hair dryer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Avg Mentioned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4.715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2546261"/>
                  </a:ext>
                </a:extLst>
              </a:tr>
              <a:tr h="26120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 err="1">
                          <a:effectLst/>
                        </a:rPr>
                        <a:t>Avg</a:t>
                      </a:r>
                      <a:r>
                        <a:rPr lang="es-CO" sz="1400" u="none" strike="noStrike" dirty="0">
                          <a:effectLst/>
                        </a:rPr>
                        <a:t> </a:t>
                      </a:r>
                      <a:r>
                        <a:rPr lang="es-CO" sz="1400" u="none" strike="noStrike" dirty="0" err="1">
                          <a:effectLst/>
                        </a:rPr>
                        <a:t>NotMentioned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4.662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5792115"/>
                  </a:ext>
                </a:extLst>
              </a:tr>
              <a:tr h="23311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Ztest Pvalue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7.25E-07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2651735"/>
                  </a:ext>
                </a:extLst>
              </a:tr>
              <a:tr h="2331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Bed linens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Avg Mentioned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4.721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26548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Avg NotMentioned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4.670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695541"/>
                  </a:ext>
                </a:extLst>
              </a:tr>
              <a:tr h="23311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Ztest Pvalue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2.58E-11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971220"/>
                  </a:ext>
                </a:extLst>
              </a:tr>
              <a:tr h="2331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Cooking basics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Avg Mentioned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4.749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99510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Avg NotMentioned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4.605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143809"/>
                  </a:ext>
                </a:extLst>
              </a:tr>
              <a:tr h="23311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Ztest Pvalue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3.47E-97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6622395"/>
                  </a:ext>
                </a:extLst>
              </a:tr>
              <a:tr h="2331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Air conditioning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Avg Mentioned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4.687</a:t>
                      </a:r>
                      <a:endParaRPr lang="es-CO" sz="14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186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Avg NotMentioned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4.736</a:t>
                      </a:r>
                      <a:endParaRPr lang="es-CO" sz="14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2234868"/>
                  </a:ext>
                </a:extLst>
              </a:tr>
              <a:tr h="23311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Ztest Pvalue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3.04E-15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967111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8696559-B330-0C39-1BAF-934571288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430371"/>
              </p:ext>
            </p:extLst>
          </p:nvPr>
        </p:nvGraphicFramePr>
        <p:xfrm>
          <a:off x="6803677" y="2227148"/>
          <a:ext cx="4032564" cy="351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524">
                  <a:extLst>
                    <a:ext uri="{9D8B030D-6E8A-4147-A177-3AD203B41FA5}">
                      <a16:colId xmlns:a16="http://schemas.microsoft.com/office/drawing/2014/main" val="1502605073"/>
                    </a:ext>
                  </a:extLst>
                </a:gridCol>
                <a:gridCol w="1523413">
                  <a:extLst>
                    <a:ext uri="{9D8B030D-6E8A-4147-A177-3AD203B41FA5}">
                      <a16:colId xmlns:a16="http://schemas.microsoft.com/office/drawing/2014/main" val="694200199"/>
                    </a:ext>
                  </a:extLst>
                </a:gridCol>
                <a:gridCol w="1143627">
                  <a:extLst>
                    <a:ext uri="{9D8B030D-6E8A-4147-A177-3AD203B41FA5}">
                      <a16:colId xmlns:a16="http://schemas.microsoft.com/office/drawing/2014/main" val="737884929"/>
                    </a:ext>
                  </a:extLst>
                </a:gridCol>
              </a:tblGrid>
              <a:tr h="1966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Hot </a:t>
                      </a:r>
                      <a:r>
                        <a:rPr lang="es-CO" sz="1400" u="none" strike="noStrike" dirty="0" err="1">
                          <a:effectLst/>
                        </a:rPr>
                        <a:t>water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Avg Mentioned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1.91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3729825"/>
                  </a:ext>
                </a:extLst>
              </a:tr>
              <a:tr h="2348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Avg NotMentioned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0.91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7889689"/>
                  </a:ext>
                </a:extLst>
              </a:tr>
              <a:tr h="2348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Ztest Pvalue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1.50E-106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1720414"/>
                  </a:ext>
                </a:extLst>
              </a:tr>
              <a:tr h="2348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Hair dryer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Avg Mentioned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1.86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8650116"/>
                  </a:ext>
                </a:extLst>
              </a:tr>
              <a:tr h="2348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 err="1">
                          <a:effectLst/>
                        </a:rPr>
                        <a:t>Avg</a:t>
                      </a:r>
                      <a:r>
                        <a:rPr lang="es-CO" sz="1400" u="none" strike="noStrike" dirty="0">
                          <a:effectLst/>
                        </a:rPr>
                        <a:t> </a:t>
                      </a:r>
                      <a:r>
                        <a:rPr lang="es-CO" sz="1400" u="none" strike="noStrike" dirty="0" err="1">
                          <a:effectLst/>
                        </a:rPr>
                        <a:t>NotMentioned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1.11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5488675"/>
                  </a:ext>
                </a:extLst>
              </a:tr>
              <a:tr h="2348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Ztest Pvalue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1.31E-47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1418903"/>
                  </a:ext>
                </a:extLst>
              </a:tr>
              <a:tr h="2348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Bed linens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Avg Mentioned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1.97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3435680"/>
                  </a:ext>
                </a:extLst>
              </a:tr>
              <a:tr h="2348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Avg NotMentioned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1.12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5572105"/>
                  </a:ext>
                </a:extLst>
              </a:tr>
              <a:tr h="2348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Ztest Pvalue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1.30E-122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397194"/>
                  </a:ext>
                </a:extLst>
              </a:tr>
              <a:tr h="2348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Cooking basics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Avg Mentioned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1.94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9397078"/>
                  </a:ext>
                </a:extLst>
              </a:tr>
              <a:tr h="2348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Avg NotMentioned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1.38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1443908"/>
                  </a:ext>
                </a:extLst>
              </a:tr>
              <a:tr h="2348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Ztest Pvalue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1.28E-62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4353380"/>
                  </a:ext>
                </a:extLst>
              </a:tr>
              <a:tr h="2348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Air conditioning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Avg Mentioned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1.72</a:t>
                      </a:r>
                      <a:endParaRPr lang="es-CO" sz="14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7730645"/>
                  </a:ext>
                </a:extLst>
              </a:tr>
              <a:tr h="2348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Avg NotMentioned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1.87</a:t>
                      </a:r>
                      <a:endParaRPr lang="es-CO" sz="14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9965461"/>
                  </a:ext>
                </a:extLst>
              </a:tr>
              <a:tr h="2348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Ztest Pvalue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8.34E-07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210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7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41A9-97C7-D8EB-6008-BC5271BB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FF0000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37920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3DAD-9EE3-BADA-8D1C-DA2CE611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96" y="1997644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s-CO" sz="2400" dirty="0"/>
              <a:t>La recomendación principal es que se escoja el barrio del Duomo para realizar la inversión ya que en este se puede asignar un precio mayor de alquiler y de igual forma presenta un promedio de reseñas alto respecto a los otros barrios, lo que puede implicar una mayor cantidad de reservas.</a:t>
            </a:r>
          </a:p>
          <a:p>
            <a:pPr>
              <a:buClr>
                <a:srgbClr val="FF0000"/>
              </a:buClr>
            </a:pPr>
            <a:endParaRPr lang="es-CO" sz="2400" dirty="0"/>
          </a:p>
          <a:p>
            <a:pPr>
              <a:buClr>
                <a:srgbClr val="FF0000"/>
              </a:buClr>
            </a:pPr>
            <a:r>
              <a:rPr lang="es-CO" sz="2400" dirty="0"/>
              <a:t>Por otro lado, aunque el precio no se ve afectado por las comodidades, se recomienda tener las principales o “básicas” para obtener mejores calificaciones y mayores reservas.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9C03D5-A980-E3BF-4355-E7BC0B1D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>
                <a:solidFill>
                  <a:srgbClr val="FF0000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11656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FBAE2B-09BB-6B7B-E28A-6CD208F4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s-CO" sz="3200">
                <a:solidFill>
                  <a:srgbClr val="FFFFFF"/>
                </a:solidFill>
              </a:rPr>
              <a:t>Precio vs Score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23AA97-FC1E-1294-7ED0-86332432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rgbClr val="FFFFFF"/>
                </a:solidFill>
              </a:rPr>
              <a:t>El precio de las propiedades no tiene</a:t>
            </a:r>
            <a:r>
              <a:rPr lang="es-CO" sz="2000" dirty="0">
                <a:solidFill>
                  <a:srgbClr val="FFFFFF"/>
                </a:solidFill>
              </a:rPr>
              <a:t> correlación frente a los scores obtenidos.</a:t>
            </a:r>
          </a:p>
          <a:p>
            <a:endParaRPr lang="es-CO" sz="2000" dirty="0">
              <a:solidFill>
                <a:srgbClr val="FFFFFF"/>
              </a:solidFill>
            </a:endParaRPr>
          </a:p>
          <a:p>
            <a:r>
              <a:rPr lang="es-CO" sz="2000" dirty="0">
                <a:solidFill>
                  <a:srgbClr val="FFFFFF"/>
                </a:solidFill>
              </a:rPr>
              <a:t>Por otro lado, d</a:t>
            </a:r>
            <a:r>
              <a:rPr lang="es-ES" sz="2000" dirty="0">
                <a:solidFill>
                  <a:srgbClr val="FFFFFF"/>
                </a:solidFill>
              </a:rPr>
              <a:t>entro de los scores los que más tienen correlación con el score general es el de valor y el de exactitud.</a:t>
            </a:r>
            <a:endParaRPr lang="es-CO" sz="2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27B8EF-2DC7-E8ED-907D-37F8CA3A5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04" y="989090"/>
            <a:ext cx="5407002" cy="48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6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251B-B41C-02E8-EFCA-DE3A65FB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s-CO" sz="3200" dirty="0">
                <a:solidFill>
                  <a:srgbClr val="FF0000"/>
                </a:solidFill>
              </a:rPr>
              <a:t>Vecindario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795C-5CEC-8F52-7131-5ADBADE3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Duomo y </a:t>
            </a:r>
            <a:r>
              <a:rPr lang="es-CO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Brera</a:t>
            </a:r>
            <a:r>
              <a:rPr lang="es-C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son los vecindarios con mayor precio promedio. Con promedios de 214 y 202 dólares correspondientemente.</a:t>
            </a:r>
          </a:p>
        </p:txBody>
      </p:sp>
      <p:pic>
        <p:nvPicPr>
          <p:cNvPr id="5" name="Picture 4" descr="A diagram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E9589511-8DBF-CEC6-D3F8-60E2348EF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692558"/>
            <a:ext cx="6389346" cy="348219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628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251B-B41C-02E8-EFCA-DE3A65FB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s-CO" sz="3200" dirty="0">
                <a:solidFill>
                  <a:srgbClr val="FF0000"/>
                </a:solidFill>
              </a:rPr>
              <a:t>Vecindario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795C-5CEC-8F52-7131-5ADBADE3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O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Centrale</a:t>
            </a:r>
            <a:r>
              <a:rPr lang="es-C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Duomo son los vecindarios con mayores reseñas promedio al mes. Con promedios de 2.8 y 2.14 reseñas al mes correspondientemente.</a:t>
            </a:r>
          </a:p>
        </p:txBody>
      </p:sp>
      <p:pic>
        <p:nvPicPr>
          <p:cNvPr id="8" name="Picture 7" descr="A diagram of different colored boxes&#10;&#10;Description automatically generated">
            <a:extLst>
              <a:ext uri="{FF2B5EF4-FFF2-40B4-BE49-F238E27FC236}">
                <a16:creationId xmlns:a16="http://schemas.microsoft.com/office/drawing/2014/main" id="{A11771DD-B3D3-6AEB-ED3F-654AE7AE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684572"/>
            <a:ext cx="6389346" cy="349816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103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AE2B-09BB-6B7B-E28A-6CD208F4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206"/>
            <a:ext cx="3687491" cy="2211148"/>
          </a:xfrm>
        </p:spPr>
        <p:txBody>
          <a:bodyPr anchor="t">
            <a:normAutofit/>
          </a:bodyPr>
          <a:lstStyle/>
          <a:p>
            <a:r>
              <a:rPr lang="es-CO" sz="3200" dirty="0">
                <a:solidFill>
                  <a:srgbClr val="FF0000"/>
                </a:solidFill>
              </a:rPr>
              <a:t>Capacidad huéspedes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CEF8-A082-3D3B-6C8A-D3994F6A2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546" y="787766"/>
            <a:ext cx="6012254" cy="226058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000" dirty="0"/>
              <a:t>Las propiedades con mayor capacidad tienen mayor precio, sin embargo, el precio por persona disminuye de acuerdo con la capacidad de la propiedad.</a:t>
            </a:r>
            <a:endParaRPr lang="es-CO" sz="2000" dirty="0"/>
          </a:p>
        </p:txBody>
      </p:sp>
      <p:pic>
        <p:nvPicPr>
          <p:cNvPr id="5" name="Picture 4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77AC19FE-DDFF-3787-BFBD-CDC75667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49"/>
          <a:stretch/>
        </p:blipFill>
        <p:spPr>
          <a:xfrm>
            <a:off x="-16" y="2543647"/>
            <a:ext cx="6096002" cy="3267536"/>
          </a:xfrm>
          <a:prstGeom prst="rect">
            <a:avLst/>
          </a:prstGeom>
        </p:spPr>
      </p:pic>
      <p:pic>
        <p:nvPicPr>
          <p:cNvPr id="7" name="Picture 6" descr="A diagram of different colored rectangular objects&#10;&#10;Description automatically generated">
            <a:extLst>
              <a:ext uri="{FF2B5EF4-FFF2-40B4-BE49-F238E27FC236}">
                <a16:creationId xmlns:a16="http://schemas.microsoft.com/office/drawing/2014/main" id="{C29442EE-46E0-B94D-2A8D-A6184C93F0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13" b="1"/>
          <a:stretch/>
        </p:blipFill>
        <p:spPr>
          <a:xfrm>
            <a:off x="6096014" y="2543647"/>
            <a:ext cx="6095999" cy="334089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EA74336-CFA2-D575-E9E6-7F3109CB1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5337"/>
            <a:ext cx="12192000" cy="123363"/>
            <a:chOff x="876692" y="4888672"/>
            <a:chExt cx="10439007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6AA1E3-7523-9B01-1251-BFCCE4067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515" y="-269151"/>
              <a:ext cx="123362" cy="10439007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A0A5E6-B19C-4BF9-7231-108F92685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719273" y="2415609"/>
              <a:ext cx="123362" cy="506949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798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8600-22B2-3665-C995-4194D102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658" y="-80646"/>
            <a:ext cx="5219307" cy="1616203"/>
          </a:xfrm>
        </p:spPr>
        <p:txBody>
          <a:bodyPr anchor="b">
            <a:normAutofit/>
          </a:bodyPr>
          <a:lstStyle/>
          <a:p>
            <a:r>
              <a:rPr lang="es-CO" sz="3200" dirty="0">
                <a:solidFill>
                  <a:srgbClr val="FF0000"/>
                </a:solidFill>
              </a:rPr>
              <a:t>Baños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7B5C0F-560C-8DDF-09F0-0F42718CD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644" y="2990249"/>
            <a:ext cx="5373056" cy="29148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AD84-F852-C970-4B54-61D5E251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657" y="1711438"/>
            <a:ext cx="5219307" cy="34482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O" sz="2000" dirty="0"/>
              <a:t>El precio por persona de una propiedad aumenta levemente de acuerdo con la proporción de baños por huéspedes y viceversa.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B3D8F6F-96B8-8B34-A357-161369D88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77" y="762731"/>
            <a:ext cx="5403051" cy="53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5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F817-AB8F-8B67-38D3-B4D11729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386947" cy="1616203"/>
          </a:xfrm>
        </p:spPr>
        <p:txBody>
          <a:bodyPr anchor="b">
            <a:normAutofit/>
          </a:bodyPr>
          <a:lstStyle/>
          <a:p>
            <a:r>
              <a:rPr lang="es-CO" sz="3200" dirty="0">
                <a:solidFill>
                  <a:srgbClr val="FF0000"/>
                </a:solidFill>
              </a:rPr>
              <a:t>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8B2E-0675-E7A2-4AFB-9437E9F6B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386947" cy="3447832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</a:pPr>
            <a:r>
              <a:rPr lang="es-CO" sz="2000" dirty="0"/>
              <a:t>No hay relación entre el score final de la propiedad con la experiencia del host.</a:t>
            </a:r>
          </a:p>
          <a:p>
            <a:pPr>
              <a:buClr>
                <a:srgbClr val="FF0000"/>
              </a:buClr>
            </a:pPr>
            <a:endParaRPr lang="es-CO" sz="2000" dirty="0"/>
          </a:p>
          <a:p>
            <a:pPr>
              <a:buClr>
                <a:srgbClr val="FF0000"/>
              </a:buClr>
            </a:pPr>
            <a:r>
              <a:rPr lang="es-CO" sz="2000" dirty="0"/>
              <a:t>De igual forma, el score de comunicación no tiene una relación con el response time del host.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425D8-0516-215B-D0AE-D32C4E996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030" y="658267"/>
            <a:ext cx="4964766" cy="259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DB873-9EB6-3815-31D9-CEBDFD94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2819" r="1" b="-156"/>
          <a:stretch/>
        </p:blipFill>
        <p:spPr>
          <a:xfrm>
            <a:off x="7137481" y="3252357"/>
            <a:ext cx="3736126" cy="3554843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430A7723-91ED-264B-172A-DC8EB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F1C10FB-A508-9184-DF05-6C4BFC6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6E929D-9D28-E44C-7D82-8A13EB5AE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927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E1C6-C9B8-D55D-9E12-05906DF5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FF0000"/>
                </a:solidFill>
              </a:rPr>
              <a:t>Comodidades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24DBE-37D1-52FB-D90C-032E89D2D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Se realizo un análisis de las 5 comodidades que más se mencionan en las propiedades y su afectación en el precio, score y </a:t>
            </a:r>
            <a:r>
              <a:rPr lang="es-CO" sz="2000" dirty="0" err="1"/>
              <a:t>reviews</a:t>
            </a:r>
            <a:r>
              <a:rPr lang="es-CO" sz="2000" dirty="0"/>
              <a:t> promedio al mes.</a:t>
            </a:r>
          </a:p>
          <a:p>
            <a:pPr>
              <a:buClr>
                <a:srgbClr val="FF0000"/>
              </a:buClr>
            </a:pPr>
            <a:r>
              <a:rPr lang="en-US" sz="2000" dirty="0"/>
              <a:t>Hot water</a:t>
            </a:r>
          </a:p>
          <a:p>
            <a:pPr>
              <a:buClr>
                <a:srgbClr val="FF0000"/>
              </a:buClr>
            </a:pPr>
            <a:r>
              <a:rPr lang="en-US" sz="2000" dirty="0"/>
              <a:t>Hair dryer</a:t>
            </a:r>
          </a:p>
          <a:p>
            <a:pPr>
              <a:buClr>
                <a:srgbClr val="FF0000"/>
              </a:buClr>
            </a:pPr>
            <a:r>
              <a:rPr lang="en-US" sz="2000" dirty="0"/>
              <a:t>Bed linens</a:t>
            </a:r>
          </a:p>
          <a:p>
            <a:pPr>
              <a:buClr>
                <a:srgbClr val="FF0000"/>
              </a:buClr>
            </a:pPr>
            <a:r>
              <a:rPr lang="en-US" sz="2000" dirty="0"/>
              <a:t>Cooking basics</a:t>
            </a:r>
          </a:p>
          <a:p>
            <a:pPr>
              <a:buClr>
                <a:srgbClr val="FF0000"/>
              </a:buClr>
            </a:pPr>
            <a:r>
              <a:rPr lang="en-US" sz="2000" dirty="0"/>
              <a:t>Air conditioning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75624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E1C6-C9B8-D55D-9E12-05906DF5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FF0000"/>
                </a:solidFill>
              </a:rPr>
              <a:t>Comodidades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24DBE-37D1-52FB-D90C-032E89D2D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Se realizo un análisis de las 5 comodidades que más se mencionan en las propiedades y su afectación en el precio, score y reseñas promedio al mes.</a:t>
            </a:r>
          </a:p>
          <a:p>
            <a:pPr>
              <a:buClr>
                <a:srgbClr val="FF0000"/>
              </a:buClr>
            </a:pPr>
            <a:r>
              <a:rPr lang="en-US" sz="2000" dirty="0"/>
              <a:t>Hot water</a:t>
            </a:r>
          </a:p>
          <a:p>
            <a:pPr>
              <a:buClr>
                <a:srgbClr val="FF0000"/>
              </a:buClr>
            </a:pPr>
            <a:r>
              <a:rPr lang="en-US" sz="2000" dirty="0"/>
              <a:t>Hair dryer</a:t>
            </a:r>
          </a:p>
          <a:p>
            <a:pPr>
              <a:buClr>
                <a:srgbClr val="FF0000"/>
              </a:buClr>
            </a:pPr>
            <a:r>
              <a:rPr lang="en-US" sz="2000" dirty="0"/>
              <a:t>Bed linens</a:t>
            </a:r>
          </a:p>
          <a:p>
            <a:pPr>
              <a:buClr>
                <a:srgbClr val="FF0000"/>
              </a:buClr>
            </a:pPr>
            <a:r>
              <a:rPr lang="en-US" sz="2000" dirty="0"/>
              <a:t>Cooking basics</a:t>
            </a:r>
          </a:p>
          <a:p>
            <a:pPr>
              <a:buClr>
                <a:srgbClr val="FF0000"/>
              </a:buClr>
            </a:pPr>
            <a:r>
              <a:rPr lang="en-US" sz="2000" dirty="0"/>
              <a:t>Air conditioning</a:t>
            </a:r>
          </a:p>
          <a:p>
            <a:pPr marL="0" indent="0">
              <a:buClr>
                <a:srgbClr val="FF0000"/>
              </a:buClr>
              <a:buNone/>
            </a:pPr>
            <a:endParaRPr lang="es-CO" sz="2000" dirty="0"/>
          </a:p>
          <a:p>
            <a:pPr marL="0" indent="0">
              <a:buClr>
                <a:srgbClr val="FF0000"/>
              </a:buClr>
              <a:buNone/>
            </a:pPr>
            <a:r>
              <a:rPr lang="es-CO" sz="2000" dirty="0"/>
              <a:t>El precio no cambio en ninguna de ellas, sin embargo, para el top 4 se vio afectado el score y el número de reseñas al mes promedio. Para ellos se realizaron pruebas </a:t>
            </a:r>
            <a:r>
              <a:rPr lang="es-CO" sz="2000" dirty="0" err="1"/>
              <a:t>Ztest</a:t>
            </a:r>
            <a:r>
              <a:rPr lang="es-CO" sz="2000" dirty="0"/>
              <a:t> para comprobar la diferencia de medias de las poblaciones con y sin estas comodidades.</a:t>
            </a:r>
          </a:p>
        </p:txBody>
      </p:sp>
    </p:spTree>
    <p:extLst>
      <p:ext uri="{BB962C8B-B14F-4D97-AF65-F5344CB8AC3E}">
        <p14:creationId xmlns:p14="http://schemas.microsoft.com/office/powerpoint/2010/main" val="44251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516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Calibri</vt:lpstr>
      <vt:lpstr>Office Theme</vt:lpstr>
      <vt:lpstr>Resultados análisis Milán</vt:lpstr>
      <vt:lpstr>Precio vs Score</vt:lpstr>
      <vt:lpstr>Vecindario</vt:lpstr>
      <vt:lpstr>Vecindario</vt:lpstr>
      <vt:lpstr>Capacidad huéspedes</vt:lpstr>
      <vt:lpstr>Baños</vt:lpstr>
      <vt:lpstr>Host</vt:lpstr>
      <vt:lpstr>Comodidades</vt:lpstr>
      <vt:lpstr>Comodidades</vt:lpstr>
      <vt:lpstr>Scores</vt:lpstr>
      <vt:lpstr>Conclusiones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D. Velasquez</dc:creator>
  <cp:lastModifiedBy>Juan Diego Velasquez Angel</cp:lastModifiedBy>
  <cp:revision>1</cp:revision>
  <dcterms:created xsi:type="dcterms:W3CDTF">2024-09-23T00:57:29Z</dcterms:created>
  <dcterms:modified xsi:type="dcterms:W3CDTF">2024-09-23T03:44:47Z</dcterms:modified>
</cp:coreProperties>
</file>